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41"/>
  </p:notesMasterIdLst>
  <p:handoutMasterIdLst>
    <p:handoutMasterId r:id="rId42"/>
  </p:handoutMasterIdLst>
  <p:sldIdLst>
    <p:sldId id="281" r:id="rId2"/>
    <p:sldId id="296" r:id="rId3"/>
    <p:sldId id="297" r:id="rId4"/>
    <p:sldId id="300" r:id="rId5"/>
    <p:sldId id="299" r:id="rId6"/>
    <p:sldId id="298" r:id="rId7"/>
    <p:sldId id="304" r:id="rId8"/>
    <p:sldId id="305" r:id="rId9"/>
    <p:sldId id="290" r:id="rId10"/>
    <p:sldId id="303" r:id="rId11"/>
    <p:sldId id="282" r:id="rId12"/>
    <p:sldId id="301" r:id="rId13"/>
    <p:sldId id="302" r:id="rId14"/>
    <p:sldId id="283" r:id="rId15"/>
    <p:sldId id="284" r:id="rId16"/>
    <p:sldId id="306" r:id="rId17"/>
    <p:sldId id="307" r:id="rId18"/>
    <p:sldId id="285" r:id="rId19"/>
    <p:sldId id="317" r:id="rId20"/>
    <p:sldId id="309" r:id="rId21"/>
    <p:sldId id="310" r:id="rId22"/>
    <p:sldId id="311" r:id="rId23"/>
    <p:sldId id="316" r:id="rId24"/>
    <p:sldId id="312" r:id="rId25"/>
    <p:sldId id="313" r:id="rId26"/>
    <p:sldId id="314" r:id="rId27"/>
    <p:sldId id="315" r:id="rId28"/>
    <p:sldId id="288" r:id="rId29"/>
    <p:sldId id="291" r:id="rId30"/>
    <p:sldId id="287" r:id="rId31"/>
    <p:sldId id="289" r:id="rId32"/>
    <p:sldId id="292" r:id="rId33"/>
    <p:sldId id="293" r:id="rId34"/>
    <p:sldId id="294" r:id="rId35"/>
    <p:sldId id="295" r:id="rId36"/>
    <p:sldId id="318" r:id="rId37"/>
    <p:sldId id="319" r:id="rId38"/>
    <p:sldId id="320" r:id="rId39"/>
    <p:sldId id="321" r:id="rId40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4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3" autoAdjust="0"/>
    <p:restoredTop sz="94364" autoAdjust="0"/>
  </p:normalViewPr>
  <p:slideViewPr>
    <p:cSldViewPr>
      <p:cViewPr varScale="1">
        <p:scale>
          <a:sx n="109" d="100"/>
          <a:sy n="109" d="100"/>
        </p:scale>
        <p:origin x="396" y="2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-14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2019年8月7日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2019年8月7日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2019年8月7日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6682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3058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Content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8686800" cy="289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3810000"/>
            <a:ext cx="8686800" cy="289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2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8006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14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167" y="0"/>
            <a:ext cx="7886700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aizhu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://www.xiaotu.ca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YZU_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26215"/>
            <a:ext cx="861970" cy="86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789" r:id="rId3"/>
    <p:sldLayoutId id="2147483790" r:id="rId4"/>
    <p:sldLayoutId id="2147483800" r:id="rId5"/>
    <p:sldLayoutId id="2147483791" r:id="rId6"/>
    <p:sldLayoutId id="2147483792" r:id="rId7"/>
    <p:sldLayoutId id="2147483793" r:id="rId8"/>
    <p:sldLayoutId id="2147483794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T4lyZ5rPbes" TargetMode="Externa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31.t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youliliang.com/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iGDBLIYcFS8?t=132" TargetMode="Externa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Sides of a Coin</a:t>
            </a:r>
            <a:endParaRPr lang="en-US" dirty="0"/>
          </a:p>
        </p:txBody>
      </p:sp>
      <p:pic>
        <p:nvPicPr>
          <p:cNvPr id="1026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37" y="692727"/>
            <a:ext cx="5996636" cy="301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61655" y="3703038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Employing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Graphene</a:t>
            </a:r>
            <a:r>
              <a:rPr lang="en-US" sz="4400" dirty="0" smtClean="0">
                <a:solidFill>
                  <a:schemeClr val="tx2"/>
                </a:solidFill>
              </a:rPr>
              <a:t> </a:t>
            </a:r>
            <a:endParaRPr lang="en-US" sz="4400" dirty="0" smtClean="0">
              <a:solidFill>
                <a:schemeClr val="tx2"/>
              </a:solidFill>
            </a:endParaRPr>
          </a:p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To Probe</a:t>
            </a:r>
            <a:endParaRPr lang="en-US" sz="4400" dirty="0" smtClean="0">
              <a:solidFill>
                <a:schemeClr val="tx2"/>
              </a:solidFill>
            </a:endParaRP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MEH-PPV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0491" y="3703037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Employing </a:t>
            </a:r>
            <a:endParaRPr lang="en-US" sz="4400" dirty="0" smtClean="0">
              <a:solidFill>
                <a:schemeClr val="tx2"/>
              </a:solidFill>
            </a:endParaRP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MEH-PPV</a:t>
            </a:r>
          </a:p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 </a:t>
            </a:r>
            <a:r>
              <a:rPr lang="en-US" sz="4400" dirty="0" smtClean="0">
                <a:solidFill>
                  <a:schemeClr val="tx2"/>
                </a:solidFill>
              </a:rPr>
              <a:t>To Probe</a:t>
            </a:r>
            <a:endParaRPr lang="en-US" sz="4400" dirty="0" smtClean="0">
              <a:solidFill>
                <a:schemeClr val="tx2"/>
              </a:solidFill>
            </a:endParaRP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Graphene</a:t>
            </a:r>
            <a:endParaRPr lang="en-US" sz="4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 of China: Taiwan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297" y="914400"/>
            <a:ext cx="757940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Yuan </a:t>
            </a:r>
            <a:r>
              <a:rPr lang="en-US" dirty="0" err="1" smtClean="0"/>
              <a:t>Ze</a:t>
            </a:r>
            <a:r>
              <a:rPr lang="en-US" dirty="0" smtClean="0"/>
              <a:t> University EE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08" y="914400"/>
            <a:ext cx="822558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2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Sides of a Coin</a:t>
            </a:r>
            <a:endParaRPr lang="en-US" dirty="0"/>
          </a:p>
        </p:txBody>
      </p:sp>
      <p:pic>
        <p:nvPicPr>
          <p:cNvPr id="1026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37" y="692727"/>
            <a:ext cx="5996636" cy="301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61655" y="3703038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Use </a:t>
            </a:r>
            <a:r>
              <a:rPr lang="en-US" sz="4400" dirty="0" smtClean="0">
                <a:solidFill>
                  <a:srgbClr val="FF0000"/>
                </a:solidFill>
              </a:rPr>
              <a:t>Graphene</a:t>
            </a:r>
            <a:r>
              <a:rPr lang="en-US" sz="44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t</a:t>
            </a:r>
            <a:r>
              <a:rPr lang="en-US" sz="4400" dirty="0" smtClean="0">
                <a:solidFill>
                  <a:schemeClr val="tx2"/>
                </a:solidFill>
              </a:rPr>
              <a:t>o probe</a:t>
            </a: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MEH-PPV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0491" y="3703037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Use 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MEH-PPV</a:t>
            </a:r>
          </a:p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 to probe</a:t>
            </a: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Graphene</a:t>
            </a:r>
            <a:endParaRPr lang="en-US" sz="4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6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966" y="1950720"/>
            <a:ext cx="4344162" cy="343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upload.wikimedia.org/wikipedia/commons/9/9e/Graphe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928" y="1962591"/>
            <a:ext cx="4267200" cy="341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543800" cy="685800"/>
          </a:xfrm>
        </p:spPr>
        <p:txBody>
          <a:bodyPr/>
          <a:lstStyle/>
          <a:p>
            <a:r>
              <a:rPr lang="en-US" sz="4000" dirty="0" smtClean="0"/>
              <a:t>What is Graphene?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in a 2D hexagonal lattice</a:t>
            </a:r>
          </a:p>
          <a:p>
            <a:r>
              <a:rPr lang="en-US" dirty="0" smtClean="0"/>
              <a:t>big </a:t>
            </a:r>
            <a:r>
              <a:rPr lang="en-US" dirty="0"/>
              <a:t>aromatic </a:t>
            </a:r>
            <a:r>
              <a:rPr lang="en-US" dirty="0" smtClean="0"/>
              <a:t>molecule</a:t>
            </a:r>
          </a:p>
          <a:p>
            <a:r>
              <a:rPr lang="en-US" dirty="0" smtClean="0"/>
              <a:t>Conductor (Q + J)</a:t>
            </a:r>
          </a:p>
          <a:p>
            <a:r>
              <a:rPr lang="en-US" dirty="0" smtClean="0"/>
              <a:t>Graphene oxide</a:t>
            </a:r>
            <a:endParaRPr lang="en-US" dirty="0"/>
          </a:p>
        </p:txBody>
      </p:sp>
      <p:pic>
        <p:nvPicPr>
          <p:cNvPr id="8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thumb/b/b9/Graphite_oxide.svg/1024px-Graphite_oxide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69471"/>
            <a:ext cx="3335813" cy="30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47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543800" cy="685800"/>
          </a:xfrm>
        </p:spPr>
        <p:txBody>
          <a:bodyPr/>
          <a:lstStyle/>
          <a:p>
            <a:r>
              <a:rPr lang="en-US" sz="4000" dirty="0" smtClean="0"/>
              <a:t>What is MEH-PPV?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Le MEH-PPV </a:t>
            </a:r>
            <a:r>
              <a:rPr lang="fr-FR" dirty="0" smtClean="0"/>
              <a:t>—poly[2-méthoxy-5-</a:t>
            </a:r>
            <a:r>
              <a:rPr lang="fr-FR" dirty="0"/>
              <a:t>(2-éthyl-hexyloxy)-1,4-phénylène-vinylène] — est un polymère </a:t>
            </a:r>
            <a:r>
              <a:rPr lang="fr-FR" dirty="0" err="1"/>
              <a:t>semiconducteur</a:t>
            </a:r>
            <a:r>
              <a:rPr lang="fr-FR" dirty="0"/>
              <a:t> de type p (donneur d'électrons</a:t>
            </a:r>
            <a:r>
              <a:rPr lang="fr-FR" dirty="0" smtClean="0"/>
              <a:t>)</a:t>
            </a:r>
          </a:p>
          <a:p>
            <a:r>
              <a:rPr lang="fr-FR" dirty="0" smtClean="0"/>
              <a:t>1D </a:t>
            </a:r>
            <a:r>
              <a:rPr lang="fr-FR" dirty="0" err="1" smtClean="0"/>
              <a:t>chain</a:t>
            </a:r>
            <a:r>
              <a:rPr lang="fr-FR" dirty="0" smtClean="0"/>
              <a:t> </a:t>
            </a:r>
            <a:r>
              <a:rPr lang="fr-FR" dirty="0" err="1" smtClean="0"/>
              <a:t>folding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a 3D structure w/1D substructure</a:t>
            </a:r>
            <a:endParaRPr lang="en-US" dirty="0"/>
          </a:p>
        </p:txBody>
      </p:sp>
      <p:pic>
        <p:nvPicPr>
          <p:cNvPr id="2054" name="Picture 6" descr="https://cdn.shopify.com/s/files/1/0823/0287/products/mehppv_1024x1024.png?v=14679860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276" y="1752838"/>
            <a:ext cx="3819048" cy="380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65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Solution: Graphene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7181762" cy="3200400"/>
          </a:xfrm>
        </p:spPr>
      </p:pic>
      <p:sp>
        <p:nvSpPr>
          <p:cNvPr id="3" name="Down Arrow 2"/>
          <p:cNvSpPr/>
          <p:nvPr/>
        </p:nvSpPr>
        <p:spPr bwMode="auto">
          <a:xfrm>
            <a:off x="3657600" y="4876800"/>
            <a:ext cx="762000" cy="685800"/>
          </a:xfrm>
          <a:prstGeom prst="downArrow">
            <a:avLst>
              <a:gd name="adj1" fmla="val 50000"/>
              <a:gd name="adj2" fmla="val 5432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4793159"/>
            <a:ext cx="28167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observation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9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Confocal Microscope </a:t>
            </a:r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11" y="1423222"/>
            <a:ext cx="3901778" cy="4468755"/>
          </a:xfrm>
        </p:spPr>
      </p:pic>
    </p:spTree>
    <p:extLst>
      <p:ext uri="{BB962C8B-B14F-4D97-AF65-F5344CB8AC3E}">
        <p14:creationId xmlns:p14="http://schemas.microsoft.com/office/powerpoint/2010/main" val="39378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Sides of a Coin</a:t>
            </a:r>
            <a:endParaRPr lang="en-US" dirty="0"/>
          </a:p>
        </p:txBody>
      </p:sp>
      <p:pic>
        <p:nvPicPr>
          <p:cNvPr id="1026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37" y="692727"/>
            <a:ext cx="5996636" cy="301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61655" y="3703038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Use </a:t>
            </a:r>
            <a:r>
              <a:rPr lang="en-US" sz="4400" dirty="0" smtClean="0">
                <a:solidFill>
                  <a:srgbClr val="FF0000"/>
                </a:solidFill>
              </a:rPr>
              <a:t>Graphene</a:t>
            </a:r>
            <a:r>
              <a:rPr lang="en-US" sz="44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t</a:t>
            </a:r>
            <a:r>
              <a:rPr lang="en-US" sz="4400" dirty="0" smtClean="0">
                <a:solidFill>
                  <a:schemeClr val="tx2"/>
                </a:solidFill>
              </a:rPr>
              <a:t>o probe</a:t>
            </a: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MEH-PPV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0491" y="3703037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Use 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MEH-PPV</a:t>
            </a:r>
          </a:p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 to probe</a:t>
            </a: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Graphene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587536" y="692727"/>
            <a:ext cx="2998319" cy="5811077"/>
          </a:xfrm>
          <a:prstGeom prst="roundRect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93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Tails: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and Motivation: MEH-PPV</a:t>
            </a:r>
          </a:p>
          <a:p>
            <a:pPr lvl="1"/>
            <a:r>
              <a:rPr lang="en-US" dirty="0" smtClean="0"/>
              <a:t>What are we trying to understand?</a:t>
            </a:r>
          </a:p>
          <a:p>
            <a:pPr lvl="1"/>
            <a:r>
              <a:rPr lang="en-US" dirty="0" smtClean="0"/>
              <a:t>Why is it important?</a:t>
            </a:r>
          </a:p>
          <a:p>
            <a:pPr lvl="1"/>
            <a:r>
              <a:rPr lang="en-US" dirty="0" smtClean="0"/>
              <a:t>Why do we want to use graphene?</a:t>
            </a:r>
          </a:p>
          <a:p>
            <a:pPr lvl="1"/>
            <a:r>
              <a:rPr lang="en-US" dirty="0" smtClean="0"/>
              <a:t>Terminology</a:t>
            </a:r>
          </a:p>
          <a:p>
            <a:r>
              <a:rPr lang="en-US" dirty="0" smtClean="0"/>
              <a:t>Exciton Model</a:t>
            </a:r>
          </a:p>
          <a:p>
            <a:r>
              <a:rPr lang="en-US" altLang="zh-CN" dirty="0" smtClean="0"/>
              <a:t>Results</a:t>
            </a:r>
            <a:r>
              <a:rPr lang="en-US" altLang="zh-CN" dirty="0" smtClean="0"/>
              <a:t>: with and without graphene</a:t>
            </a:r>
          </a:p>
          <a:p>
            <a:r>
              <a:rPr lang="en-US" dirty="0" smtClean="0"/>
              <a:t>Conclusions on Energy migration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06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MEH-PPV?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studied luminescent conjugated polymer </a:t>
            </a:r>
          </a:p>
          <a:p>
            <a:pPr lvl="1"/>
            <a:r>
              <a:rPr lang="en-US" dirty="0" smtClean="0"/>
              <a:t>&gt;1000 </a:t>
            </a:r>
            <a:r>
              <a:rPr lang="en-US" dirty="0"/>
              <a:t>papers published in the year 2017 </a:t>
            </a:r>
            <a:r>
              <a:rPr lang="en-US" dirty="0" smtClean="0"/>
              <a:t>alone</a:t>
            </a:r>
          </a:p>
          <a:p>
            <a:pPr lvl="1"/>
            <a:r>
              <a:rPr lang="en-US" dirty="0" smtClean="0"/>
              <a:t>Research started in 1970s!</a:t>
            </a:r>
            <a:endParaRPr lang="en-US" dirty="0"/>
          </a:p>
          <a:p>
            <a:r>
              <a:rPr lang="en-US" dirty="0" smtClean="0"/>
              <a:t>Potential Applications:  Solar Cells &amp; PLEDs</a:t>
            </a:r>
          </a:p>
          <a:p>
            <a:pPr lvl="1"/>
            <a:r>
              <a:rPr lang="en-US" dirty="0" smtClean="0"/>
              <a:t>Quantum yield in solution 65%</a:t>
            </a:r>
          </a:p>
          <a:p>
            <a:pPr lvl="1"/>
            <a:r>
              <a:rPr lang="en-US" dirty="0" smtClean="0"/>
              <a:t>Drops to 3% in film. Why?</a:t>
            </a:r>
          </a:p>
          <a:p>
            <a:r>
              <a:rPr lang="en-US" dirty="0" smtClean="0"/>
              <a:t>Numerous Single Molecule (SM) studies…</a:t>
            </a:r>
          </a:p>
          <a:p>
            <a:pPr lvl="1"/>
            <a:r>
              <a:rPr lang="en-US" dirty="0" smtClean="0"/>
              <a:t>from 2000 (Nature), one of first molecules studied</a:t>
            </a:r>
          </a:p>
          <a:p>
            <a:pPr lvl="1"/>
            <a:r>
              <a:rPr lang="en-US" dirty="0" smtClean="0"/>
              <a:t>to 2017 (ACS </a:t>
            </a:r>
            <a:r>
              <a:rPr lang="en-US" dirty="0" err="1" smtClean="0"/>
              <a:t>Nanoletters</a:t>
            </a:r>
            <a:r>
              <a:rPr lang="en-US" dirty="0" smtClean="0"/>
              <a:t>) and beyond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Prototypical luminescent conjugated polymer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But still holding secrets…</a:t>
            </a:r>
            <a:endParaRPr lang="en-US" dirty="0"/>
          </a:p>
        </p:txBody>
      </p:sp>
      <p:pic>
        <p:nvPicPr>
          <p:cNvPr id="4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25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543800" cy="685800"/>
          </a:xfrm>
        </p:spPr>
        <p:txBody>
          <a:bodyPr/>
          <a:lstStyle/>
          <a:p>
            <a:r>
              <a:rPr lang="en-US" sz="4000" dirty="0" smtClean="0"/>
              <a:t>Review MEH-PPV Photo-Physics</a:t>
            </a:r>
            <a:endParaRPr lang="en-US" sz="4000" dirty="0"/>
          </a:p>
        </p:txBody>
      </p:sp>
      <p:pic>
        <p:nvPicPr>
          <p:cNvPr id="2054" name="Picture 6" descr="https://cdn.shopify.com/s/files/1/0823/0287/products/mehppv_1024x1024.png?v=14679860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276" y="1752838"/>
            <a:ext cx="3819048" cy="380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ular Callout 8"/>
          <p:cNvSpPr/>
          <p:nvPr/>
        </p:nvSpPr>
        <p:spPr bwMode="auto">
          <a:xfrm>
            <a:off x="7238999" y="5791200"/>
            <a:ext cx="1904999" cy="685800"/>
          </a:xfrm>
          <a:prstGeom prst="wedgeRoundRectCallout">
            <a:avLst>
              <a:gd name="adj1" fmla="val -55099"/>
              <a:gd name="adj2" fmla="val -20021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Photophysics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Roleplay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6" name="Picture 6" descr="Related ima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1" y="1600200"/>
            <a:ext cx="42672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36801" y="4000500"/>
            <a:ext cx="4079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Ref: </a:t>
            </a:r>
            <a:r>
              <a:rPr lang="en-US" sz="1400" dirty="0">
                <a:hlinkClick r:id="rId5"/>
              </a:rPr>
              <a:t>https://www.youtube.com/watch?v=T4lyZ5rPbes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8797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Exciton Model of MEH-PPV </a:t>
            </a:r>
            <a:r>
              <a:rPr lang="en-US" dirty="0" smtClean="0"/>
              <a:t>(@20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7175614" cy="3194581"/>
          </a:xfrm>
        </p:spPr>
      </p:pic>
      <p:grpSp>
        <p:nvGrpSpPr>
          <p:cNvPr id="8" name="Group 7"/>
          <p:cNvGrpSpPr/>
          <p:nvPr/>
        </p:nvGrpSpPr>
        <p:grpSpPr>
          <a:xfrm>
            <a:off x="5715000" y="5181600"/>
            <a:ext cx="2743200" cy="1200329"/>
            <a:chOff x="6096000" y="4038600"/>
            <a:chExt cx="2743200" cy="1200329"/>
          </a:xfrm>
        </p:grpSpPr>
        <p:sp>
          <p:nvSpPr>
            <p:cNvPr id="9" name="Right Arrow 8"/>
            <p:cNvSpPr/>
            <p:nvPr/>
          </p:nvSpPr>
          <p:spPr bwMode="auto">
            <a:xfrm>
              <a:off x="6096000" y="4343400"/>
              <a:ext cx="457200" cy="457200"/>
            </a:xfrm>
            <a:prstGeom prst="rightArrow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rgbClr val="FF00FF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53200" y="4038600"/>
              <a:ext cx="228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Longer Conjugation</a:t>
              </a:r>
            </a:p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More Red</a:t>
              </a:r>
              <a:endParaRPr lang="en-US" dirty="0">
                <a:solidFill>
                  <a:srgbClr val="FF00FF"/>
                </a:solidFill>
              </a:endParaRPr>
            </a:p>
          </p:txBody>
        </p:sp>
      </p:grpSp>
      <p:pic>
        <p:nvPicPr>
          <p:cNvPr id="11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07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Picture &amp; A Question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thought (2000): intra-chain energy is fast</a:t>
            </a:r>
          </a:p>
          <a:p>
            <a:r>
              <a:rPr lang="en-US" dirty="0" smtClean="0"/>
              <a:t>We now know:  </a:t>
            </a:r>
          </a:p>
          <a:p>
            <a:pPr lvl="1"/>
            <a:r>
              <a:rPr lang="en-US" dirty="0" smtClean="0"/>
              <a:t>Inter-chain energy transfer fast (&lt;30 </a:t>
            </a:r>
            <a:r>
              <a:rPr lang="en-US" dirty="0" err="1" smtClean="0"/>
              <a:t>ps</a:t>
            </a:r>
            <a:r>
              <a:rPr lang="en-US" dirty="0" smtClean="0"/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Intra-chain energy transfer is slow </a:t>
            </a:r>
            <a:endParaRPr lang="en-US" dirty="0" smtClean="0"/>
          </a:p>
          <a:p>
            <a:pPr lvl="1"/>
            <a:r>
              <a:rPr lang="en-US" dirty="0" smtClean="0"/>
              <a:t>Fluorescence lifetime ~  1 ns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How slow is intra-chain energy transfer?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80" y="748470"/>
            <a:ext cx="7842239" cy="2998860"/>
          </a:xfrm>
        </p:spPr>
      </p:pic>
      <p:pic>
        <p:nvPicPr>
          <p:cNvPr id="9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20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Quenching to Investigate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54" y="685800"/>
            <a:ext cx="7957691" cy="3109947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a new non-radiative channel </a:t>
            </a:r>
          </a:p>
          <a:p>
            <a:r>
              <a:rPr lang="en-US" dirty="0" smtClean="0"/>
              <a:t>To quench the chromophores</a:t>
            </a:r>
          </a:p>
          <a:p>
            <a:r>
              <a:rPr lang="en-US" dirty="0" smtClean="0"/>
              <a:t>Observe lifetime and spectral changes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approximate rate of intrachain energy transfer</a:t>
            </a:r>
            <a:endParaRPr lang="en-US" dirty="0" smtClean="0"/>
          </a:p>
        </p:txBody>
      </p:sp>
      <p:pic>
        <p:nvPicPr>
          <p:cNvPr id="4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46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our goal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Understand changes </a:t>
            </a:r>
            <a:r>
              <a:rPr lang="en-US" dirty="0"/>
              <a:t>to MEH-PPV photophysics brought on </a:t>
            </a:r>
            <a:r>
              <a:rPr lang="en-US" dirty="0" smtClean="0"/>
              <a:t>by quenching </a:t>
            </a:r>
            <a:r>
              <a:rPr lang="en-US" dirty="0"/>
              <a:t>of fluorescence </a:t>
            </a:r>
            <a:r>
              <a:rPr lang="en-US" dirty="0" smtClean="0"/>
              <a:t>due to </a:t>
            </a:r>
            <a:r>
              <a:rPr lang="en-US" dirty="0"/>
              <a:t>a nearby external </a:t>
            </a:r>
            <a:r>
              <a:rPr lang="en-US" dirty="0" smtClean="0"/>
              <a:t>quencher</a:t>
            </a:r>
          </a:p>
          <a:p>
            <a:r>
              <a:rPr lang="en-US" dirty="0" smtClean="0"/>
              <a:t>Use this </a:t>
            </a:r>
            <a:r>
              <a:rPr lang="en-US" dirty="0"/>
              <a:t>information to understand </a:t>
            </a:r>
            <a:r>
              <a:rPr lang="en-US" dirty="0" smtClean="0"/>
              <a:t>the </a:t>
            </a:r>
            <a:r>
              <a:rPr lang="en-US" dirty="0"/>
              <a:t>rate of intrachain </a:t>
            </a:r>
            <a:r>
              <a:rPr lang="en-US" dirty="0" smtClean="0"/>
              <a:t>(k</a:t>
            </a:r>
            <a:r>
              <a:rPr lang="en-US" baseline="-25000" dirty="0" smtClean="0"/>
              <a:t>intra</a:t>
            </a:r>
            <a:r>
              <a:rPr lang="en-US" dirty="0" smtClean="0"/>
              <a:t>) energy </a:t>
            </a:r>
            <a:r>
              <a:rPr lang="en-US" dirty="0"/>
              <a:t>transfer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992" y="4114800"/>
            <a:ext cx="9067800" cy="1569660"/>
          </a:xfrm>
          <a:prstGeom prst="rect">
            <a:avLst/>
          </a:prstGeom>
          <a:solidFill>
            <a:schemeClr val="bg1"/>
          </a:solidFill>
          <a:ln>
            <a:solidFill>
              <a:srgbClr val="80808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Note: </a:t>
            </a:r>
            <a:r>
              <a:rPr lang="en-US" dirty="0"/>
              <a:t>Quenching vs. Photo-bleaching</a:t>
            </a:r>
          </a:p>
          <a:p>
            <a:pPr lvl="1"/>
            <a:r>
              <a:rPr lang="en-US" dirty="0" smtClean="0"/>
              <a:t>-Both </a:t>
            </a:r>
            <a:r>
              <a:rPr lang="en-US" dirty="0"/>
              <a:t>reduce fluorescence </a:t>
            </a:r>
          </a:p>
          <a:p>
            <a:pPr lvl="1"/>
            <a:r>
              <a:rPr lang="en-US" dirty="0" smtClean="0"/>
              <a:t>-Photo-Bleach</a:t>
            </a:r>
            <a:r>
              <a:rPr lang="en-US" dirty="0"/>
              <a:t>: permanent (due to chemical changes </a:t>
            </a:r>
            <a:r>
              <a:rPr lang="en-US" dirty="0" smtClean="0"/>
              <a:t>to fluorophore)</a:t>
            </a:r>
            <a:endParaRPr lang="en-US" dirty="0"/>
          </a:p>
          <a:p>
            <a:pPr lvl="1"/>
            <a:r>
              <a:rPr lang="en-US" dirty="0" smtClean="0"/>
              <a:t>-Quenching</a:t>
            </a:r>
            <a:r>
              <a:rPr lang="en-US" dirty="0"/>
              <a:t>: </a:t>
            </a:r>
            <a:r>
              <a:rPr lang="en-US" dirty="0" smtClean="0"/>
              <a:t>proximity </a:t>
            </a:r>
            <a:r>
              <a:rPr lang="en-US" dirty="0"/>
              <a:t>(disappears when/if quencher is removed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89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 &amp;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Challenge: </a:t>
            </a:r>
            <a:r>
              <a:rPr lang="en-US" dirty="0" smtClean="0"/>
              <a:t>Energy </a:t>
            </a:r>
            <a:r>
              <a:rPr lang="en-US" dirty="0" smtClean="0"/>
              <a:t>Transfer </a:t>
            </a:r>
            <a:r>
              <a:rPr lang="en-US" dirty="0" smtClean="0"/>
              <a:t>between molecules</a:t>
            </a:r>
            <a:endParaRPr lang="en-US" dirty="0" smtClean="0"/>
          </a:p>
          <a:p>
            <a:pPr lvl="1"/>
            <a:r>
              <a:rPr lang="en-US" dirty="0" smtClean="0"/>
              <a:t>Scales </a:t>
            </a:r>
            <a:r>
              <a:rPr lang="en-US" dirty="0" smtClean="0">
                <a:sym typeface="Wingdings" panose="05000000000000000000" pitchFamily="2" charset="2"/>
              </a:rPr>
              <a:t>with (R/R</a:t>
            </a:r>
            <a:r>
              <a:rPr lang="en-US" baseline="-25000" dirty="0" smtClean="0">
                <a:sym typeface="Wingdings" panose="05000000000000000000" pitchFamily="2" charset="2"/>
              </a:rPr>
              <a:t>o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  <a:r>
              <a:rPr lang="en-US" b="1" baseline="30000" dirty="0" smtClean="0">
                <a:solidFill>
                  <a:srgbClr val="FF00FF"/>
                </a:solidFill>
                <a:sym typeface="Wingdings" panose="05000000000000000000" pitchFamily="2" charset="2"/>
              </a:rPr>
              <a:t>-6</a:t>
            </a:r>
            <a:endParaRPr lang="en-US" b="1" baseline="30000" dirty="0" smtClean="0">
              <a:solidFill>
                <a:srgbClr val="FF00FF"/>
              </a:solidFill>
            </a:endParaRPr>
          </a:p>
          <a:p>
            <a:pPr lvl="1"/>
            <a:r>
              <a:rPr lang="en-US" dirty="0" smtClean="0"/>
              <a:t>Operational length scale: (2 – </a:t>
            </a:r>
            <a:r>
              <a:rPr lang="en-US" dirty="0" smtClean="0">
                <a:solidFill>
                  <a:srgbClr val="FF00FF"/>
                </a:solidFill>
              </a:rPr>
              <a:t>8</a:t>
            </a:r>
            <a:r>
              <a:rPr lang="en-US" dirty="0" smtClean="0"/>
              <a:t> nm)</a:t>
            </a:r>
          </a:p>
          <a:p>
            <a:pPr lvl="1"/>
            <a:r>
              <a:rPr lang="en-US" dirty="0" smtClean="0"/>
              <a:t>But our molecules are </a:t>
            </a:r>
            <a:r>
              <a:rPr lang="el-GR" dirty="0" smtClean="0"/>
              <a:t>ϕ</a:t>
            </a:r>
            <a:r>
              <a:rPr lang="en-US" dirty="0" smtClean="0"/>
              <a:t>&gt;10nm</a:t>
            </a:r>
          </a:p>
          <a:p>
            <a:pPr lvl="1"/>
            <a:r>
              <a:rPr lang="en-US" dirty="0" smtClean="0"/>
              <a:t>Complete quench of MEH-PPV not possible</a:t>
            </a:r>
          </a:p>
          <a:p>
            <a:pPr lvl="1"/>
            <a:r>
              <a:rPr lang="en-US" dirty="0" smtClean="0"/>
              <a:t>Difficult data interpretation</a:t>
            </a:r>
          </a:p>
          <a:p>
            <a:r>
              <a:rPr lang="en-US" dirty="0" smtClean="0"/>
              <a:t>Solution: 2D Energy </a:t>
            </a:r>
            <a:r>
              <a:rPr lang="en-US" dirty="0" smtClean="0"/>
              <a:t>Transfer to 2D material </a:t>
            </a:r>
            <a:endParaRPr lang="en-US" dirty="0" smtClean="0"/>
          </a:p>
          <a:p>
            <a:pPr lvl="1"/>
            <a:r>
              <a:rPr lang="en-US" dirty="0"/>
              <a:t>Scales </a:t>
            </a:r>
            <a:r>
              <a:rPr lang="en-US" dirty="0">
                <a:sym typeface="Wingdings" panose="05000000000000000000" pitchFamily="2" charset="2"/>
              </a:rPr>
              <a:t>with </a:t>
            </a:r>
            <a:r>
              <a:rPr lang="en-US" dirty="0" smtClean="0">
                <a:sym typeface="Wingdings" panose="05000000000000000000" pitchFamily="2" charset="2"/>
              </a:rPr>
              <a:t>(R/R</a:t>
            </a:r>
            <a:r>
              <a:rPr lang="en-US" baseline="-25000" dirty="0" smtClean="0">
                <a:sym typeface="Wingdings" panose="05000000000000000000" pitchFamily="2" charset="2"/>
              </a:rPr>
              <a:t>o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  <a:r>
              <a:rPr lang="en-US" b="1" baseline="30000" dirty="0" smtClean="0">
                <a:solidFill>
                  <a:srgbClr val="FF00FF"/>
                </a:solidFill>
                <a:sym typeface="Wingdings" panose="05000000000000000000" pitchFamily="2" charset="2"/>
              </a:rPr>
              <a:t>-4</a:t>
            </a:r>
            <a:endParaRPr lang="en-US" b="1" baseline="30000" dirty="0">
              <a:solidFill>
                <a:srgbClr val="FF00FF"/>
              </a:solidFill>
            </a:endParaRPr>
          </a:p>
          <a:p>
            <a:pPr lvl="1"/>
            <a:r>
              <a:rPr lang="en-US" dirty="0"/>
              <a:t>Operational length scale: (</a:t>
            </a:r>
            <a:r>
              <a:rPr lang="en-US" dirty="0" smtClean="0"/>
              <a:t>2 – </a:t>
            </a:r>
            <a:r>
              <a:rPr lang="en-US" dirty="0" smtClean="0">
                <a:solidFill>
                  <a:srgbClr val="FF00FF"/>
                </a:solidFill>
              </a:rPr>
              <a:t>30 </a:t>
            </a:r>
            <a:r>
              <a:rPr lang="en-US" dirty="0" smtClean="0"/>
              <a:t>nm)</a:t>
            </a:r>
          </a:p>
          <a:p>
            <a:pPr lvl="1"/>
            <a:r>
              <a:rPr lang="en-US" dirty="0" smtClean="0"/>
              <a:t>Whole molecule can be quenched.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4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Graphene to Quench?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54" y="685800"/>
            <a:ext cx="7957691" cy="3109947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3810000"/>
            <a:ext cx="8686800" cy="2895600"/>
          </a:xfrm>
        </p:spPr>
        <p:txBody>
          <a:bodyPr>
            <a:normAutofit/>
          </a:bodyPr>
          <a:lstStyle/>
          <a:p>
            <a:r>
              <a:rPr lang="en-US" dirty="0" smtClean="0"/>
              <a:t>2D material (graphene) vs </a:t>
            </a:r>
            <a:r>
              <a:rPr lang="en-US" dirty="0" smtClean="0"/>
              <a:t>metal quencher</a:t>
            </a:r>
          </a:p>
          <a:p>
            <a:pPr lvl="1"/>
            <a:r>
              <a:rPr lang="en-US" dirty="0" smtClean="0"/>
              <a:t>Eliminate </a:t>
            </a:r>
            <a:r>
              <a:rPr lang="en-US" dirty="0" smtClean="0"/>
              <a:t>coupling to </a:t>
            </a:r>
            <a:r>
              <a:rPr lang="en-US" dirty="0" smtClean="0"/>
              <a:t>surface </a:t>
            </a:r>
            <a:r>
              <a:rPr lang="en-US" dirty="0" err="1"/>
              <a:t>plasmon</a:t>
            </a:r>
            <a:r>
              <a:rPr lang="en-US" dirty="0"/>
              <a:t> </a:t>
            </a:r>
            <a:r>
              <a:rPr lang="en-US" dirty="0" err="1" smtClean="0"/>
              <a:t>polaritons</a:t>
            </a:r>
            <a:endParaRPr lang="en-US" dirty="0" smtClean="0"/>
          </a:p>
          <a:p>
            <a:pPr lvl="1"/>
            <a:r>
              <a:rPr lang="en-US" dirty="0" smtClean="0"/>
              <a:t>Minimize variations in </a:t>
            </a:r>
            <a:r>
              <a:rPr lang="en-US" dirty="0"/>
              <a:t>local </a:t>
            </a:r>
            <a:r>
              <a:rPr lang="en-US" dirty="0" smtClean="0"/>
              <a:t>electric field </a:t>
            </a:r>
            <a:r>
              <a:rPr lang="en-US" dirty="0" smtClean="0"/>
              <a:t>strength</a:t>
            </a:r>
          </a:p>
          <a:p>
            <a:pPr lvl="1"/>
            <a:r>
              <a:rPr lang="en-US" dirty="0" smtClean="0"/>
              <a:t>More efficient quenching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4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42" y="6927"/>
            <a:ext cx="1807715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15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MEH-PPV only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3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MEH-PPV Spectra (no Quencher)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17996"/>
            <a:ext cx="7391399" cy="5508831"/>
          </a:xfrm>
        </p:spPr>
      </p:pic>
      <p:grpSp>
        <p:nvGrpSpPr>
          <p:cNvPr id="5" name="Group 4"/>
          <p:cNvGrpSpPr/>
          <p:nvPr/>
        </p:nvGrpSpPr>
        <p:grpSpPr>
          <a:xfrm>
            <a:off x="6096000" y="4038600"/>
            <a:ext cx="1905000" cy="1200329"/>
            <a:chOff x="6096000" y="4038600"/>
            <a:chExt cx="1905000" cy="1200329"/>
          </a:xfrm>
        </p:grpSpPr>
        <p:sp>
          <p:nvSpPr>
            <p:cNvPr id="3" name="Right Arrow 2"/>
            <p:cNvSpPr/>
            <p:nvPr/>
          </p:nvSpPr>
          <p:spPr bwMode="auto">
            <a:xfrm>
              <a:off x="6096000" y="4343400"/>
              <a:ext cx="457200" cy="457200"/>
            </a:xfrm>
            <a:prstGeom prst="rightArrow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rgbClr val="FF00FF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553200" y="4038600"/>
              <a:ext cx="1447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Extended Chains Dominate</a:t>
              </a:r>
              <a:endParaRPr lang="en-US" dirty="0">
                <a:solidFill>
                  <a:srgbClr val="FF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4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Photo-Bleaching </a:t>
            </a:r>
            <a:r>
              <a:rPr lang="en-US" dirty="0" smtClean="0"/>
              <a:t>(no quencher)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6" y="838200"/>
            <a:ext cx="8299807" cy="5638800"/>
          </a:xfrm>
        </p:spPr>
      </p:pic>
      <p:grpSp>
        <p:nvGrpSpPr>
          <p:cNvPr id="5" name="Group 4"/>
          <p:cNvGrpSpPr/>
          <p:nvPr/>
        </p:nvGrpSpPr>
        <p:grpSpPr>
          <a:xfrm>
            <a:off x="3962400" y="5029200"/>
            <a:ext cx="3733800" cy="685800"/>
            <a:chOff x="3962400" y="5029200"/>
            <a:chExt cx="3733800" cy="685800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3962400" y="5029200"/>
              <a:ext cx="3733800" cy="6858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2400" y="5105400"/>
              <a:ext cx="3681379" cy="53340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1143000" y="3802494"/>
            <a:ext cx="2209800" cy="1569660"/>
            <a:chOff x="6096000" y="4038600"/>
            <a:chExt cx="1905000" cy="1569660"/>
          </a:xfrm>
        </p:grpSpPr>
        <p:sp>
          <p:nvSpPr>
            <p:cNvPr id="9" name="Right Arrow 8"/>
            <p:cNvSpPr/>
            <p:nvPr/>
          </p:nvSpPr>
          <p:spPr bwMode="auto">
            <a:xfrm>
              <a:off x="6096000" y="4343400"/>
              <a:ext cx="457200" cy="457200"/>
            </a:xfrm>
            <a:prstGeom prst="rightArrow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rgbClr val="FF00FF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53200" y="4038600"/>
              <a:ext cx="1447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Longer </a:t>
              </a:r>
            </a:p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Conjugated</a:t>
              </a:r>
            </a:p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Segments</a:t>
              </a:r>
            </a:p>
            <a:p>
              <a:pPr algn="ctr"/>
              <a:r>
                <a:rPr lang="en-US" dirty="0" smtClean="0">
                  <a:solidFill>
                    <a:srgbClr val="FF00FF"/>
                  </a:solidFill>
                </a:rPr>
                <a:t>Bleach First</a:t>
              </a:r>
              <a:endParaRPr lang="en-US" dirty="0">
                <a:solidFill>
                  <a:srgbClr val="FF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99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Exciton Model of Bleaching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8" y="1140374"/>
            <a:ext cx="9180860" cy="3507826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12" y="1134631"/>
            <a:ext cx="9180860" cy="33187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8" y="1136719"/>
            <a:ext cx="9180860" cy="33187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8" y="1136719"/>
            <a:ext cx="9180860" cy="331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9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 Graphene Quench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MEH-PPV Spectra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17996"/>
            <a:ext cx="7391399" cy="550883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91033"/>
            <a:ext cx="7381058" cy="553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3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Lifetime/Intensity Quench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59361"/>
            <a:ext cx="7696200" cy="5541609"/>
          </a:xfrm>
        </p:spPr>
      </p:pic>
      <p:sp>
        <p:nvSpPr>
          <p:cNvPr id="7" name="Rounded Rectangle 6"/>
          <p:cNvSpPr/>
          <p:nvPr/>
        </p:nvSpPr>
        <p:spPr bwMode="auto">
          <a:xfrm>
            <a:off x="2971800" y="4038600"/>
            <a:ext cx="3886200" cy="748042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>
                <a:solidFill>
                  <a:schemeClr val="tx2"/>
                </a:solidFill>
              </a:rPr>
              <a:t>99% of emission is quenched</a:t>
            </a:r>
          </a:p>
          <a:p>
            <a:r>
              <a:rPr lang="en-US" dirty="0">
                <a:solidFill>
                  <a:schemeClr val="tx2"/>
                </a:solidFill>
              </a:rPr>
              <a:t>Mean Lifetime drops by 70</a:t>
            </a:r>
            <a:r>
              <a:rPr lang="en-US" dirty="0" smtClean="0">
                <a:solidFill>
                  <a:schemeClr val="tx2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414890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Photo-Bleaching with Quench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09624"/>
            <a:ext cx="8070179" cy="5491176"/>
          </a:xfrm>
        </p:spPr>
      </p:pic>
      <p:pic>
        <p:nvPicPr>
          <p:cNvPr id="5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909624"/>
            <a:ext cx="8070179" cy="556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 bwMode="auto">
          <a:xfrm>
            <a:off x="1676400" y="4724400"/>
            <a:ext cx="5257800" cy="748042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Time Scale: Order of Magnitude Longer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Spectrum:    Initially more Blue, Constant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02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Exciton Model of MEH-PPV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26" y="914400"/>
            <a:ext cx="5970147" cy="5486400"/>
          </a:xfrm>
        </p:spPr>
      </p:pic>
      <p:sp>
        <p:nvSpPr>
          <p:cNvPr id="5" name="Rounded Rectangle 4"/>
          <p:cNvSpPr/>
          <p:nvPr/>
        </p:nvSpPr>
        <p:spPr bwMode="auto">
          <a:xfrm>
            <a:off x="838200" y="1219200"/>
            <a:ext cx="6972300" cy="2133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Constant Spectra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schemeClr val="tx2"/>
                </a:solidFill>
              </a:rPr>
              <a:t> Intrachain energy transfer arrested</a:t>
            </a:r>
          </a:p>
          <a:p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chemeClr val="tx2"/>
                </a:solidFill>
              </a:rPr>
              <a:t>k</a:t>
            </a:r>
            <a:r>
              <a:rPr lang="en-US" baseline="-25000" dirty="0" smtClean="0">
                <a:solidFill>
                  <a:schemeClr val="tx2"/>
                </a:solidFill>
              </a:rPr>
              <a:t>graphene</a:t>
            </a:r>
            <a:r>
              <a:rPr lang="en-US" dirty="0" smtClean="0">
                <a:solidFill>
                  <a:schemeClr val="tx2"/>
                </a:solidFill>
              </a:rPr>
              <a:t> &gt; k</a:t>
            </a:r>
            <a:r>
              <a:rPr lang="en-US" baseline="-25000" dirty="0" smtClean="0">
                <a:solidFill>
                  <a:schemeClr val="tx2"/>
                </a:solidFill>
              </a:rPr>
              <a:t>intra  </a:t>
            </a:r>
            <a:r>
              <a:rPr lang="en-US" dirty="0" smtClean="0">
                <a:solidFill>
                  <a:schemeClr val="tx2"/>
                </a:solidFill>
              </a:rPr>
              <a:t>(Note </a:t>
            </a:r>
            <a:r>
              <a:rPr lang="en-US" dirty="0" smtClean="0">
                <a:solidFill>
                  <a:schemeClr val="tx2"/>
                </a:solidFill>
              </a:rPr>
              <a:t>k</a:t>
            </a:r>
            <a:r>
              <a:rPr lang="en-US" baseline="-25000" dirty="0" smtClean="0">
                <a:solidFill>
                  <a:schemeClr val="tx2"/>
                </a:solidFill>
              </a:rPr>
              <a:t>r</a:t>
            </a:r>
            <a:r>
              <a:rPr lang="en-US" dirty="0" smtClean="0">
                <a:solidFill>
                  <a:schemeClr val="tx2"/>
                </a:solidFill>
              </a:rPr>
              <a:t>~1 ns</a:t>
            </a:r>
            <a:r>
              <a:rPr lang="en-US" baseline="30000" dirty="0" smtClean="0">
                <a:solidFill>
                  <a:schemeClr val="tx2"/>
                </a:solidFill>
              </a:rPr>
              <a:t>-1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endParaRPr lang="en-US" baseline="-25000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Lifetime analysis suggests: k</a:t>
            </a:r>
            <a:r>
              <a:rPr lang="en-US" baseline="-25000" dirty="0" smtClean="0">
                <a:solidFill>
                  <a:schemeClr val="tx2"/>
                </a:solidFill>
              </a:rPr>
              <a:t>graphene</a:t>
            </a:r>
            <a:r>
              <a:rPr lang="en-US" dirty="0" smtClean="0">
                <a:solidFill>
                  <a:schemeClr val="tx2"/>
                </a:solidFill>
              </a:rPr>
              <a:t> ~ </a:t>
            </a:r>
            <a:r>
              <a:rPr lang="en-US" dirty="0" smtClean="0">
                <a:solidFill>
                  <a:schemeClr val="tx2"/>
                </a:solidFill>
              </a:rPr>
              <a:t>4 ns</a:t>
            </a:r>
            <a:r>
              <a:rPr lang="en-US" baseline="30000" dirty="0" smtClean="0">
                <a:solidFill>
                  <a:schemeClr val="tx2"/>
                </a:solidFill>
              </a:rPr>
              <a:t>-1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en-US" dirty="0" smtClean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Bounds on the rate of intrachain energy transfer</a:t>
            </a:r>
          </a:p>
          <a:p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i.e. </a:t>
            </a:r>
            <a:r>
              <a:rPr lang="en-US" dirty="0" smtClean="0">
                <a:solidFill>
                  <a:schemeClr val="tx2"/>
                </a:solidFill>
              </a:rPr>
              <a:t>4 ns</a:t>
            </a:r>
            <a:r>
              <a:rPr lang="en-US" baseline="30000" dirty="0" smtClean="0">
                <a:solidFill>
                  <a:schemeClr val="tx2"/>
                </a:solidFill>
              </a:rPr>
              <a:t>-1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&gt; k</a:t>
            </a:r>
            <a:r>
              <a:rPr lang="en-US" baseline="-25000" dirty="0">
                <a:solidFill>
                  <a:schemeClr val="tx2"/>
                </a:solidFill>
              </a:rPr>
              <a:t>intra </a:t>
            </a:r>
            <a:r>
              <a:rPr lang="en-US" dirty="0" smtClean="0">
                <a:solidFill>
                  <a:schemeClr val="tx2"/>
                </a:solidFill>
              </a:rPr>
              <a:t>&gt;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1 ns</a:t>
            </a:r>
            <a:r>
              <a:rPr lang="en-US" baseline="30000" dirty="0" smtClean="0">
                <a:solidFill>
                  <a:schemeClr val="tx2"/>
                </a:solidFill>
              </a:rPr>
              <a:t>-1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6449098"/>
            <a:ext cx="4536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Ho X, Nanotechnology </a:t>
            </a:r>
            <a:r>
              <a:rPr lang="en-US" sz="2000" b="1" dirty="0" smtClean="0">
                <a:solidFill>
                  <a:schemeClr val="tx2"/>
                </a:solidFill>
              </a:rPr>
              <a:t>30</a:t>
            </a:r>
            <a:r>
              <a:rPr lang="en-US" sz="2000" dirty="0" smtClean="0">
                <a:solidFill>
                  <a:schemeClr val="tx2"/>
                </a:solidFill>
              </a:rPr>
              <a:t>, 065702 (2019)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6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Sides of a Coin</a:t>
            </a:r>
            <a:endParaRPr lang="en-US" dirty="0"/>
          </a:p>
        </p:txBody>
      </p:sp>
      <p:pic>
        <p:nvPicPr>
          <p:cNvPr id="1026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37" y="692727"/>
            <a:ext cx="5996636" cy="301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61655" y="3703038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Use </a:t>
            </a:r>
            <a:r>
              <a:rPr lang="en-US" sz="4400" dirty="0" smtClean="0">
                <a:solidFill>
                  <a:srgbClr val="FF0000"/>
                </a:solidFill>
              </a:rPr>
              <a:t>Graphene</a:t>
            </a:r>
            <a:r>
              <a:rPr lang="en-US" sz="44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t</a:t>
            </a:r>
            <a:r>
              <a:rPr lang="en-US" sz="4400" dirty="0" smtClean="0">
                <a:solidFill>
                  <a:schemeClr val="tx2"/>
                </a:solidFill>
              </a:rPr>
              <a:t>o probe</a:t>
            </a: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MEH-PPV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0491" y="3703037"/>
            <a:ext cx="312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Use 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MEH-PPV</a:t>
            </a:r>
          </a:p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 to probe</a:t>
            </a:r>
          </a:p>
          <a:p>
            <a:pPr algn="ctr"/>
            <a:r>
              <a:rPr lang="en-US" sz="4400" dirty="0" smtClean="0">
                <a:solidFill>
                  <a:srgbClr val="0000CC"/>
                </a:solidFill>
              </a:rPr>
              <a:t>Graphene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4620491" y="762000"/>
            <a:ext cx="2998319" cy="5811077"/>
          </a:xfrm>
          <a:prstGeom prst="roundRect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60190" y="914400"/>
            <a:ext cx="4623619" cy="289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 dirty="0" smtClean="0"/>
              <a:t>Graphene vs Graphene Oxide (GO)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 quench has been used to visualize GO/r-GO</a:t>
            </a:r>
          </a:p>
          <a:p>
            <a:r>
              <a:rPr lang="en-US" dirty="0" smtClean="0"/>
              <a:t>Graphene Oxide…</a:t>
            </a:r>
          </a:p>
          <a:p>
            <a:pPr lvl="1"/>
            <a:r>
              <a:rPr lang="en-US" dirty="0" smtClean="0"/>
              <a:t>Quenches almost 100%   &lt;5 nm </a:t>
            </a:r>
          </a:p>
          <a:p>
            <a:pPr lvl="1"/>
            <a:r>
              <a:rPr lang="en-US" dirty="0" smtClean="0"/>
              <a:t>Has contrast for dye layers up to 300nm thick</a:t>
            </a:r>
          </a:p>
          <a:p>
            <a:r>
              <a:rPr lang="en-US" dirty="0" smtClean="0"/>
              <a:t> r-GO quenches more efficiently than GO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83809" y="1762036"/>
            <a:ext cx="21002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From Kim J, </a:t>
            </a:r>
          </a:p>
          <a:p>
            <a:r>
              <a:rPr lang="pt-BR" sz="2800" dirty="0" smtClean="0">
                <a:solidFill>
                  <a:schemeClr val="tx2"/>
                </a:solidFill>
              </a:rPr>
              <a:t>JACS </a:t>
            </a:r>
            <a:r>
              <a:rPr lang="pt-BR" sz="2800" b="1" dirty="0" smtClean="0">
                <a:solidFill>
                  <a:schemeClr val="tx2"/>
                </a:solidFill>
              </a:rPr>
              <a:t>132</a:t>
            </a:r>
            <a:r>
              <a:rPr lang="pt-BR" sz="2800" dirty="0" smtClean="0">
                <a:solidFill>
                  <a:schemeClr val="tx2"/>
                </a:solidFill>
              </a:rPr>
              <a:t>, </a:t>
            </a:r>
          </a:p>
          <a:p>
            <a:r>
              <a:rPr lang="pt-BR" sz="2800" dirty="0" smtClean="0">
                <a:solidFill>
                  <a:schemeClr val="tx2"/>
                </a:solidFill>
              </a:rPr>
              <a:t>261 (2010)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LAO Graphene?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1" y="3581400"/>
            <a:ext cx="4267200" cy="2994592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Graphene in which areas have been selectively oxidized using </a:t>
            </a:r>
            <a:r>
              <a:rPr lang="en-US" dirty="0" smtClean="0"/>
              <a:t>a voltage difference across an </a:t>
            </a:r>
            <a:r>
              <a:rPr lang="en-US" dirty="0"/>
              <a:t>AFM </a:t>
            </a:r>
            <a:r>
              <a:rPr lang="en-US" dirty="0" smtClean="0"/>
              <a:t>tip</a:t>
            </a:r>
          </a:p>
          <a:p>
            <a:r>
              <a:rPr lang="en-US" dirty="0" smtClean="0"/>
              <a:t># </a:t>
            </a:r>
            <a:r>
              <a:rPr lang="en-US" dirty="0" smtClean="0"/>
              <a:t>of sp</a:t>
            </a:r>
            <a:r>
              <a:rPr lang="en-US" baseline="30000" dirty="0" smtClean="0"/>
              <a:t>3</a:t>
            </a:r>
            <a:r>
              <a:rPr lang="en-US" dirty="0" smtClean="0"/>
              <a:t> bonds </a:t>
            </a:r>
            <a:r>
              <a:rPr lang="en-US" dirty="0" smtClean="0"/>
              <a:t>↓</a:t>
            </a:r>
          </a:p>
          <a:p>
            <a:r>
              <a:rPr lang="en-US" dirty="0" smtClean="0"/>
              <a:t>Between G and GO</a:t>
            </a:r>
          </a:p>
          <a:p>
            <a:r>
              <a:rPr lang="en-US" dirty="0" smtClean="0"/>
              <a:t>How </a:t>
            </a:r>
            <a:r>
              <a:rPr lang="en-US" dirty="0" smtClean="0"/>
              <a:t>will degree of oxidation affect PL?</a:t>
            </a:r>
          </a:p>
          <a:p>
            <a:r>
              <a:rPr lang="en-US" dirty="0" smtClean="0"/>
              <a:t>Can PL be used to estimate bond reduction?</a:t>
            </a:r>
            <a:endParaRPr lang="en-US" dirty="0"/>
          </a:p>
        </p:txBody>
      </p:sp>
      <p:pic>
        <p:nvPicPr>
          <p:cNvPr id="4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19058" y="6927"/>
            <a:ext cx="1915542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713509"/>
            <a:ext cx="2476500" cy="300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3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MEH-PPV to probe?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State of graphene will affect PL of nearby molecules</a:t>
            </a:r>
          </a:p>
          <a:p>
            <a:r>
              <a:rPr lang="en-US" dirty="0" smtClean="0"/>
              <a:t>Small fluorophore also subject to interface effects </a:t>
            </a:r>
            <a:r>
              <a:rPr lang="en-US" dirty="0" smtClean="0">
                <a:sym typeface="Wingdings" panose="05000000000000000000" pitchFamily="2" charset="2"/>
              </a:rPr>
              <a:t> ambiguity</a:t>
            </a:r>
            <a:endParaRPr lang="en-US" dirty="0" smtClean="0"/>
          </a:p>
          <a:p>
            <a:r>
              <a:rPr lang="en-US" dirty="0"/>
              <a:t>MEH-PPV close to </a:t>
            </a:r>
            <a:r>
              <a:rPr lang="en-US" dirty="0" smtClean="0"/>
              <a:t>interface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PL</a:t>
            </a:r>
            <a:r>
              <a:rPr lang="en-US" dirty="0" smtClean="0"/>
              <a:t> </a:t>
            </a:r>
            <a:r>
              <a:rPr lang="en-US" dirty="0"/>
              <a:t>same </a:t>
            </a:r>
            <a:r>
              <a:rPr lang="en-US" dirty="0" smtClean="0"/>
              <a:t>as bulk. </a:t>
            </a:r>
          </a:p>
          <a:p>
            <a:r>
              <a:rPr lang="en-US" dirty="0" smtClean="0"/>
              <a:t>Remove interface effects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930" y="914400"/>
            <a:ext cx="3405740" cy="5486400"/>
          </a:xfrm>
        </p:spPr>
      </p:pic>
      <p:pic>
        <p:nvPicPr>
          <p:cNvPr id="4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19058" y="6927"/>
            <a:ext cx="1915542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61795" y="3886200"/>
            <a:ext cx="176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No graphene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7613" y="6429345"/>
            <a:ext cx="4237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Ho X, </a:t>
            </a:r>
            <a:r>
              <a:rPr lang="en-US" sz="2000" dirty="0" err="1" smtClean="0">
                <a:solidFill>
                  <a:schemeClr val="tx2"/>
                </a:solidFill>
              </a:rPr>
              <a:t>Chem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</a:rPr>
              <a:t>Phys</a:t>
            </a:r>
            <a:r>
              <a:rPr lang="en-US" sz="2000" dirty="0" smtClean="0">
                <a:solidFill>
                  <a:schemeClr val="tx2"/>
                </a:solidFill>
              </a:rPr>
              <a:t> Lett </a:t>
            </a:r>
            <a:r>
              <a:rPr lang="en-US" sz="2000" b="1" dirty="0" smtClean="0">
                <a:solidFill>
                  <a:schemeClr val="tx2"/>
                </a:solidFill>
              </a:rPr>
              <a:t>686</a:t>
            </a:r>
            <a:r>
              <a:rPr lang="en-US" sz="2000" dirty="0" smtClean="0">
                <a:solidFill>
                  <a:schemeClr val="tx2"/>
                </a:solidFill>
              </a:rPr>
              <a:t>, 212 (2017)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6431" y="2736502"/>
            <a:ext cx="176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No graphene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136555"/>
              </p:ext>
            </p:extLst>
          </p:nvPr>
        </p:nvGraphicFramePr>
        <p:xfrm>
          <a:off x="7220811" y="1484015"/>
          <a:ext cx="11715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orelDRAW" r:id="rId6" imgW="1171956" imgH="698373" progId="CorelDraw.Graphic.17">
                  <p:embed/>
                </p:oleObj>
              </mc:Choice>
              <mc:Fallback>
                <p:oleObj name="CorelDRAW" r:id="rId6" imgW="1171956" imgH="698373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20811" y="1484015"/>
                        <a:ext cx="1171575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4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LAO ↑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ym typeface="Wingdings" panose="05000000000000000000" pitchFamily="2" charset="2"/>
              </a:rPr>
              <a:t>Quench ↓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90" y="914400"/>
            <a:ext cx="7105620" cy="5486400"/>
          </a:xfrm>
        </p:spPr>
      </p:pic>
      <p:pic>
        <p:nvPicPr>
          <p:cNvPr id="7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19058" y="6927"/>
            <a:ext cx="1915542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8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LAO ↑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>
                <a:sym typeface="Wingdings" panose="05000000000000000000" pitchFamily="2" charset="2"/>
              </a:rPr>
              <a:t>Lifetime </a:t>
            </a:r>
            <a:r>
              <a:rPr lang="en-US" dirty="0"/>
              <a:t>↑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90" y="914400"/>
            <a:ext cx="7105620" cy="5486400"/>
          </a:xfrm>
        </p:spPr>
      </p:pic>
      <p:pic>
        <p:nvPicPr>
          <p:cNvPr id="5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19058" y="6927"/>
            <a:ext cx="1915542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61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LAO ↑ </a:t>
            </a:r>
            <a:r>
              <a:rPr lang="en-US" dirty="0" smtClean="0">
                <a:sym typeface="Wingdings" panose="05000000000000000000" pitchFamily="2" charset="2"/>
              </a:rPr>
              <a:t> Survival </a:t>
            </a:r>
            <a:r>
              <a:rPr lang="en-US" dirty="0">
                <a:sym typeface="Wingdings" panose="05000000000000000000" pitchFamily="2" charset="2"/>
              </a:rPr>
              <a:t>Time ↓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90" y="914400"/>
            <a:ext cx="7105620" cy="5486400"/>
          </a:xfrm>
        </p:spPr>
      </p:pic>
      <p:pic>
        <p:nvPicPr>
          <p:cNvPr id="5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19058" y="6927"/>
            <a:ext cx="1915542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71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Quenching spectroscopy </a:t>
            </a:r>
            <a:r>
              <a:rPr lang="en-US" dirty="0"/>
              <a:t>can be used to gain insight into complicated polymer </a:t>
            </a:r>
            <a:r>
              <a:rPr lang="en-US" dirty="0" err="1"/>
              <a:t>photophysics</a:t>
            </a:r>
            <a:r>
              <a:rPr lang="en-US" dirty="0" smtClean="0"/>
              <a:t> </a:t>
            </a:r>
          </a:p>
          <a:p>
            <a:r>
              <a:rPr lang="en-US" dirty="0" smtClean="0"/>
              <a:t>Graphene (2D) is an ideal quencher due to its 2D nature (extended quench range) and the ability to control distance between the molecule and the quencher </a:t>
            </a:r>
            <a:r>
              <a:rPr lang="en-US" dirty="0" smtClean="0"/>
              <a:t>(spin coating)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Fluorescence of long chain polymers stable at interfaces</a:t>
            </a:r>
          </a:p>
          <a:p>
            <a:r>
              <a:rPr lang="en-US" dirty="0" smtClean="0"/>
              <a:t>Changes </a:t>
            </a:r>
            <a:r>
              <a:rPr lang="en-US" dirty="0" smtClean="0"/>
              <a:t>in the fluorescence of long chain polymers can be used to gain insight into the degree of graphene oxidation/reduction.</a:t>
            </a:r>
          </a:p>
          <a:p>
            <a:r>
              <a:rPr lang="en-US" dirty="0" smtClean="0"/>
              <a:t>GO </a:t>
            </a:r>
            <a:r>
              <a:rPr lang="en-US" dirty="0"/>
              <a:t>↑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pPr lvl="1"/>
            <a:r>
              <a:rPr lang="en-US" dirty="0" smtClean="0"/>
              <a:t>PL intensity ↑, </a:t>
            </a:r>
          </a:p>
          <a:p>
            <a:pPr lvl="1"/>
            <a:r>
              <a:rPr lang="en-US" dirty="0" smtClean="0"/>
              <a:t>Spectrum , </a:t>
            </a:r>
          </a:p>
          <a:p>
            <a:pPr lvl="1"/>
            <a:r>
              <a:rPr lang="en-US" dirty="0"/>
              <a:t>lifetime ↑</a:t>
            </a:r>
            <a:endParaRPr lang="en-US" dirty="0" smtClean="0"/>
          </a:p>
          <a:p>
            <a:pPr lvl="1"/>
            <a:r>
              <a:rPr lang="en-US" dirty="0" smtClean="0"/>
              <a:t>survival </a:t>
            </a:r>
            <a:r>
              <a:rPr lang="en-US" dirty="0" smtClean="0"/>
              <a:t>time </a:t>
            </a:r>
            <a:r>
              <a:rPr lang="en-US" dirty="0"/>
              <a:t>↑,</a:t>
            </a:r>
            <a:endParaRPr lang="en-US" dirty="0" smtClean="0"/>
          </a:p>
        </p:txBody>
      </p:sp>
      <p:pic>
        <p:nvPicPr>
          <p:cNvPr id="6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86600" y="0"/>
            <a:ext cx="1915542" cy="9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3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Welcome to Taiwan / Welcome to YZU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57" y="914400"/>
            <a:ext cx="8230685" cy="5486400"/>
          </a:xfrm>
        </p:spPr>
      </p:pic>
    </p:spTree>
    <p:extLst>
      <p:ext uri="{BB962C8B-B14F-4D97-AF65-F5344CB8AC3E}">
        <p14:creationId xmlns:p14="http://schemas.microsoft.com/office/powerpoint/2010/main" val="5328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Welcome to Taiwan / Welcome to YZU</a:t>
            </a:r>
            <a:endParaRPr lang="en-US" sz="4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89" y="914400"/>
            <a:ext cx="8260422" cy="5486400"/>
          </a:xfrm>
        </p:spPr>
      </p:pic>
    </p:spTree>
    <p:extLst>
      <p:ext uri="{BB962C8B-B14F-4D97-AF65-F5344CB8AC3E}">
        <p14:creationId xmlns:p14="http://schemas.microsoft.com/office/powerpoint/2010/main" val="4015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Welcome to Taiwan / Welcome to YZU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14400"/>
            <a:ext cx="7315200" cy="5486400"/>
          </a:xfrm>
        </p:spPr>
      </p:pic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256" y="5212664"/>
            <a:ext cx="1173482" cy="11734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02723" y="319816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↑</a:t>
            </a:r>
          </a:p>
        </p:txBody>
      </p:sp>
      <p:sp>
        <p:nvSpPr>
          <p:cNvPr id="8" name="Rectangle 7">
            <a:hlinkClick r:id="rId5"/>
          </p:cNvPr>
          <p:cNvSpPr/>
          <p:nvPr/>
        </p:nvSpPr>
        <p:spPr>
          <a:xfrm>
            <a:off x="2362200" y="6386146"/>
            <a:ext cx="647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TBCA: https</a:t>
            </a:r>
            <a:r>
              <a:rPr lang="en-US" dirty="0">
                <a:solidFill>
                  <a:srgbClr val="FF0000"/>
                </a:solidFill>
              </a:rPr>
              <a:t>://youtu.be/iGDBLIYcFS8?t=132</a:t>
            </a:r>
          </a:p>
        </p:txBody>
      </p:sp>
    </p:spTree>
    <p:extLst>
      <p:ext uri="{BB962C8B-B14F-4D97-AF65-F5344CB8AC3E}">
        <p14:creationId xmlns:p14="http://schemas.microsoft.com/office/powerpoint/2010/main" val="31776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An Invitation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Title: Surviving Breast Cancer – The Role of Faith</a:t>
            </a:r>
          </a:p>
          <a:p>
            <a:r>
              <a:rPr lang="en-US" dirty="0" smtClean="0"/>
              <a:t>Date: Sunday August 18, 2019</a:t>
            </a:r>
          </a:p>
          <a:p>
            <a:r>
              <a:rPr lang="en-US" dirty="0" smtClean="0"/>
              <a:t>Time: 11:30 am</a:t>
            </a:r>
          </a:p>
          <a:p>
            <a:r>
              <a:rPr lang="en-US" dirty="0"/>
              <a:t>Venue: </a:t>
            </a:r>
            <a:r>
              <a:rPr lang="en-US" dirty="0" smtClean="0"/>
              <a:t>Park Royal Bible Church, 2400 </a:t>
            </a:r>
            <a:r>
              <a:rPr lang="en-US" dirty="0"/>
              <a:t>Truscott Drive, Mississauga, ON L5J </a:t>
            </a:r>
            <a:r>
              <a:rPr lang="en-US" dirty="0" smtClean="0"/>
              <a:t>2B2</a:t>
            </a:r>
          </a:p>
          <a:p>
            <a:r>
              <a:rPr lang="en-US" dirty="0" smtClean="0"/>
              <a:t>Language: Chinese (Mandarin) &amp; English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33705" y="3810000"/>
            <a:ext cx="6276589" cy="2895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02723" y="319816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↑</a:t>
            </a:r>
          </a:p>
        </p:txBody>
      </p:sp>
    </p:spTree>
    <p:extLst>
      <p:ext uri="{BB962C8B-B14F-4D97-AF65-F5344CB8AC3E}">
        <p14:creationId xmlns:p14="http://schemas.microsoft.com/office/powerpoint/2010/main" val="370150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p1026.pot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6345</TotalTime>
  <Words>1036</Words>
  <Application>Microsoft Office PowerPoint</Application>
  <PresentationFormat>On-screen Show (4:3)</PresentationFormat>
  <Paragraphs>185</Paragraphs>
  <Slides>39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新細明體</vt:lpstr>
      <vt:lpstr>Times New Roman</vt:lpstr>
      <vt:lpstr>Arial</vt:lpstr>
      <vt:lpstr>Wingdings</vt:lpstr>
      <vt:lpstr>ecp1026.pot</vt:lpstr>
      <vt:lpstr>CorelDRAW</vt:lpstr>
      <vt:lpstr>Two Sides of a Coin</vt:lpstr>
      <vt:lpstr>Republic of China: Taiwan</vt:lpstr>
      <vt:lpstr>Yuan Ze University EE</vt:lpstr>
      <vt:lpstr>Two Sides of a Coin</vt:lpstr>
      <vt:lpstr>What is Graphene?</vt:lpstr>
      <vt:lpstr>What is MEH-PPV?</vt:lpstr>
      <vt:lpstr>Solution: Graphene</vt:lpstr>
      <vt:lpstr>Confocal Microscope Setup</vt:lpstr>
      <vt:lpstr>Two Sides of a Coin</vt:lpstr>
      <vt:lpstr>Tails: Outline</vt:lpstr>
      <vt:lpstr>Why MEH-PPV?</vt:lpstr>
      <vt:lpstr>Review MEH-PPV Photo-Physics</vt:lpstr>
      <vt:lpstr>Exciton Model of MEH-PPV (@20)</vt:lpstr>
      <vt:lpstr>A Picture &amp; A Question</vt:lpstr>
      <vt:lpstr>Use Quenching to Investigate</vt:lpstr>
      <vt:lpstr>So our goal is…</vt:lpstr>
      <vt:lpstr>Challenge &amp; Solution</vt:lpstr>
      <vt:lpstr>Why use Graphene to Quench?</vt:lpstr>
      <vt:lpstr>MEH-PPV only</vt:lpstr>
      <vt:lpstr>MEH-PPV Spectra (no Quencher)</vt:lpstr>
      <vt:lpstr>Photo-Bleaching (no quencher)</vt:lpstr>
      <vt:lpstr>Exciton Model of Bleaching</vt:lpstr>
      <vt:lpstr>With Graphene Quench</vt:lpstr>
      <vt:lpstr>MEH-PPV Spectra</vt:lpstr>
      <vt:lpstr> Lifetime/Intensity Quench</vt:lpstr>
      <vt:lpstr>Photo-Bleaching with Quench</vt:lpstr>
      <vt:lpstr>Exciton Model of MEH-PPV</vt:lpstr>
      <vt:lpstr>Two Sides of a Coin</vt:lpstr>
      <vt:lpstr>Graphene vs Graphene Oxide (GO)</vt:lpstr>
      <vt:lpstr>What is LAO Graphene?</vt:lpstr>
      <vt:lpstr>Why use MEH-PPV to probe?</vt:lpstr>
      <vt:lpstr>LAO ↑  Quench ↓</vt:lpstr>
      <vt:lpstr>LAO ↑  Lifetime ↑</vt:lpstr>
      <vt:lpstr>LAO ↑  Survival Time ↓</vt:lpstr>
      <vt:lpstr>Conclusions</vt:lpstr>
      <vt:lpstr>Welcome to Taiwan / Welcome to YZU</vt:lpstr>
      <vt:lpstr>Welcome to Taiwan / Welcome to YZU</vt:lpstr>
      <vt:lpstr>Welcome to Taiwan / Welcome to YZU</vt:lpstr>
      <vt:lpstr>An Invitation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158</cp:revision>
  <cp:lastPrinted>2001-10-23T02:48:11Z</cp:lastPrinted>
  <dcterms:created xsi:type="dcterms:W3CDTF">2001-02-20T10:09:37Z</dcterms:created>
  <dcterms:modified xsi:type="dcterms:W3CDTF">2019-08-08T02:02:31Z</dcterms:modified>
</cp:coreProperties>
</file>