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42"/>
  </p:notes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97" r:id="rId16"/>
    <p:sldId id="275" r:id="rId17"/>
    <p:sldId id="274" r:id="rId18"/>
    <p:sldId id="287" r:id="rId19"/>
    <p:sldId id="282" r:id="rId20"/>
    <p:sldId id="288" r:id="rId21"/>
    <p:sldId id="294" r:id="rId22"/>
    <p:sldId id="293" r:id="rId23"/>
    <p:sldId id="283" r:id="rId24"/>
    <p:sldId id="284" r:id="rId25"/>
    <p:sldId id="276" r:id="rId26"/>
    <p:sldId id="278" r:id="rId27"/>
    <p:sldId id="277" r:id="rId28"/>
    <p:sldId id="281" r:id="rId29"/>
    <p:sldId id="286" r:id="rId30"/>
    <p:sldId id="290" r:id="rId31"/>
    <p:sldId id="291" r:id="rId32"/>
    <p:sldId id="285" r:id="rId33"/>
    <p:sldId id="296" r:id="rId34"/>
    <p:sldId id="257" r:id="rId35"/>
    <p:sldId id="259" r:id="rId36"/>
    <p:sldId id="260" r:id="rId37"/>
    <p:sldId id="258" r:id="rId38"/>
    <p:sldId id="298" r:id="rId39"/>
    <p:sldId id="299" r:id="rId40"/>
    <p:sldId id="300" r:id="rId41"/>
  </p:sldIdLst>
  <p:sldSz cx="9144000" cy="6858000" type="screen4x3"/>
  <p:notesSz cx="6858000" cy="9144000"/>
  <p:embeddedFontLst>
    <p:embeddedFont>
      <p:font typeface="PMingLiU" panose="02020500000000000000" pitchFamily="18" charset="-120"/>
      <p:regular r:id="rId43"/>
    </p:embeddedFont>
    <p:embeddedFont>
      <p:font typeface="SimHei" panose="02010609060101010101" pitchFamily="49" charset="-122"/>
      <p:regular r:id="rId44"/>
    </p:embeddedFont>
    <p:embeddedFont>
      <p:font typeface="宋体" panose="02010600030101010101" pitchFamily="2" charset="-122"/>
      <p:regular r:id="rId45"/>
    </p:embeddedFont>
    <p:embeddedFont>
      <p:font typeface="PMingLiU" panose="02020500000000000000" pitchFamily="18" charset="-120"/>
      <p:regular r:id="rId43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3403" autoAdjust="0"/>
  </p:normalViewPr>
  <p:slideViewPr>
    <p:cSldViewPr>
      <p:cViewPr varScale="1">
        <p:scale>
          <a:sx n="79" d="100"/>
          <a:sy n="79" d="100"/>
        </p:scale>
        <p:origin x="186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0542"/>
    </p:cViewPr>
  </p:sorterViewPr>
  <p:notesViewPr>
    <p:cSldViewPr>
      <p:cViewPr varScale="1">
        <p:scale>
          <a:sx n="92" d="100"/>
          <a:sy n="92" d="100"/>
        </p:scale>
        <p:origin x="373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980C206-CDF8-4B79-B97A-EECFFD5992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21346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I would like to share with you some wisdom from lessons a man who lived 3000 years ago learned and that I have re-learned by experience!  I hope that these lessons will help you not have to learn them by experience.  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9AF903-D6A4-4E6B-AD52-7632CC886E7B}" type="slidenum">
              <a:rPr lang="en-US" altLang="en-US" smtClean="0"/>
              <a:pPr/>
              <a:t>1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92369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0" y="-76200"/>
          <a:ext cx="3962400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5" name="CorelDRAW" r:id="rId3" imgW="2769413" imgH="830885" progId="CorelDraw.Graphic.17">
                  <p:embed/>
                </p:oleObj>
              </mc:Choice>
              <mc:Fallback>
                <p:oleObj name="CorelDRAW" r:id="rId3" imgW="2769413" imgH="830885" progId="CorelDraw.Graphic.1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962400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86106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838200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51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000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"/>
            <a:ext cx="8153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6200" y="838200"/>
            <a:ext cx="4876800" cy="457200"/>
          </a:xfrm>
        </p:spPr>
        <p:txBody>
          <a:bodyPr anchor="b"/>
          <a:lstStyle>
            <a:lvl1pPr marL="0" indent="0" algn="ctr">
              <a:buNone/>
              <a:defRPr sz="3200" b="1" baseline="0">
                <a:solidFill>
                  <a:srgbClr val="0000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English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295400"/>
            <a:ext cx="4876800" cy="52578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105400" y="838200"/>
            <a:ext cx="3886200" cy="457200"/>
          </a:xfrm>
        </p:spPr>
        <p:txBody>
          <a:bodyPr anchor="b"/>
          <a:lstStyle>
            <a:lvl1pPr marL="0" indent="0" algn="ctr">
              <a:buNone/>
              <a:defRPr lang="en-US" sz="3200" b="1" kern="1200" dirty="0" smtClean="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Chinese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1295400"/>
            <a:ext cx="3886200" cy="525780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058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663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5626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52400"/>
            <a:ext cx="2209800" cy="6248400"/>
          </a:xfrm>
        </p:spPr>
        <p:txBody>
          <a:bodyPr vert="eaVert"/>
          <a:lstStyle>
            <a:lvl1pPr algn="l">
              <a:defRPr sz="4000">
                <a:latin typeface="SimHei" panose="02010609060101010101" pitchFamily="49" charset="-122"/>
                <a:ea typeface="SimHei" panose="02010609060101010101" pitchFamily="49" charset="-122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1066800"/>
            <a:ext cx="6553200" cy="2514600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Vertical Text Placeholder 2"/>
          <p:cNvSpPr>
            <a:spLocks noGrp="1"/>
          </p:cNvSpPr>
          <p:nvPr>
            <p:ph type="body" orient="vert" idx="10"/>
          </p:nvPr>
        </p:nvSpPr>
        <p:spPr>
          <a:xfrm>
            <a:off x="152400" y="3829692"/>
            <a:ext cx="6553200" cy="2535148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065944" y="152400"/>
            <a:ext cx="5638800" cy="666108"/>
          </a:xfrm>
        </p:spPr>
        <p:txBody>
          <a:bodyPr/>
          <a:lstStyle>
            <a:lvl1pPr marL="0" indent="0">
              <a:buFontTx/>
              <a:buNone/>
              <a:defRPr sz="2400">
                <a:latin typeface="SimHei" panose="02010609060101010101" pitchFamily="49" charset="-122"/>
                <a:ea typeface="SimHei" panose="02010609060101010101" pitchFamily="49" charset="-122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2319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68960"/>
            <a:ext cx="9144000" cy="765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153400" y="6194425"/>
            <a:ext cx="990600" cy="6635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931B699E-AA91-4D30-B479-4AEAD70A2A60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43170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0"/>
            <a:ext cx="8153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 smtClean="0"/>
              <a:t>Click to edit Master text styles</a:t>
            </a:r>
          </a:p>
          <a:p>
            <a:pPr lvl="1"/>
            <a:r>
              <a:rPr lang="en-US" altLang="zh-TW" dirty="0" smtClean="0"/>
              <a:t>Second level</a:t>
            </a:r>
          </a:p>
          <a:p>
            <a:pPr lvl="2"/>
            <a:r>
              <a:rPr lang="en-US" altLang="zh-TW" dirty="0" smtClean="0"/>
              <a:t>Third level</a:t>
            </a:r>
          </a:p>
          <a:p>
            <a:pPr lvl="3"/>
            <a:r>
              <a:rPr lang="en-US" altLang="zh-TW" dirty="0" smtClean="0"/>
              <a:t>Fourth level</a:t>
            </a:r>
          </a:p>
          <a:p>
            <a:pPr lvl="4"/>
            <a:r>
              <a:rPr lang="en-US" altLang="zh-TW" dirty="0" smtClean="0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C10E7B82-B0A4-415B-ABB3-54D369E50295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r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/>
        </p:nvSpPr>
        <p:spPr bwMode="auto">
          <a:xfrm>
            <a:off x="0" y="6561138"/>
            <a:ext cx="86868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tx2"/>
                </a:solidFill>
                <a:ea typeface="PMingLiU" panose="02020500000000000000" pitchFamily="18" charset="-120"/>
              </a:rPr>
              <a:t>Viewgraphs ©2017 by J. D. White, </a:t>
            </a:r>
            <a:r>
              <a:rPr lang="en-US" altLang="zh-TW" sz="1200" dirty="0" smtClean="0">
                <a:solidFill>
                  <a:schemeClr val="tx2"/>
                </a:solidFill>
                <a:ea typeface="PMingLiU" panose="02020500000000000000" pitchFamily="18" charset="-120"/>
              </a:rPr>
              <a:t>“My Christmas Experience in Canada", </a:t>
            </a:r>
            <a:r>
              <a:rPr lang="en-US" altLang="zh-TW" sz="1200" dirty="0">
                <a:solidFill>
                  <a:srgbClr val="FF0000"/>
                </a:solidFill>
                <a:ea typeface="PMingLiU" panose="02020500000000000000" pitchFamily="18" charset="-120"/>
              </a:rPr>
              <a:t>http://</a:t>
            </a:r>
            <a:r>
              <a:rPr lang="en-US" altLang="zh-TW" sz="1200" dirty="0" smtClean="0">
                <a:solidFill>
                  <a:srgbClr val="FF0000"/>
                </a:solidFill>
                <a:ea typeface="PMingLiU" panose="02020500000000000000" pitchFamily="18" charset="-120"/>
              </a:rPr>
              <a:t>www.kejiyingwen.com/christma/personal/2018.pptx</a:t>
            </a:r>
            <a:endParaRPr lang="en-US" altLang="zh-TW" sz="1200" dirty="0">
              <a:solidFill>
                <a:srgbClr val="FF0000"/>
              </a:solidFill>
              <a:ea typeface="PMingLiU" panose="02020500000000000000" pitchFamily="18" charset="-120"/>
            </a:endParaRPr>
          </a:p>
        </p:txBody>
      </p:sp>
      <p:pic>
        <p:nvPicPr>
          <p:cNvPr id="1030" name="Picture 1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950912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5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PUSHIHUA.MID" TargetMode="Externa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GAOKONGT.MID" TargetMode="Externa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PINGANYE.MID" TargetMode="Externa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ejiyingwen.com/v/lnkyoutube.htm" TargetMode="External"/><Relationship Id="rId2" Type="http://schemas.openxmlformats.org/officeDocument/2006/relationships/hyperlink" Target="Luke%202%20Mary%20and%20Joseph%20Christmas%20Story%20for%20Kids%20and%20Sunday%20School%20%20Sharefaith.com.mp4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10"/>
            <a:ext cx="9144000" cy="6853989"/>
          </a:xfrm>
          <a:prstGeom prst="rect">
            <a:avLst/>
          </a:prstGeom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914400"/>
            <a:ext cx="8343900" cy="1470025"/>
          </a:xfrm>
          <a:solidFill>
            <a:schemeClr val="bg1">
              <a:alpha val="34000"/>
            </a:schemeClr>
          </a:solidFill>
        </p:spPr>
        <p:txBody>
          <a:bodyPr anchor="ctr">
            <a:noAutofit/>
          </a:bodyPr>
          <a:lstStyle/>
          <a:p>
            <a:pPr eaLnBrk="1" hangingPunct="1"/>
            <a:r>
              <a:rPr lang="zh-TW" altLang="en-US" sz="8800" dirty="0" smtClean="0">
                <a:ea typeface="新細明體" panose="02020500000000000000" pitchFamily="18" charset="-120"/>
              </a:rPr>
              <a:t>我的聖誕節經歷</a:t>
            </a:r>
            <a:endParaRPr lang="en-US" altLang="en-US" sz="8800" dirty="0" smtClean="0">
              <a:ea typeface="新細明體" panose="02020500000000000000" pitchFamily="18" charset="-12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6700" y="5107087"/>
            <a:ext cx="8610600" cy="1141313"/>
          </a:xfrm>
          <a:solidFill>
            <a:schemeClr val="tx1">
              <a:alpha val="59000"/>
            </a:schemeClr>
          </a:solidFill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3200" dirty="0" smtClean="0"/>
              <a:t>My Christmas Experience in Canada</a:t>
            </a:r>
          </a:p>
          <a:p>
            <a:pPr eaLnBrk="1" hangingPunct="1"/>
            <a:r>
              <a:rPr lang="en-US" altLang="en-US" sz="3200" dirty="0" smtClean="0"/>
              <a:t>Jonathon David White (</a:t>
            </a:r>
            <a:r>
              <a:rPr lang="zh-CN" altLang="en-US" sz="3200" dirty="0" smtClean="0">
                <a:ea typeface="宋体" panose="02010600030101010101" pitchFamily="2" charset="-122"/>
              </a:rPr>
              <a:t>白小明</a:t>
            </a:r>
            <a:r>
              <a:rPr lang="en-US" altLang="en-US" sz="3200" dirty="0" smtClean="0"/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466638" y="6155522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chemeClr val="tx2"/>
                </a:solidFill>
              </a:rPr>
              <a:t>Niagara Falls</a:t>
            </a:r>
          </a:p>
          <a:p>
            <a:pPr algn="r"/>
            <a:r>
              <a:rPr lang="en-US" dirty="0" smtClean="0">
                <a:solidFill>
                  <a:schemeClr val="tx2"/>
                </a:solidFill>
              </a:rPr>
              <a:t>2013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 dirty="0" smtClean="0">
                <a:ea typeface="宋体" panose="02010600030101010101" pitchFamily="2" charset="-122"/>
              </a:rPr>
              <a:t>Christmas in Canada</a:t>
            </a:r>
            <a:br>
              <a:rPr lang="en-US" altLang="zh-CN" dirty="0" smtClean="0">
                <a:ea typeface="宋体" panose="02010600030101010101" pitchFamily="2" charset="-122"/>
              </a:rPr>
            </a:br>
            <a:r>
              <a:rPr lang="en-US" altLang="zh-CN" dirty="0" smtClean="0">
                <a:ea typeface="宋体" panose="02010600030101010101" pitchFamily="2" charset="-122"/>
              </a:rPr>
              <a:t>Growing-Up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600" smtClean="0"/>
              <a:t>1957: Donald White </a:t>
            </a:r>
            <a:r>
              <a:rPr lang="en-US" altLang="zh-CN" sz="3600" smtClean="0"/>
              <a:t>M</a:t>
            </a:r>
            <a:r>
              <a:rPr lang="en-US" altLang="en-US" sz="3600" smtClean="0"/>
              <a:t>eets Marjorie Buck</a:t>
            </a:r>
            <a:endParaRPr lang="en-US" altLang="en-US" sz="3600" dirty="0" smtClean="0"/>
          </a:p>
        </p:txBody>
      </p:sp>
      <p:pic>
        <p:nvPicPr>
          <p:cNvPr id="12291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600" y="1503967"/>
            <a:ext cx="4267200" cy="4307266"/>
          </a:xfrm>
        </p:spPr>
      </p:pic>
      <p:pic>
        <p:nvPicPr>
          <p:cNvPr id="12292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51561" y="1425525"/>
            <a:ext cx="4260478" cy="4464150"/>
          </a:xfrm>
        </p:spPr>
      </p:pic>
      <p:sp>
        <p:nvSpPr>
          <p:cNvPr id="2" name="TextBox 1"/>
          <p:cNvSpPr txBox="1"/>
          <p:nvPr/>
        </p:nvSpPr>
        <p:spPr>
          <a:xfrm>
            <a:off x="1434879" y="816387"/>
            <a:ext cx="6433364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The Greenhouse – Our Family Visited Every Christmas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sz="4000" smtClean="0">
                <a:ea typeface="宋体" panose="02010600030101010101" pitchFamily="2" charset="-122"/>
              </a:rPr>
              <a:t>1958</a:t>
            </a:r>
            <a:r>
              <a:rPr lang="zh-CN" altLang="en-US" sz="4000" smtClean="0">
                <a:ea typeface="宋体" panose="02010600030101010101" pitchFamily="2" charset="-122"/>
              </a:rPr>
              <a:t>：</a:t>
            </a:r>
            <a:r>
              <a:rPr lang="en-US" altLang="zh-CN" sz="4000" smtClean="0">
                <a:ea typeface="宋体" panose="02010600030101010101" pitchFamily="2" charset="-122"/>
              </a:rPr>
              <a:t>Marriage </a:t>
            </a:r>
            <a:r>
              <a:rPr lang="zh-CN" altLang="en-US" sz="4000" smtClean="0">
                <a:ea typeface="宋体" panose="02010600030101010101" pitchFamily="2" charset="-122"/>
              </a:rPr>
              <a:t>結婚</a:t>
            </a:r>
            <a:endParaRPr lang="en-US" altLang="en-US" sz="4000" smtClean="0"/>
          </a:p>
        </p:txBody>
      </p:sp>
      <p:pic>
        <p:nvPicPr>
          <p:cNvPr id="13315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8788" y="914400"/>
            <a:ext cx="8226425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1960: Dad’s Family: Expectations</a:t>
            </a:r>
            <a:endParaRPr lang="en-US" altLang="en-US" dirty="0" smtClean="0"/>
          </a:p>
        </p:txBody>
      </p:sp>
      <p:pic>
        <p:nvPicPr>
          <p:cNvPr id="14339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9929" y="914400"/>
            <a:ext cx="8224142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1960: Mom’s Family -- Expectations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059733"/>
            <a:ext cx="8686800" cy="51957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1961: A Son has Arrived!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7180" y="914400"/>
            <a:ext cx="632964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91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1963: A Little Sister (Jennifer)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178146"/>
            <a:ext cx="8686800" cy="495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87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1967:  A 2</a:t>
            </a:r>
            <a:r>
              <a:rPr lang="en-US" baseline="30000" dirty="0" smtClean="0"/>
              <a:t>nd</a:t>
            </a:r>
            <a:r>
              <a:rPr lang="en-US" dirty="0" smtClean="0"/>
              <a:t> Sister (Janette)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714" y="914400"/>
            <a:ext cx="7946571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95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1973: </a:t>
            </a:r>
            <a:r>
              <a:rPr lang="en-US" dirty="0" err="1" smtClean="0"/>
              <a:t>Tobagganing</a:t>
            </a:r>
            <a:r>
              <a:rPr lang="en-US" dirty="0"/>
              <a:t> </a:t>
            </a:r>
            <a:r>
              <a:rPr lang="en-US" dirty="0" smtClean="0"/>
              <a:t>at “the farm”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7257" y="914400"/>
            <a:ext cx="6669486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51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1980: Ready for University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2888" y="1143000"/>
            <a:ext cx="7186712" cy="512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3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1984: Sharing with </a:t>
            </a:r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Baohong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7595" y="914400"/>
            <a:ext cx="5688810" cy="5486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5000" y="5486400"/>
            <a:ext cx="1620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Niagara Falls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Greenhouse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54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1986: New Home (w/Li Wang Xing)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426" y="914400"/>
            <a:ext cx="7395147" cy="5486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86600" y="5791200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Janette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31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1993: Returning to Japan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811" y="914400"/>
            <a:ext cx="7278378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55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Celebration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45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31" y="8020"/>
            <a:ext cx="9133305" cy="68499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Growing Up:  Pre-Christmas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399"/>
            <a:ext cx="8686800" cy="5943599"/>
          </a:xfrm>
        </p:spPr>
        <p:txBody>
          <a:bodyPr>
            <a:normAutofit/>
          </a:bodyPr>
          <a:lstStyle/>
          <a:p>
            <a:r>
              <a:rPr lang="en-US" b="1" dirty="0" smtClean="0"/>
              <a:t>Mother in August starts Christmas cake</a:t>
            </a:r>
          </a:p>
          <a:p>
            <a:r>
              <a:rPr lang="en-US" b="1" dirty="0" smtClean="0"/>
              <a:t>Shopping for Presents</a:t>
            </a:r>
          </a:p>
          <a:p>
            <a:r>
              <a:rPr lang="en-US" b="1" dirty="0" smtClean="0"/>
              <a:t>Family decorate inside house</a:t>
            </a:r>
          </a:p>
          <a:p>
            <a:r>
              <a:rPr lang="en-US" b="1" dirty="0" smtClean="0"/>
              <a:t>Family sets up Christmas Tree</a:t>
            </a:r>
          </a:p>
          <a:p>
            <a:r>
              <a:rPr lang="en-US" b="1" dirty="0" smtClean="0"/>
              <a:t>Father puts </a:t>
            </a:r>
            <a:r>
              <a:rPr lang="en-US" b="1" dirty="0" smtClean="0">
                <a:solidFill>
                  <a:srgbClr val="FFFF00"/>
                </a:solidFill>
              </a:rPr>
              <a:t>colored lights </a:t>
            </a:r>
            <a:r>
              <a:rPr lang="en-US" b="1" dirty="0" smtClean="0"/>
              <a:t>outside.</a:t>
            </a:r>
          </a:p>
          <a:p>
            <a:r>
              <a:rPr lang="en-US" b="1" dirty="0" smtClean="0"/>
              <a:t>Mother bakes cookies</a:t>
            </a:r>
          </a:p>
          <a:p>
            <a:r>
              <a:rPr lang="en-US" b="1" dirty="0" smtClean="0"/>
              <a:t>I go </a:t>
            </a:r>
            <a:r>
              <a:rPr lang="en-US" b="1" dirty="0" smtClean="0">
                <a:solidFill>
                  <a:schemeClr val="bg2"/>
                </a:solidFill>
              </a:rPr>
              <a:t>caroling</a:t>
            </a:r>
          </a:p>
          <a:p>
            <a:r>
              <a:rPr lang="en-US" b="1" dirty="0" err="1" smtClean="0"/>
              <a:t>Yeh</a:t>
            </a:r>
            <a:r>
              <a:rPr lang="en-US" b="1" dirty="0" smtClean="0"/>
              <a:t>! </a:t>
            </a:r>
            <a:r>
              <a:rPr lang="en-US" b="1" dirty="0" smtClean="0">
                <a:solidFill>
                  <a:schemeClr val="bg2"/>
                </a:solidFill>
              </a:rPr>
              <a:t>School holiday </a:t>
            </a:r>
            <a:r>
              <a:rPr lang="en-US" b="1" dirty="0" smtClean="0"/>
              <a:t>starts!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633452" y="5711388"/>
            <a:ext cx="33969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solidFill>
                  <a:schemeClr val="bg1"/>
                </a:solidFill>
              </a:rPr>
              <a:t>Johann Tunneling 2011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52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Growing Up: Christmas Eve (12/24)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Church </a:t>
            </a:r>
          </a:p>
          <a:p>
            <a:pPr lvl="1"/>
            <a:r>
              <a:rPr lang="en-US" b="1" dirty="0" smtClean="0"/>
              <a:t> sing praises to God for sending Jesus</a:t>
            </a:r>
          </a:p>
          <a:p>
            <a:pPr lvl="1"/>
            <a:r>
              <a:rPr lang="en-US" b="1" dirty="0"/>
              <a:t>“Hear the story”</a:t>
            </a:r>
          </a:p>
          <a:p>
            <a:pPr lvl="1"/>
            <a:r>
              <a:rPr lang="en-US" b="1" dirty="0" smtClean="0"/>
              <a:t>Meet old friends</a:t>
            </a:r>
          </a:p>
          <a:p>
            <a:r>
              <a:rPr lang="en-US" b="1" dirty="0" smtClean="0"/>
              <a:t>Home</a:t>
            </a:r>
          </a:p>
          <a:p>
            <a:pPr lvl="1"/>
            <a:r>
              <a:rPr lang="en-US" b="1" dirty="0" smtClean="0"/>
              <a:t>Hang stockings (socks) by fireplace</a:t>
            </a:r>
          </a:p>
          <a:p>
            <a:pPr lvl="1"/>
            <a:r>
              <a:rPr lang="en-US" b="1" dirty="0" smtClean="0"/>
              <a:t>Watch Movie: “A Christmas Carol” by C Dickens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1496" y="914400"/>
            <a:ext cx="3340608" cy="5486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111387" y="5477470"/>
            <a:ext cx="9412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chemeClr val="tx2"/>
                </a:solidFill>
              </a:rPr>
              <a:t>Aien</a:t>
            </a:r>
          </a:p>
          <a:p>
            <a:pPr algn="r"/>
            <a:r>
              <a:rPr lang="en-US" dirty="0" smtClean="0">
                <a:solidFill>
                  <a:schemeClr val="tx2"/>
                </a:solidFill>
              </a:rPr>
              <a:t>Johann</a:t>
            </a:r>
          </a:p>
          <a:p>
            <a:pPr algn="r"/>
            <a:r>
              <a:rPr lang="en-US" dirty="0" smtClean="0">
                <a:solidFill>
                  <a:schemeClr val="tx2"/>
                </a:solidFill>
              </a:rPr>
              <a:t>2013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4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Growing Up: Christmas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7239000" cy="5181600"/>
          </a:xfrm>
          <a:solidFill>
            <a:schemeClr val="bg1">
              <a:alpha val="43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Christmas Day (Dec 25):  </a:t>
            </a:r>
          </a:p>
          <a:p>
            <a:pPr lvl="1"/>
            <a:r>
              <a:rPr lang="en-US" b="1" dirty="0" smtClean="0"/>
              <a:t>Morning Exchange Presents as family</a:t>
            </a:r>
          </a:p>
          <a:p>
            <a:pPr lvl="1"/>
            <a:r>
              <a:rPr lang="en-US" b="1" dirty="0" smtClean="0"/>
              <a:t>Turkey Dinner with mom’s family</a:t>
            </a:r>
          </a:p>
          <a:p>
            <a:pPr lvl="1"/>
            <a:r>
              <a:rPr lang="en-US" b="1" dirty="0" smtClean="0"/>
              <a:t>Internationals Stay Over (after I go </a:t>
            </a:r>
            <a:r>
              <a:rPr lang="en-US" b="1" dirty="0" err="1" smtClean="0"/>
              <a:t>Uni</a:t>
            </a:r>
            <a:r>
              <a:rPr lang="en-US" b="1" dirty="0" smtClean="0"/>
              <a:t>)</a:t>
            </a:r>
          </a:p>
          <a:p>
            <a:pPr lvl="1"/>
            <a:r>
              <a:rPr lang="en-US" b="1" dirty="0" err="1" smtClean="0"/>
              <a:t>Tobogganning</a:t>
            </a:r>
            <a:endParaRPr lang="en-US" b="1" dirty="0" smtClean="0"/>
          </a:p>
          <a:p>
            <a:r>
              <a:rPr lang="en-US" b="1" dirty="0" smtClean="0"/>
              <a:t>Boxing Day (Dec 26):</a:t>
            </a:r>
          </a:p>
          <a:p>
            <a:pPr lvl="1"/>
            <a:r>
              <a:rPr lang="en-US" b="1" dirty="0" smtClean="0"/>
              <a:t>Turkey Dinner with Dad’s family</a:t>
            </a:r>
          </a:p>
          <a:p>
            <a:pPr lvl="1"/>
            <a:r>
              <a:rPr lang="en-US" b="1" dirty="0" smtClean="0"/>
              <a:t>Exchange of Presents</a:t>
            </a:r>
          </a:p>
          <a:p>
            <a:pPr lvl="1"/>
            <a:r>
              <a:rPr lang="en-US" b="1" dirty="0" err="1" smtClean="0"/>
              <a:t>Crokinole</a:t>
            </a:r>
            <a:endParaRPr lang="en-US" b="1" dirty="0" smtClean="0"/>
          </a:p>
          <a:p>
            <a:pPr lvl="1"/>
            <a:r>
              <a:rPr lang="en-US" b="1" dirty="0" smtClean="0"/>
              <a:t>Chinese Oranges</a:t>
            </a:r>
          </a:p>
          <a:p>
            <a:pPr lvl="1"/>
            <a:r>
              <a:rPr lang="en-US" b="1" dirty="0" smtClean="0"/>
              <a:t>Rice Candy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250405" y="4611231"/>
            <a:ext cx="277929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chemeClr val="bg1"/>
                </a:solidFill>
              </a:rPr>
              <a:t>Leon</a:t>
            </a:r>
          </a:p>
          <a:p>
            <a:pPr algn="r"/>
            <a:r>
              <a:rPr lang="en-US" sz="2800" b="1" dirty="0" smtClean="0">
                <a:solidFill>
                  <a:schemeClr val="bg1"/>
                </a:solidFill>
              </a:rPr>
              <a:t>Ruth</a:t>
            </a:r>
          </a:p>
          <a:p>
            <a:pPr algn="r"/>
            <a:r>
              <a:rPr lang="en-US" sz="2800" b="1" dirty="0" smtClean="0">
                <a:solidFill>
                  <a:schemeClr val="bg1"/>
                </a:solidFill>
              </a:rPr>
              <a:t>Mother</a:t>
            </a:r>
          </a:p>
          <a:p>
            <a:pPr algn="r"/>
            <a:r>
              <a:rPr lang="en-US" sz="2800" b="1" dirty="0" smtClean="0">
                <a:solidFill>
                  <a:schemeClr val="bg1"/>
                </a:solidFill>
              </a:rPr>
              <a:t>Johann</a:t>
            </a:r>
          </a:p>
          <a:p>
            <a:pPr algn="r"/>
            <a:r>
              <a:rPr lang="en-US" sz="2800" b="1" dirty="0" smtClean="0">
                <a:solidFill>
                  <a:schemeClr val="bg1"/>
                </a:solidFill>
              </a:rPr>
              <a:t> Feb 2015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Growing Up: Post-Christmas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Father takes down lights</a:t>
            </a:r>
          </a:p>
          <a:p>
            <a:r>
              <a:rPr lang="en-US" dirty="0" smtClean="0"/>
              <a:t>Family puts away decorations (</a:t>
            </a:r>
            <a:r>
              <a:rPr lang="en-US" dirty="0" err="1" smtClean="0"/>
              <a:t>til</a:t>
            </a:r>
            <a:r>
              <a:rPr lang="en-US" dirty="0" smtClean="0"/>
              <a:t> next year)</a:t>
            </a:r>
          </a:p>
          <a:p>
            <a:r>
              <a:rPr lang="en-US" dirty="0" smtClean="0"/>
              <a:t>Visit Niagara Falls</a:t>
            </a:r>
          </a:p>
          <a:p>
            <a:pPr lvl="1"/>
            <a:r>
              <a:rPr lang="en-US" dirty="0" smtClean="0"/>
              <a:t>Greenhouse</a:t>
            </a:r>
          </a:p>
          <a:p>
            <a:pPr lvl="1"/>
            <a:r>
              <a:rPr lang="en-US" dirty="0" smtClean="0"/>
              <a:t>See Ice on Trees</a:t>
            </a:r>
          </a:p>
          <a:p>
            <a:r>
              <a:rPr lang="en-US" dirty="0" smtClean="0"/>
              <a:t>Tobogganing (from Cree Indians)</a:t>
            </a:r>
          </a:p>
          <a:p>
            <a:r>
              <a:rPr lang="en-US" dirty="0" smtClean="0"/>
              <a:t>Ice Skating (backyard)</a:t>
            </a:r>
          </a:p>
          <a:p>
            <a:r>
              <a:rPr lang="en-US" dirty="0" smtClean="0"/>
              <a:t>Hiking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50405" y="5747482"/>
            <a:ext cx="27792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solidFill>
                  <a:schemeClr val="bg1"/>
                </a:solidFill>
              </a:rPr>
              <a:t>Aien Skating Jan 2008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39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Celebrate in Taiwan (2005)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425" y="914400"/>
            <a:ext cx="7709150" cy="5486400"/>
          </a:xfrm>
        </p:spPr>
      </p:pic>
    </p:spTree>
    <p:extLst>
      <p:ext uri="{BB962C8B-B14F-4D97-AF65-F5344CB8AC3E}">
        <p14:creationId xmlns:p14="http://schemas.microsoft.com/office/powerpoint/2010/main" val="107826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Celebrate with YZU students (2005)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914400"/>
            <a:ext cx="7315200" cy="5486400"/>
          </a:xfrm>
        </p:spPr>
      </p:pic>
    </p:spTree>
    <p:extLst>
      <p:ext uri="{BB962C8B-B14F-4D97-AF65-F5344CB8AC3E}">
        <p14:creationId xmlns:p14="http://schemas.microsoft.com/office/powerpoint/2010/main" val="256546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Celebrate in Taiwan w/Friends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Insert 2013 pictures from </a:t>
            </a:r>
            <a:r>
              <a:rPr lang="en-US" dirty="0" err="1" smtClean="0"/>
              <a:t>Aray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89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Celebrate in Taiwan w/ Friends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584704"/>
            <a:ext cx="8686800" cy="41457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5306" y="1584704"/>
            <a:ext cx="1210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2014</a:t>
            </a:r>
            <a:endParaRPr lang="en-US" sz="3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64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Celebrate in Taiwan w/Friends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066800"/>
            <a:ext cx="8686800" cy="3093167"/>
          </a:xfrm>
        </p:spPr>
      </p:pic>
      <p:sp>
        <p:nvSpPr>
          <p:cNvPr id="5" name="TextBox 4"/>
          <p:cNvSpPr txBox="1"/>
          <p:nvPr/>
        </p:nvSpPr>
        <p:spPr>
          <a:xfrm>
            <a:off x="7696200" y="1066800"/>
            <a:ext cx="10951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tx2"/>
                </a:solidFill>
              </a:rPr>
              <a:t>2015</a:t>
            </a:r>
            <a:endParaRPr lang="en-US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93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2016: Opening Presents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142189"/>
            <a:ext cx="8686800" cy="50308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147465" y="5181600"/>
            <a:ext cx="461665" cy="24622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38400" y="5711346"/>
            <a:ext cx="5636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Aien                                            Johann</a:t>
            </a:r>
            <a:endParaRPr lang="en-US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22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2016: Family Time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926849"/>
            <a:ext cx="8686800" cy="54615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00200" y="4800600"/>
            <a:ext cx="5011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Sharon                     Marjorie Ruth</a:t>
            </a:r>
            <a:endParaRPr lang="en-US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89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2016: Snowshoeing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073552"/>
            <a:ext cx="8686800" cy="5168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38400" y="5711346"/>
            <a:ext cx="5357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Leon                                            Ruth</a:t>
            </a:r>
            <a:endParaRPr lang="en-US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17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Making Snowmen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962102"/>
            <a:ext cx="8686800" cy="53909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88144" y="5275879"/>
            <a:ext cx="109517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b="1" dirty="0" smtClean="0">
                <a:solidFill>
                  <a:schemeClr val="tx2"/>
                </a:solidFill>
              </a:rPr>
              <a:t>Jon</a:t>
            </a:r>
          </a:p>
          <a:p>
            <a:pPr algn="r"/>
            <a:r>
              <a:rPr lang="en-US" sz="3200" b="1" dirty="0" smtClean="0">
                <a:solidFill>
                  <a:schemeClr val="tx2"/>
                </a:solidFill>
              </a:rPr>
              <a:t>2005</a:t>
            </a:r>
            <a:endParaRPr lang="en-US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90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2016: A Warm Fire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245" y="914400"/>
            <a:ext cx="783151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6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221774"/>
            <a:ext cx="8686800" cy="487165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Celebrate in Taiwan w/Friends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10200" y="1676400"/>
            <a:ext cx="10951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2017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60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With Friends and Family 2017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644" y="1127760"/>
            <a:ext cx="7982712" cy="5059680"/>
          </a:xfrm>
        </p:spPr>
      </p:pic>
    </p:spTree>
    <p:extLst>
      <p:ext uri="{BB962C8B-B14F-4D97-AF65-F5344CB8AC3E}">
        <p14:creationId xmlns:p14="http://schemas.microsoft.com/office/powerpoint/2010/main" val="38307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2018 Christmas? Celebrating w/ U!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1560" y="914400"/>
            <a:ext cx="7040880" cy="5486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0" y="5754469"/>
            <a:ext cx="1210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2001</a:t>
            </a:r>
            <a:endParaRPr lang="en-US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93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Lets Celebrate Christmas Eve Together</a:t>
            </a:r>
            <a:br>
              <a:rPr lang="en-US" dirty="0" smtClean="0"/>
            </a:br>
            <a:r>
              <a:rPr lang="en-US" sz="4000" dirty="0" smtClean="0"/>
              <a:t>(Singing, Wreath, Story, Friends &amp; Prayer)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7035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zh-CN" dirty="0" smtClean="0"/>
              <a:t>Christmas Carols</a:t>
            </a:r>
            <a:endParaRPr lang="en-US" dirty="0"/>
          </a:p>
        </p:txBody>
      </p:sp>
      <p:pic>
        <p:nvPicPr>
          <p:cNvPr id="7171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28738" y="920750"/>
            <a:ext cx="6486525" cy="54737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0"/>
            <a:ext cx="8153400" cy="685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/>
              <a:t>Christmas Carol Set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dirty="0"/>
              <a:t>Joy to the World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dirty="0"/>
              <a:t>Joy to the world, </a:t>
            </a:r>
          </a:p>
          <a:p>
            <a:pPr eaLnBrk="1" hangingPunct="1">
              <a:defRPr/>
            </a:pPr>
            <a:r>
              <a:rPr lang="en-US" dirty="0"/>
              <a:t>      </a:t>
            </a:r>
            <a:r>
              <a:rPr lang="en-US" dirty="0" smtClean="0"/>
              <a:t>the </a:t>
            </a:r>
            <a:r>
              <a:rPr lang="en-US" dirty="0"/>
              <a:t>Lord is come!</a:t>
            </a:r>
          </a:p>
          <a:p>
            <a:pPr eaLnBrk="1" hangingPunct="1">
              <a:defRPr/>
            </a:pPr>
            <a:r>
              <a:rPr lang="en-US" dirty="0" smtClean="0"/>
              <a:t>Let </a:t>
            </a:r>
            <a:r>
              <a:rPr lang="en-US" dirty="0"/>
              <a:t>earth receive her King;</a:t>
            </a:r>
          </a:p>
          <a:p>
            <a:pPr eaLnBrk="1" hangingPunct="1">
              <a:defRPr/>
            </a:pPr>
            <a:r>
              <a:rPr lang="en-US" dirty="0" smtClean="0"/>
              <a:t>Let </a:t>
            </a:r>
            <a:r>
              <a:rPr lang="en-US" dirty="0"/>
              <a:t>every heart </a:t>
            </a:r>
            <a:endParaRPr lang="en-US" dirty="0" smtClean="0"/>
          </a:p>
          <a:p>
            <a:pPr eaLnBrk="1" hangingPunct="1">
              <a:defRPr/>
            </a:pPr>
            <a:r>
              <a:rPr lang="en-US" dirty="0"/>
              <a:t> </a:t>
            </a:r>
            <a:r>
              <a:rPr lang="en-US" dirty="0" smtClean="0"/>
              <a:t>     prepare </a:t>
            </a:r>
            <a:r>
              <a:rPr lang="en-US" dirty="0"/>
              <a:t>Him room,</a:t>
            </a:r>
          </a:p>
          <a:p>
            <a:pPr eaLnBrk="1" hangingPunct="1">
              <a:defRPr/>
            </a:pPr>
            <a:r>
              <a:rPr lang="en-US" dirty="0" smtClean="0"/>
              <a:t>And </a:t>
            </a:r>
            <a:r>
              <a:rPr lang="en-US" dirty="0"/>
              <a:t>Heaven </a:t>
            </a:r>
            <a:endParaRPr lang="en-US" dirty="0" smtClean="0"/>
          </a:p>
          <a:p>
            <a:pPr eaLnBrk="1" hangingPunct="1">
              <a:defRPr/>
            </a:pPr>
            <a:r>
              <a:rPr lang="en-US" dirty="0"/>
              <a:t> </a:t>
            </a:r>
            <a:r>
              <a:rPr lang="en-US" dirty="0" smtClean="0"/>
              <a:t>  and </a:t>
            </a:r>
            <a:r>
              <a:rPr lang="en-US" dirty="0"/>
              <a:t>nature sing, (2x)</a:t>
            </a:r>
          </a:p>
          <a:p>
            <a:pPr eaLnBrk="1" hangingPunct="1">
              <a:defRPr/>
            </a:pPr>
            <a:r>
              <a:rPr lang="en-US" dirty="0" smtClean="0"/>
              <a:t>And </a:t>
            </a:r>
            <a:r>
              <a:rPr lang="en-US" dirty="0"/>
              <a:t>Heaven, </a:t>
            </a:r>
          </a:p>
          <a:p>
            <a:pPr eaLnBrk="1" hangingPunct="1">
              <a:defRPr/>
            </a:pPr>
            <a:r>
              <a:rPr lang="en-US" dirty="0"/>
              <a:t> </a:t>
            </a:r>
            <a:r>
              <a:rPr lang="en-US" dirty="0" smtClean="0"/>
              <a:t>  and </a:t>
            </a:r>
            <a:r>
              <a:rPr lang="en-US" dirty="0"/>
              <a:t>Heaven, </a:t>
            </a:r>
          </a:p>
          <a:p>
            <a:pPr eaLnBrk="1" hangingPunct="1">
              <a:defRPr/>
            </a:pPr>
            <a:r>
              <a:rPr lang="en-US" dirty="0"/>
              <a:t>        </a:t>
            </a:r>
            <a:r>
              <a:rPr lang="en-US" dirty="0" smtClean="0"/>
              <a:t> </a:t>
            </a:r>
            <a:r>
              <a:rPr lang="en-US" dirty="0"/>
              <a:t>and nature sing.</a:t>
            </a:r>
          </a:p>
        </p:txBody>
      </p:sp>
      <p:sp>
        <p:nvSpPr>
          <p:cNvPr id="8197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3000">
                <a:ea typeface="宋体" panose="02010600030101010101" pitchFamily="2" charset="-122"/>
              </a:rPr>
              <a:t>普世歡騰</a:t>
            </a:r>
            <a:r>
              <a:rPr altLang="zh-CN" sz="3000">
                <a:ea typeface="宋体" panose="02010600030101010101" pitchFamily="2" charset="-122"/>
              </a:rPr>
              <a:t>! </a:t>
            </a:r>
            <a:endParaRPr altLang="en-US" sz="3000"/>
          </a:p>
        </p:txBody>
      </p:sp>
      <p:sp>
        <p:nvSpPr>
          <p:cNvPr id="8198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3000" smtClean="0">
                <a:ea typeface="新細明體" panose="02020500000000000000" pitchFamily="18" charset="-120"/>
              </a:rPr>
              <a:t>普世歡騰</a:t>
            </a:r>
            <a:r>
              <a:rPr lang="en-US" altLang="zh-TW" sz="3000" smtClean="0">
                <a:ea typeface="新細明體" panose="02020500000000000000" pitchFamily="18" charset="-120"/>
              </a:rPr>
              <a:t>!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3000" smtClean="0">
                <a:ea typeface="新細明體" panose="02020500000000000000" pitchFamily="18" charset="-120"/>
              </a:rPr>
              <a:t>    </a:t>
            </a:r>
            <a:r>
              <a:rPr lang="zh-TW" altLang="en-US" sz="3000" smtClean="0">
                <a:ea typeface="新細明體" panose="02020500000000000000" pitchFamily="18" charset="-120"/>
              </a:rPr>
              <a:t>救主下降</a:t>
            </a:r>
            <a:r>
              <a:rPr lang="en-US" altLang="zh-TW" sz="3000" smtClean="0">
                <a:ea typeface="新細明體" panose="02020500000000000000" pitchFamily="18" charset="-120"/>
              </a:rPr>
              <a:t>!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3000" smtClean="0">
                <a:ea typeface="新細明體" panose="02020500000000000000" pitchFamily="18" charset="-120"/>
              </a:rPr>
              <a:t>大地結她君王</a:t>
            </a:r>
            <a:r>
              <a:rPr lang="en-US" altLang="zh-TW" sz="3000" smtClean="0">
                <a:ea typeface="新細明體" panose="02020500000000000000" pitchFamily="18" charset="-120"/>
              </a:rPr>
              <a:t>;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3000" smtClean="0">
                <a:ea typeface="新細明體" panose="02020500000000000000" pitchFamily="18" charset="-120"/>
              </a:rPr>
              <a:t>惟願眾心</a:t>
            </a:r>
            <a:r>
              <a:rPr lang="en-US" altLang="zh-TW" sz="3000" smtClean="0">
                <a:ea typeface="新細明體" panose="02020500000000000000" pitchFamily="18" charset="-120"/>
              </a:rPr>
              <a:t>,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3000" smtClean="0">
                <a:ea typeface="新細明體" panose="02020500000000000000" pitchFamily="18" charset="-120"/>
              </a:rPr>
              <a:t>     </a:t>
            </a:r>
            <a:r>
              <a:rPr lang="zh-TW" altLang="en-US" sz="3000" smtClean="0">
                <a:ea typeface="新細明體" panose="02020500000000000000" pitchFamily="18" charset="-120"/>
              </a:rPr>
              <a:t>預備地方</a:t>
            </a:r>
            <a:r>
              <a:rPr lang="en-US" altLang="zh-TW" sz="3000" smtClean="0">
                <a:ea typeface="新細明體" panose="02020500000000000000" pitchFamily="18" charset="-120"/>
              </a:rPr>
              <a:t>, 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3000" smtClean="0">
                <a:ea typeface="新細明體" panose="02020500000000000000" pitchFamily="18" charset="-120"/>
              </a:rPr>
              <a:t>諸天萬物歌唱</a:t>
            </a:r>
            <a:endParaRPr lang="en-US" altLang="zh-TW" sz="3000" smtClean="0">
              <a:ea typeface="新細明體" panose="02020500000000000000" pitchFamily="18" charset="-12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3000" smtClean="0">
                <a:ea typeface="新細明體" panose="02020500000000000000" pitchFamily="18" charset="-120"/>
              </a:rPr>
              <a:t>諸天萬物歌唱</a:t>
            </a:r>
            <a:endParaRPr lang="en-US" altLang="zh-TW" sz="3000" smtClean="0">
              <a:ea typeface="新細明體" panose="02020500000000000000" pitchFamily="18" charset="-12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3000" smtClean="0">
                <a:ea typeface="新細明體" panose="02020500000000000000" pitchFamily="18" charset="-120"/>
              </a:rPr>
              <a:t>諸天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3000" smtClean="0">
                <a:ea typeface="新細明體" panose="02020500000000000000" pitchFamily="18" charset="-120"/>
              </a:rPr>
              <a:t>   諸天</a:t>
            </a:r>
            <a:endParaRPr lang="en-US" altLang="zh-TW" sz="3000" smtClean="0">
              <a:ea typeface="新細明體" panose="02020500000000000000" pitchFamily="18" charset="-12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3000" smtClean="0">
                <a:ea typeface="新細明體" panose="02020500000000000000" pitchFamily="18" charset="-120"/>
              </a:rPr>
              <a:t>        </a:t>
            </a:r>
            <a:r>
              <a:rPr lang="zh-TW" altLang="en-US" sz="3000" smtClean="0">
                <a:ea typeface="新細明體" panose="02020500000000000000" pitchFamily="18" charset="-120"/>
              </a:rPr>
              <a:t>萬物歌唱</a:t>
            </a:r>
            <a:r>
              <a:rPr lang="en-US" altLang="zh-TW" sz="3000" smtClean="0">
                <a:ea typeface="新細明體" panose="02020500000000000000" pitchFamily="18" charset="-120"/>
              </a:rPr>
              <a:t>.</a:t>
            </a:r>
            <a:endParaRPr lang="en-US" altLang="en-US" sz="3000" smtClean="0"/>
          </a:p>
        </p:txBody>
      </p:sp>
      <p:sp>
        <p:nvSpPr>
          <p:cNvPr id="6" name="Isosceles Triangle 5">
            <a:hlinkClick r:id="rId2" action="ppaction://hlinkfile"/>
          </p:cNvPr>
          <p:cNvSpPr/>
          <p:nvPr/>
        </p:nvSpPr>
        <p:spPr bwMode="auto">
          <a:xfrm rot="5400000">
            <a:off x="7848600" y="5867400"/>
            <a:ext cx="609600" cy="533400"/>
          </a:xfrm>
          <a:prstGeom prst="triangle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8153400" cy="685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Christmas Carol Set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dirty="0" smtClean="0"/>
              <a:t>Angels we have heard…</a:t>
            </a:r>
            <a:endParaRPr lang="en-US" dirty="0"/>
          </a:p>
        </p:txBody>
      </p:sp>
      <p:sp>
        <p:nvSpPr>
          <p:cNvPr id="9220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Glo - - - - - - - - - - - - ri-a, </a:t>
            </a:r>
          </a:p>
          <a:p>
            <a:pPr eaLnBrk="1" hangingPunct="1"/>
            <a:r>
              <a:rPr lang="en-US" altLang="en-US" smtClean="0"/>
              <a:t>in ex-cel-sis De-o!   (2x)</a:t>
            </a:r>
          </a:p>
        </p:txBody>
      </p:sp>
      <p:sp>
        <p:nvSpPr>
          <p:cNvPr id="9221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TW" altLang="en-US" sz="3000">
                <a:ea typeface="新細明體" panose="02020500000000000000" pitchFamily="18" charset="-120"/>
              </a:rPr>
              <a:t>天使 歌唱</a:t>
            </a:r>
          </a:p>
        </p:txBody>
      </p:sp>
      <p:sp>
        <p:nvSpPr>
          <p:cNvPr id="9222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eaLnBrk="1" hangingPunct="1"/>
            <a:r>
              <a:rPr lang="zh-TW" altLang="en-US" smtClean="0">
                <a:ea typeface="新細明體" panose="02020500000000000000" pitchFamily="18" charset="-120"/>
              </a:rPr>
              <a:t>榮 </a:t>
            </a:r>
            <a:r>
              <a:rPr lang="en-US" altLang="zh-TW" smtClean="0">
                <a:ea typeface="新細明體" panose="02020500000000000000" pitchFamily="18" charset="-120"/>
              </a:rPr>
              <a:t>...... </a:t>
            </a:r>
            <a:r>
              <a:rPr lang="zh-TW" altLang="en-US" smtClean="0">
                <a:ea typeface="新細明體" panose="02020500000000000000" pitchFamily="18" charset="-120"/>
              </a:rPr>
              <a:t>耀 他 </a:t>
            </a:r>
            <a:r>
              <a:rPr lang="en-US" altLang="zh-TW" smtClean="0">
                <a:ea typeface="新細明體" panose="02020500000000000000" pitchFamily="18" charset="-120"/>
              </a:rPr>
              <a:t>,</a:t>
            </a:r>
          </a:p>
          <a:p>
            <a:pPr eaLnBrk="1" hangingPunct="1"/>
            <a:r>
              <a:rPr lang="zh-TW" altLang="en-US" smtClean="0">
                <a:ea typeface="新細明體" panose="02020500000000000000" pitchFamily="18" charset="-120"/>
              </a:rPr>
              <a:t>榮耀 歸 最 高 神 </a:t>
            </a:r>
            <a:r>
              <a:rPr lang="en-US" altLang="zh-TW" smtClean="0">
                <a:ea typeface="新細明體" panose="02020500000000000000" pitchFamily="18" charset="-120"/>
              </a:rPr>
              <a:t>(2x)</a:t>
            </a:r>
            <a:endParaRPr lang="en-US" altLang="en-US" smtClean="0"/>
          </a:p>
        </p:txBody>
      </p:sp>
      <p:sp>
        <p:nvSpPr>
          <p:cNvPr id="7" name="Isosceles Triangle 6">
            <a:hlinkClick r:id="rId2" action="ppaction://hlinkfile"/>
          </p:cNvPr>
          <p:cNvSpPr/>
          <p:nvPr/>
        </p:nvSpPr>
        <p:spPr bwMode="auto">
          <a:xfrm rot="5400000">
            <a:off x="7848600" y="5867400"/>
            <a:ext cx="609600" cy="533400"/>
          </a:xfrm>
          <a:prstGeom prst="triangle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90600" y="0"/>
            <a:ext cx="8153400" cy="685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Christmas Carol Set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smtClean="0"/>
              <a:t>Silent Night</a:t>
            </a:r>
            <a:endParaRPr lang="en-US" dirty="0"/>
          </a:p>
        </p:txBody>
      </p:sp>
      <p:sp>
        <p:nvSpPr>
          <p:cNvPr id="10244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Silent night, holy night</a:t>
            </a:r>
          </a:p>
          <a:p>
            <a:pPr eaLnBrk="1" hangingPunct="1"/>
            <a:r>
              <a:rPr lang="en-US" altLang="en-US" smtClean="0"/>
              <a:t>All is calm, all is bright,</a:t>
            </a:r>
          </a:p>
          <a:p>
            <a:pPr eaLnBrk="1" hangingPunct="1"/>
            <a:r>
              <a:rPr lang="en-US" altLang="en-US" smtClean="0"/>
              <a:t>Round yon virgin</a:t>
            </a:r>
          </a:p>
          <a:p>
            <a:pPr eaLnBrk="1" hangingPunct="1"/>
            <a:r>
              <a:rPr lang="en-US" altLang="en-US" smtClean="0"/>
              <a:t>    mother and Child.</a:t>
            </a:r>
          </a:p>
          <a:p>
            <a:pPr eaLnBrk="1" hangingPunct="1"/>
            <a:r>
              <a:rPr lang="en-US" altLang="en-US" smtClean="0"/>
              <a:t>Holy Infant, </a:t>
            </a:r>
          </a:p>
          <a:p>
            <a:pPr eaLnBrk="1" hangingPunct="1"/>
            <a:r>
              <a:rPr lang="en-US" altLang="en-US" smtClean="0"/>
              <a:t>    so tender and mild,</a:t>
            </a:r>
          </a:p>
          <a:p>
            <a:pPr eaLnBrk="1" hangingPunct="1"/>
            <a:r>
              <a:rPr lang="en-US" altLang="en-US" smtClean="0"/>
              <a:t>Sleep in heavenly peace(2x)</a:t>
            </a:r>
          </a:p>
        </p:txBody>
      </p:sp>
      <p:sp>
        <p:nvSpPr>
          <p:cNvPr id="10245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3000">
                <a:ea typeface="宋体" panose="02010600030101010101" pitchFamily="2" charset="-122"/>
              </a:rPr>
              <a:t>平安夜</a:t>
            </a:r>
            <a:endParaRPr altLang="en-US" sz="3000"/>
          </a:p>
        </p:txBody>
      </p:sp>
      <p:sp>
        <p:nvSpPr>
          <p:cNvPr id="10246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eaLnBrk="1" hangingPunct="1"/>
            <a:r>
              <a:rPr lang="zh-TW" altLang="en-US" smtClean="0">
                <a:ea typeface="新細明體" panose="02020500000000000000" pitchFamily="18" charset="-120"/>
              </a:rPr>
              <a:t>平安夜，聖善夜！</a:t>
            </a:r>
          </a:p>
          <a:p>
            <a:pPr eaLnBrk="1" hangingPunct="1"/>
            <a:r>
              <a:rPr lang="zh-TW" altLang="en-US" smtClean="0">
                <a:ea typeface="新細明體" panose="02020500000000000000" pitchFamily="18" charset="-120"/>
              </a:rPr>
              <a:t>萬暗中，光華射，</a:t>
            </a:r>
          </a:p>
          <a:p>
            <a:pPr eaLnBrk="1" hangingPunct="1"/>
            <a:r>
              <a:rPr lang="zh-TW" altLang="en-US" smtClean="0">
                <a:ea typeface="新細明體" panose="02020500000000000000" pitchFamily="18" charset="-120"/>
              </a:rPr>
              <a:t>照著聖母</a:t>
            </a:r>
            <a:endParaRPr lang="en-US" altLang="zh-TW" smtClean="0">
              <a:ea typeface="新細明體" panose="02020500000000000000" pitchFamily="18" charset="-120"/>
            </a:endParaRPr>
          </a:p>
          <a:p>
            <a:pPr eaLnBrk="1" hangingPunct="1"/>
            <a:r>
              <a:rPr lang="en-US" altLang="zh-TW" smtClean="0">
                <a:ea typeface="新細明體" panose="02020500000000000000" pitchFamily="18" charset="-120"/>
              </a:rPr>
              <a:t>    </a:t>
            </a:r>
            <a:r>
              <a:rPr lang="zh-TW" altLang="en-US" smtClean="0">
                <a:ea typeface="新細明體" panose="02020500000000000000" pitchFamily="18" charset="-120"/>
              </a:rPr>
              <a:t>也照著聖嬰，</a:t>
            </a:r>
          </a:p>
          <a:p>
            <a:pPr eaLnBrk="1" hangingPunct="1"/>
            <a:r>
              <a:rPr lang="zh-TW" altLang="en-US" smtClean="0">
                <a:ea typeface="新細明體" panose="02020500000000000000" pitchFamily="18" charset="-120"/>
              </a:rPr>
              <a:t>多少慈詳</a:t>
            </a:r>
            <a:endParaRPr lang="en-US" altLang="zh-TW" smtClean="0">
              <a:ea typeface="新細明體" panose="02020500000000000000" pitchFamily="18" charset="-120"/>
            </a:endParaRPr>
          </a:p>
          <a:p>
            <a:pPr eaLnBrk="1" hangingPunct="1"/>
            <a:r>
              <a:rPr lang="en-US" altLang="zh-TW" smtClean="0">
                <a:ea typeface="新細明體" panose="02020500000000000000" pitchFamily="18" charset="-120"/>
              </a:rPr>
              <a:t>    </a:t>
            </a:r>
            <a:r>
              <a:rPr lang="zh-TW" altLang="en-US" smtClean="0">
                <a:ea typeface="新細明體" panose="02020500000000000000" pitchFamily="18" charset="-120"/>
              </a:rPr>
              <a:t>也多少天真，</a:t>
            </a:r>
          </a:p>
          <a:p>
            <a:pPr eaLnBrk="1" hangingPunct="1"/>
            <a:r>
              <a:rPr lang="zh-TW" altLang="en-US" smtClean="0">
                <a:ea typeface="新細明體" panose="02020500000000000000" pitchFamily="18" charset="-120"/>
              </a:rPr>
              <a:t>靜享天賜安眠 </a:t>
            </a:r>
            <a:r>
              <a:rPr lang="en-US" altLang="zh-TW" smtClean="0">
                <a:ea typeface="新細明體" panose="02020500000000000000" pitchFamily="18" charset="-120"/>
              </a:rPr>
              <a:t>(2x)</a:t>
            </a:r>
            <a:endParaRPr lang="zh-TW" altLang="en-US" smtClean="0">
              <a:ea typeface="新細明體" panose="02020500000000000000" pitchFamily="18" charset="-120"/>
            </a:endParaRPr>
          </a:p>
        </p:txBody>
      </p:sp>
      <p:sp>
        <p:nvSpPr>
          <p:cNvPr id="7" name="Isosceles Triangle 6">
            <a:hlinkClick r:id="rId2" action="ppaction://hlinkfile"/>
          </p:cNvPr>
          <p:cNvSpPr/>
          <p:nvPr/>
        </p:nvSpPr>
        <p:spPr bwMode="auto">
          <a:xfrm rot="5400000">
            <a:off x="7848600" y="5867400"/>
            <a:ext cx="609600" cy="533400"/>
          </a:xfrm>
          <a:prstGeom prst="triangle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Christmas Wreath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62000"/>
            <a:ext cx="7696200" cy="5776216"/>
          </a:xfrm>
        </p:spPr>
      </p:pic>
    </p:spTree>
    <p:extLst>
      <p:ext uri="{BB962C8B-B14F-4D97-AF65-F5344CB8AC3E}">
        <p14:creationId xmlns:p14="http://schemas.microsoft.com/office/powerpoint/2010/main" val="33015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Christmas Story</a:t>
            </a:r>
            <a:endParaRPr lang="en-US" dirty="0"/>
          </a:p>
        </p:txBody>
      </p:sp>
      <p:sp>
        <p:nvSpPr>
          <p:cNvPr id="5" name="Isosceles Triangle 4">
            <a:hlinkClick r:id="rId2" action="ppaction://hlinkfile"/>
          </p:cNvPr>
          <p:cNvSpPr/>
          <p:nvPr/>
        </p:nvSpPr>
        <p:spPr bwMode="auto">
          <a:xfrm rot="5400000">
            <a:off x="7810500" y="5600700"/>
            <a:ext cx="609600" cy="533400"/>
          </a:xfrm>
          <a:prstGeom prst="triangle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5513676"/>
            <a:ext cx="1664079" cy="6859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923215"/>
            <a:ext cx="6096000" cy="457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58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Christmas Prayer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441874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cultshok</Template>
  <TotalTime>3333</TotalTime>
  <Words>695</Words>
  <Application>Microsoft Office PowerPoint</Application>
  <PresentationFormat>On-screen Show (4:3)</PresentationFormat>
  <Paragraphs>149</Paragraphs>
  <Slides>40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PMingLiU</vt:lpstr>
      <vt:lpstr>Times New Roman</vt:lpstr>
      <vt:lpstr>SimHei</vt:lpstr>
      <vt:lpstr>Arial</vt:lpstr>
      <vt:lpstr>宋体</vt:lpstr>
      <vt:lpstr>PMingLiU</vt:lpstr>
      <vt:lpstr>ecp1026</vt:lpstr>
      <vt:lpstr>CorelDRAW</vt:lpstr>
      <vt:lpstr>我的聖誕節經歷</vt:lpstr>
      <vt:lpstr>Christmas in Canada Growing-Up</vt:lpstr>
      <vt:lpstr>1957: Donald White Meets Marjorie Buck</vt:lpstr>
      <vt:lpstr>1958：Marriage 結婚</vt:lpstr>
      <vt:lpstr>1960: Dad’s Family: Expectations</vt:lpstr>
      <vt:lpstr>1960: Mom’s Family -- Expectations</vt:lpstr>
      <vt:lpstr>1961: A Son has Arrived!</vt:lpstr>
      <vt:lpstr>1963: A Little Sister (Jennifer)</vt:lpstr>
      <vt:lpstr>1967:  A 2nd Sister (Janette)</vt:lpstr>
      <vt:lpstr>1973: Tobagganing at “the farm”</vt:lpstr>
      <vt:lpstr>1980: Ready for University</vt:lpstr>
      <vt:lpstr>1984: Sharing with Tu Baohong</vt:lpstr>
      <vt:lpstr>1986: New Home (w/Li Wang Xing)</vt:lpstr>
      <vt:lpstr>1993: Returning to Japan</vt:lpstr>
      <vt:lpstr>Elements of Celebration</vt:lpstr>
      <vt:lpstr>Growing Up:  Pre-Christmas</vt:lpstr>
      <vt:lpstr>Growing Up: Christmas Eve (12/24)</vt:lpstr>
      <vt:lpstr>Growing Up: Christmas</vt:lpstr>
      <vt:lpstr>Growing Up: Post-Christmas</vt:lpstr>
      <vt:lpstr>Celebrate in Taiwan (2005)</vt:lpstr>
      <vt:lpstr>Celebrate with YZU students (2005)</vt:lpstr>
      <vt:lpstr>Celebrate in Taiwan w/Friends</vt:lpstr>
      <vt:lpstr>Celebrate in Taiwan w/ Friends</vt:lpstr>
      <vt:lpstr>Celebrate in Taiwan w/Friends</vt:lpstr>
      <vt:lpstr>2016: Opening Presents</vt:lpstr>
      <vt:lpstr>2016: Family Time</vt:lpstr>
      <vt:lpstr>2016: Snowshoeing</vt:lpstr>
      <vt:lpstr>Making Snowmen</vt:lpstr>
      <vt:lpstr>2016: A Warm Fire</vt:lpstr>
      <vt:lpstr>Celebrate in Taiwan w/Friends</vt:lpstr>
      <vt:lpstr>With Friends and Family 2017</vt:lpstr>
      <vt:lpstr>2018 Christmas? Celebrating w/ U!</vt:lpstr>
      <vt:lpstr>Lets Celebrate Christmas Eve Together (Singing, Wreath, Story, Friends &amp; Prayer)</vt:lpstr>
      <vt:lpstr>Christmas Carols</vt:lpstr>
      <vt:lpstr>Christmas Carol Set</vt:lpstr>
      <vt:lpstr>Christmas Carol Set</vt:lpstr>
      <vt:lpstr>Christmas Carol Set</vt:lpstr>
      <vt:lpstr>Christmas Wreath</vt:lpstr>
      <vt:lpstr>Christmas Story</vt:lpstr>
      <vt:lpstr>Christmas Prayer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Jonathon</dc:creator>
  <cp:lastModifiedBy>Jonathon David White</cp:lastModifiedBy>
  <cp:revision>92</cp:revision>
  <dcterms:created xsi:type="dcterms:W3CDTF">2014-07-20T14:29:12Z</dcterms:created>
  <dcterms:modified xsi:type="dcterms:W3CDTF">2018-12-24T02:34:48Z</dcterms:modified>
</cp:coreProperties>
</file>