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85" r:id="rId4"/>
    <p:sldId id="298" r:id="rId5"/>
    <p:sldId id="299" r:id="rId6"/>
    <p:sldId id="300" r:id="rId7"/>
    <p:sldId id="301" r:id="rId8"/>
    <p:sldId id="303" r:id="rId9"/>
    <p:sldId id="304" r:id="rId10"/>
    <p:sldId id="305" r:id="rId11"/>
    <p:sldId id="307" r:id="rId12"/>
    <p:sldId id="341" r:id="rId13"/>
    <p:sldId id="342" r:id="rId14"/>
    <p:sldId id="343" r:id="rId15"/>
    <p:sldId id="344" r:id="rId16"/>
    <p:sldId id="346" r:id="rId17"/>
    <p:sldId id="345" r:id="rId18"/>
    <p:sldId id="314" r:id="rId19"/>
    <p:sldId id="315" r:id="rId20"/>
    <p:sldId id="316" r:id="rId21"/>
    <p:sldId id="317" r:id="rId22"/>
    <p:sldId id="322" r:id="rId23"/>
    <p:sldId id="324" r:id="rId24"/>
    <p:sldId id="351" r:id="rId25"/>
    <p:sldId id="353" r:id="rId26"/>
    <p:sldId id="358" r:id="rId27"/>
    <p:sldId id="354" r:id="rId28"/>
    <p:sldId id="355" r:id="rId29"/>
    <p:sldId id="356" r:id="rId30"/>
    <p:sldId id="357" r:id="rId31"/>
    <p:sldId id="325" r:id="rId32"/>
    <p:sldId id="326" r:id="rId33"/>
    <p:sldId id="327" r:id="rId34"/>
    <p:sldId id="328" r:id="rId35"/>
    <p:sldId id="350" r:id="rId36"/>
    <p:sldId id="332" r:id="rId37"/>
    <p:sldId id="333" r:id="rId38"/>
    <p:sldId id="334" r:id="rId39"/>
    <p:sldId id="349" r:id="rId40"/>
    <p:sldId id="306" r:id="rId41"/>
    <p:sldId id="360" r:id="rId42"/>
    <p:sldId id="361" r:id="rId43"/>
    <p:sldId id="362" r:id="rId44"/>
    <p:sldId id="363" r:id="rId45"/>
    <p:sldId id="364" r:id="rId46"/>
    <p:sldId id="365" r:id="rId47"/>
    <p:sldId id="366" r:id="rId48"/>
    <p:sldId id="339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FF99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-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FC0DD1B-118C-8799-1890-D6D07B554D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168A05C-5E3A-3079-0C40-CA8E23529E3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EA1C075-049E-475A-A19C-8C1A30276336}" type="datetime2">
              <a:rPr lang="zh-TW" altLang="en-US" sz="1200" smtClean="0"/>
              <a:pPr/>
              <a:t>2024年9月27日</a:t>
            </a:fld>
            <a:endParaRPr lang="en-US" altLang="zh-TW" sz="1200"/>
          </a:p>
        </p:txBody>
      </p:sp>
      <p:sp>
        <p:nvSpPr>
          <p:cNvPr id="7172" name="Rectangle 6">
            <a:extLst>
              <a:ext uri="{FF2B5EF4-FFF2-40B4-BE49-F238E27FC236}">
                <a16:creationId xmlns:a16="http://schemas.microsoft.com/office/drawing/2014/main" id="{D59489AA-7236-1681-2E9C-8702F0A9177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7173" name="Rectangle 7">
            <a:extLst>
              <a:ext uri="{FF2B5EF4-FFF2-40B4-BE49-F238E27FC236}">
                <a16:creationId xmlns:a16="http://schemas.microsoft.com/office/drawing/2014/main" id="{B6A11C62-ECD1-8D68-860B-B196E9C76E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6B14C8-E398-4D6A-868B-8340DFA2B899}" type="slidenum">
              <a:rPr lang="zh-TW" altLang="en-US" sz="1200"/>
              <a:pPr/>
              <a:t>41</a:t>
            </a:fld>
            <a:endParaRPr lang="en-US" altLang="zh-TW" sz="1200"/>
          </a:p>
        </p:txBody>
      </p:sp>
      <p:sp>
        <p:nvSpPr>
          <p:cNvPr id="7174" name="Rectangle 2">
            <a:extLst>
              <a:ext uri="{FF2B5EF4-FFF2-40B4-BE49-F238E27FC236}">
                <a16:creationId xmlns:a16="http://schemas.microsoft.com/office/drawing/2014/main" id="{455D049D-DD1B-8629-474F-C5D1CA6731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5" name="Rectangle 3">
            <a:extLst>
              <a:ext uri="{FF2B5EF4-FFF2-40B4-BE49-F238E27FC236}">
                <a16:creationId xmlns:a16="http://schemas.microsoft.com/office/drawing/2014/main" id="{21717049-CD3F-09E2-7275-4CF1A9CC51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A77B1F92-F032-D83B-72CA-EE85C3D5B9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FB4D3700-9384-3C5C-FF77-A62AE5837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14340" name="Header Placeholder 3">
            <a:extLst>
              <a:ext uri="{FF2B5EF4-FFF2-40B4-BE49-F238E27FC236}">
                <a16:creationId xmlns:a16="http://schemas.microsoft.com/office/drawing/2014/main" id="{80CF7E5B-E1C8-8CE4-064A-6B6F827C83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14341" name="Date Placeholder 4">
            <a:extLst>
              <a:ext uri="{FF2B5EF4-FFF2-40B4-BE49-F238E27FC236}">
                <a16:creationId xmlns:a16="http://schemas.microsoft.com/office/drawing/2014/main" id="{E95D87BB-E567-6E24-5F76-EBE00DA9CB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AC7898E-F7E9-492A-8E02-1A1776D8144C}" type="datetime2">
              <a:rPr lang="zh-TW" altLang="en-US" sz="1200" smtClean="0"/>
              <a:pPr/>
              <a:t>2024年9月27日</a:t>
            </a:fld>
            <a:endParaRPr lang="en-US" altLang="zh-TW" sz="1200"/>
          </a:p>
        </p:txBody>
      </p:sp>
      <p:sp>
        <p:nvSpPr>
          <p:cNvPr id="14342" name="Footer Placeholder 5">
            <a:extLst>
              <a:ext uri="{FF2B5EF4-FFF2-40B4-BE49-F238E27FC236}">
                <a16:creationId xmlns:a16="http://schemas.microsoft.com/office/drawing/2014/main" id="{657F1E0A-3F5F-C3AB-647C-097B364DB7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14343" name="Slide Number Placeholder 6">
            <a:extLst>
              <a:ext uri="{FF2B5EF4-FFF2-40B4-BE49-F238E27FC236}">
                <a16:creationId xmlns:a16="http://schemas.microsoft.com/office/drawing/2014/main" id="{FA380F91-E9BB-0852-9C72-D9F8337074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160DD9-3D19-4CCB-B4B4-650D6DBC94AD}" type="slidenum">
              <a:rPr lang="zh-TW" altLang="en-US" sz="1200"/>
              <a:pPr/>
              <a:t>47</a:t>
            </a:fld>
            <a:endParaRPr lang="en-US" altLang="zh-TW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pic>
        <p:nvPicPr>
          <p:cNvPr id="6" name="Content Placeholder 8" descr="A cartoon character with purple hair and a black background">
            <a:extLst>
              <a:ext uri="{FF2B5EF4-FFF2-40B4-BE49-F238E27FC236}">
                <a16:creationId xmlns:a16="http://schemas.microsoft.com/office/drawing/2014/main" id="{A19A2F43-EC1A-D8E5-CE79-21625D3A4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671445"/>
            <a:ext cx="4267200" cy="444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452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265CFF6F-F180-8EE8-A2EA-C980F13A313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1938338"/>
            <a:ext cx="8686800" cy="3438525"/>
            <a:chOff x="228600" y="1938338"/>
            <a:chExt cx="8686800" cy="3438525"/>
          </a:xfrm>
        </p:grpSpPr>
        <p:pic>
          <p:nvPicPr>
            <p:cNvPr id="4" name="Content Placeholder 6">
              <a:extLst>
                <a:ext uri="{FF2B5EF4-FFF2-40B4-BE49-F238E27FC236}">
                  <a16:creationId xmlns:a16="http://schemas.microsoft.com/office/drawing/2014/main" id="{0AE27B51-6C11-3523-6F1E-932AAA213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938338"/>
              <a:ext cx="8686800" cy="3438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D4EF589-28CD-A774-9912-09EB2BBB4C95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30188" y="2627313"/>
              <a:ext cx="3889375" cy="460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en-US" dirty="0">
                  <a:solidFill>
                    <a:srgbClr val="FF0000"/>
                  </a:solidFill>
                </a:rPr>
                <a:t>ScientificEnglish@gmail.com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879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481" y="4109012"/>
            <a:ext cx="8686800" cy="253485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939614-E9BB-CE8D-4970-7F11BB2601EB}"/>
              </a:ext>
            </a:extLst>
          </p:cNvPr>
          <p:cNvSpPr txBox="1"/>
          <p:nvPr userDrawn="1"/>
        </p:nvSpPr>
        <p:spPr>
          <a:xfrm>
            <a:off x="4105155" y="2370134"/>
            <a:ext cx="9336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schemeClr val="tx2"/>
                </a:solidFill>
              </a:rPr>
              <a:t>1:1</a:t>
            </a:r>
          </a:p>
          <a:p>
            <a:pPr algn="ctr"/>
            <a:r>
              <a:rPr lang="en-CA" sz="2800" b="1" dirty="0">
                <a:solidFill>
                  <a:schemeClr val="tx2"/>
                </a:solidFill>
              </a:rPr>
              <a:t>∞:1</a:t>
            </a:r>
          </a:p>
          <a:p>
            <a:pPr algn="ctr"/>
            <a:r>
              <a:rPr lang="en-CA" sz="2800" b="1" dirty="0">
                <a:solidFill>
                  <a:schemeClr val="tx2"/>
                </a:solidFill>
              </a:rPr>
              <a:t>1:∞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BD8FD-3E2A-417A-4FB7-1BF89B1D761E}"/>
              </a:ext>
            </a:extLst>
          </p:cNvPr>
          <p:cNvSpPr txBox="1"/>
          <p:nvPr userDrawn="1"/>
        </p:nvSpPr>
        <p:spPr>
          <a:xfrm>
            <a:off x="4903806" y="1432441"/>
            <a:ext cx="38958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>
                <a:solidFill>
                  <a:schemeClr val="tx2"/>
                </a:solidFill>
              </a:rPr>
              <a:t>Written</a:t>
            </a:r>
          </a:p>
          <a:p>
            <a:pPr algn="ctr"/>
            <a:r>
              <a:rPr lang="en-CA" sz="2800" b="1" dirty="0">
                <a:solidFill>
                  <a:srgbClr val="0000FF"/>
                </a:solidFill>
              </a:rPr>
              <a:t>Journal Papers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Correspondence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Reading and Pre-Writing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Writing and Publishing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7BA46-389E-65BF-116F-8434361ADB71}"/>
              </a:ext>
            </a:extLst>
          </p:cNvPr>
          <p:cNvSpPr txBox="1"/>
          <p:nvPr userDrawn="1"/>
        </p:nvSpPr>
        <p:spPr>
          <a:xfrm>
            <a:off x="731431" y="1432441"/>
            <a:ext cx="3305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>
                <a:solidFill>
                  <a:schemeClr val="tx2"/>
                </a:solidFill>
              </a:rPr>
              <a:t>Oral</a:t>
            </a:r>
          </a:p>
          <a:p>
            <a:pPr algn="ctr"/>
            <a:r>
              <a:rPr lang="en-CA" sz="2800" b="1" dirty="0">
                <a:solidFill>
                  <a:srgbClr val="0000FF"/>
                </a:solidFill>
              </a:rPr>
              <a:t>Conferences</a:t>
            </a:r>
            <a:r>
              <a:rPr lang="en-CA" sz="28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Reception Small Talk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Listening to Talks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Presented Talks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7CAD2A0-E6D3-CD7D-737B-4916907C61C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50587" y="899041"/>
            <a:ext cx="8001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dirty="0"/>
              <a:t>Modules to Meet Your Needs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096A38E9-4D49-0960-1779-2CA310C46E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75241"/>
            <a:ext cx="9105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E3AB9B-0B53-8D22-B530-381ADA2C53B6}"/>
              </a:ext>
            </a:extLst>
          </p:cNvPr>
          <p:cNvCxnSpPr/>
          <p:nvPr userDrawn="1"/>
        </p:nvCxnSpPr>
        <p:spPr bwMode="auto">
          <a:xfrm>
            <a:off x="0" y="3755129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1C8EF6-783F-59ED-BAD5-ECE60A1FAB08}"/>
              </a:ext>
            </a:extLst>
          </p:cNvPr>
          <p:cNvCxnSpPr/>
          <p:nvPr userDrawn="1"/>
        </p:nvCxnSpPr>
        <p:spPr bwMode="auto">
          <a:xfrm>
            <a:off x="0" y="3834223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5461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Ju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pic>
        <p:nvPicPr>
          <p:cNvPr id="4" name="Content Placeholder 11">
            <a:extLst>
              <a:ext uri="{FF2B5EF4-FFF2-40B4-BE49-F238E27FC236}">
                <a16:creationId xmlns:a16="http://schemas.microsoft.com/office/drawing/2014/main" id="{34E53624-2311-E661-FA47-B3A768DDB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990600"/>
            <a:ext cx="9067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CD70668F-3D24-8BF7-E7EC-18258ADFB6BA}"/>
              </a:ext>
            </a:extLst>
          </p:cNvPr>
          <p:cNvSpPr/>
          <p:nvPr userDrawn="1"/>
        </p:nvSpPr>
        <p:spPr bwMode="auto">
          <a:xfrm>
            <a:off x="328612" y="1536915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Introduce Myself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A72F0637-5E1D-C740-8368-F6CB6B02476C}"/>
              </a:ext>
            </a:extLst>
          </p:cNvPr>
          <p:cNvSpPr/>
          <p:nvPr userDrawn="1"/>
        </p:nvSpPr>
        <p:spPr bwMode="auto">
          <a:xfrm>
            <a:off x="337649" y="2072901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Remember Names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9C59E5F7-F24D-3FDC-2D68-63222F122F35}"/>
              </a:ext>
            </a:extLst>
          </p:cNvPr>
          <p:cNvSpPr/>
          <p:nvPr userDrawn="1"/>
        </p:nvSpPr>
        <p:spPr bwMode="auto">
          <a:xfrm>
            <a:off x="337649" y="2617277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Order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6B72EF04-FF5C-B6F8-4044-8A80B10EDAD5}"/>
              </a:ext>
            </a:extLst>
          </p:cNvPr>
          <p:cNvSpPr/>
          <p:nvPr userDrawn="1"/>
        </p:nvSpPr>
        <p:spPr bwMode="auto">
          <a:xfrm>
            <a:off x="346690" y="3161653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Share Uniqueness</a:t>
            </a:r>
          </a:p>
        </p:txBody>
      </p:sp>
    </p:spTree>
    <p:extLst>
      <p:ext uri="{BB962C8B-B14F-4D97-AF65-F5344CB8AC3E}">
        <p14:creationId xmlns:p14="http://schemas.microsoft.com/office/powerpoint/2010/main" val="3762966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kejiyingwen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5904" y="6633599"/>
            <a:ext cx="7261185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©2020, 2024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§1 Introduction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8" r:id="rId2"/>
    <p:sldLayoutId id="2147483675" r:id="rId3"/>
    <p:sldLayoutId id="2147483676" r:id="rId4"/>
    <p:sldLayoutId id="2147483685" r:id="rId5"/>
    <p:sldLayoutId id="2147483678" r:id="rId6"/>
    <p:sldLayoutId id="2147483679" r:id="rId7"/>
    <p:sldLayoutId id="2147483689" r:id="rId8"/>
    <p:sldLayoutId id="2147483681" r:id="rId9"/>
    <p:sldLayoutId id="2147483683" r:id="rId10"/>
    <p:sldLayoutId id="2147483686" r:id="rId11"/>
    <p:sldLayoutId id="2147483682" r:id="rId12"/>
    <p:sldLayoutId id="2147483680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www.aizhu.com/kejiyingwen/class/bw.ht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a.gov/oact/babynames/index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info/pinyin.ht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info/pinyin.htm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mailto:info@kejiyingwen.com" TargetMode="External"/><Relationship Id="rId7" Type="http://schemas.openxmlformats.org/officeDocument/2006/relationships/hyperlink" Target="https://www.aizhu.com/kejiyingwen/class/bw.htm" TargetMode="External"/><Relationship Id="rId2" Type="http://schemas.openxmlformats.org/officeDocument/2006/relationships/hyperlink" Target="https://class.kejiyingwen.com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hyperlink" Target="mailto:xtop@kejiyingwen.com" TargetMode="External"/><Relationship Id="rId4" Type="http://schemas.openxmlformats.org/officeDocument/2006/relationships/hyperlink" Target="https://xtop.kejiyingwen.com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kejiyingwen/class/bw.htm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6B7B0F9B-AB12-4328-B2ED-5FBCC94DC1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DD46C5-805C-90AA-803C-40D2DACCC1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199A172-853C-6B28-E7C8-F91EB4D64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22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053EEE-C7E4-BA1C-FC8D-E8556DB5CEF6}"/>
              </a:ext>
            </a:extLst>
          </p:cNvPr>
          <p:cNvSpPr txBox="1"/>
          <p:nvPr/>
        </p:nvSpPr>
        <p:spPr>
          <a:xfrm>
            <a:off x="-46495" y="6367463"/>
            <a:ext cx="86248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https://medium.com/@explore.social.world/a-signal-in-the-smoke-ancient-communication-through-fire-a3b24f5fee17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Today’s Objectives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 understand the motivation for this textbook and course,</a:t>
            </a:r>
          </a:p>
          <a:p>
            <a:r>
              <a:rPr lang="en-US" dirty="0"/>
              <a:t>To appreciate the teaching methodology to be used,</a:t>
            </a:r>
          </a:p>
          <a:p>
            <a:r>
              <a:rPr lang="en-US" dirty="0"/>
              <a:t>To understand the organization of these learning materials,</a:t>
            </a:r>
          </a:p>
          <a:p>
            <a:r>
              <a:rPr lang="en-US" dirty="0"/>
              <a:t>To perceive your role in the learning process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2414B-5A4D-31FD-15E9-7169CC90FF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1725BD-8EBB-06B6-EA11-B0DB4E172BC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730995-5295-9F42-70A9-A06BC8CF6AB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30FE5ED-8DE1-B055-82B9-D0710AA2DF7D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1447800"/>
            <a:ext cx="38862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4718BC47-B223-274D-65B9-BB8B6A8FE9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7" descr="A cat lying on a book&#10;&#10;Description automatically generated">
            <a:extLst>
              <a:ext uri="{FF2B5EF4-FFF2-40B4-BE49-F238E27FC236}">
                <a16:creationId xmlns:a16="http://schemas.microsoft.com/office/drawing/2014/main" id="{882B0C0E-DCA2-03CF-0045-DD1AA1E6F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1615" y="1293813"/>
            <a:ext cx="2094897" cy="2337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1.2 Class Setup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F41CF-9A41-4BBF-BD99-A919C5A86C8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7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97E04-8F3F-5B2C-890C-1826031CEA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DBC0CF4-F7A8-4196-AD05-296A2E6E0D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3D606C-8D05-5352-0C6C-44888ABF887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1D7049-8AFA-E13C-F856-A2AA4A30F3D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1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1.3 Teacher’s Self-Introduction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Listen to the Teacher’s self introduction</a:t>
            </a:r>
          </a:p>
          <a:p>
            <a:r>
              <a:rPr lang="en-US" sz="2400" dirty="0"/>
              <a:t>Note the opening, closing and information given.</a:t>
            </a:r>
          </a:p>
          <a:p>
            <a:r>
              <a:rPr lang="en-US" sz="2400" dirty="0"/>
              <a:t>Later you will use the same categories to introduce yourself.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FC86F-D486-1534-5998-C24DB2D939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DBC0CF4-F7A8-4196-AD05-296A2E6E0D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AE21D-8883-A09D-89C5-08649F75433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1FFC12-847A-6240-9675-019EE30608D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2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1.3 Teacher’s Self-Introduction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F45DF4-8925-4F4E-B689-9FF525C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CA054AE-C51E-4C07-BCF4-DC44A27F513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7F9B8CA-D5AC-462A-ABCF-91E3FAF9BE7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EBAAC3-5C5D-470F-B2E0-931481995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6241211" cy="51800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Chinese name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Romanization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English name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Hometown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Background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DBC0CF4-F7A8-4196-AD05-296A2E6E0D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07812-CBDD-4498-B571-A8B1E3E9F7B0}"/>
              </a:ext>
            </a:extLst>
          </p:cNvPr>
          <p:cNvSpPr/>
          <p:nvPr/>
        </p:nvSpPr>
        <p:spPr bwMode="auto">
          <a:xfrm>
            <a:off x="4270075" y="1413296"/>
            <a:ext cx="3426125" cy="60960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966229-9634-4B00-AFEB-C48C152D4650}"/>
              </a:ext>
            </a:extLst>
          </p:cNvPr>
          <p:cNvSpPr/>
          <p:nvPr/>
        </p:nvSpPr>
        <p:spPr bwMode="auto">
          <a:xfrm>
            <a:off x="4270074" y="2251496"/>
            <a:ext cx="3426125" cy="60960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CA53C8-DBC3-414F-AFE1-AABA1EE49F38}"/>
              </a:ext>
            </a:extLst>
          </p:cNvPr>
          <p:cNvSpPr/>
          <p:nvPr/>
        </p:nvSpPr>
        <p:spPr bwMode="auto">
          <a:xfrm>
            <a:off x="4270074" y="3123406"/>
            <a:ext cx="3426125" cy="60960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240CB5-EEBF-4E8E-8091-FE27C9AB05DA}"/>
              </a:ext>
            </a:extLst>
          </p:cNvPr>
          <p:cNvSpPr/>
          <p:nvPr/>
        </p:nvSpPr>
        <p:spPr bwMode="auto">
          <a:xfrm>
            <a:off x="4270074" y="4038203"/>
            <a:ext cx="3426125" cy="60960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B2CA9E-BFA1-4303-9ADB-31C6B6FA1774}"/>
              </a:ext>
            </a:extLst>
          </p:cNvPr>
          <p:cNvSpPr/>
          <p:nvPr/>
        </p:nvSpPr>
        <p:spPr bwMode="auto">
          <a:xfrm>
            <a:off x="4237250" y="4891696"/>
            <a:ext cx="3426125" cy="1129542"/>
          </a:xfrm>
          <a:prstGeom prst="rect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3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FECB-730F-4CA2-9C3E-D5C38538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Language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A6D68-964F-480D-9E4F-ADBFEE98F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… is the carrier of information and</a:t>
            </a:r>
          </a:p>
          <a:p>
            <a:pPr marL="0" indent="0">
              <a:buNone/>
            </a:pPr>
            <a:r>
              <a:rPr lang="en-US" dirty="0"/>
              <a:t>… use relates to life needs and</a:t>
            </a:r>
          </a:p>
          <a:p>
            <a:pPr marL="0" indent="0">
              <a:buNone/>
            </a:pPr>
            <a:r>
              <a:rPr lang="en-US" dirty="0"/>
              <a:t>… is</a:t>
            </a:r>
          </a:p>
          <a:p>
            <a:pPr marL="0" indent="0">
              <a:buNone/>
            </a:pPr>
            <a:r>
              <a:rPr lang="en-US" dirty="0"/>
              <a:t>… is used in</a:t>
            </a:r>
          </a:p>
          <a:p>
            <a:pPr marL="0" indent="0">
              <a:buNone/>
            </a:pPr>
            <a:r>
              <a:rPr lang="en-US" dirty="0"/>
              <a:t>… involves taking</a:t>
            </a:r>
          </a:p>
          <a:p>
            <a:pPr marL="0" indent="0">
              <a:buNone/>
            </a:pPr>
            <a:r>
              <a:rPr lang="en-US" dirty="0"/>
              <a:t>… requires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34020-2DB8-4491-8A19-935B13A3B1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Language…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9B794F-70B3-47CE-A1FC-CBEC1022637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9BBB60-6DF8-48D5-80F3-AF757861D27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F9F405B6-D458-4D01-A09E-517739A9017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1498E9-C32A-431F-8733-380261E3F844}"/>
              </a:ext>
            </a:extLst>
          </p:cNvPr>
          <p:cNvCxnSpPr/>
          <p:nvPr/>
        </p:nvCxnSpPr>
        <p:spPr bwMode="auto">
          <a:xfrm>
            <a:off x="6081623" y="1897810"/>
            <a:ext cx="212209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3E8873-85D8-46A9-A34D-17A3609B01FE}"/>
              </a:ext>
            </a:extLst>
          </p:cNvPr>
          <p:cNvCxnSpPr/>
          <p:nvPr/>
        </p:nvCxnSpPr>
        <p:spPr bwMode="auto">
          <a:xfrm>
            <a:off x="5345502" y="2490157"/>
            <a:ext cx="212209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A58AD6-AD1A-4759-B7D6-73486455DB41}"/>
              </a:ext>
            </a:extLst>
          </p:cNvPr>
          <p:cNvCxnSpPr/>
          <p:nvPr/>
        </p:nvCxnSpPr>
        <p:spPr bwMode="auto">
          <a:xfrm>
            <a:off x="1161691" y="3068127"/>
            <a:ext cx="330915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3AA912-0FD1-4744-95E7-7F618BA389D4}"/>
              </a:ext>
            </a:extLst>
          </p:cNvPr>
          <p:cNvCxnSpPr/>
          <p:nvPr/>
        </p:nvCxnSpPr>
        <p:spPr bwMode="auto">
          <a:xfrm>
            <a:off x="2449902" y="3646097"/>
            <a:ext cx="212209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EA38D-DC5F-4B5D-802E-7732E462F91B}"/>
              </a:ext>
            </a:extLst>
          </p:cNvPr>
          <p:cNvCxnSpPr/>
          <p:nvPr/>
        </p:nvCxnSpPr>
        <p:spPr bwMode="auto">
          <a:xfrm>
            <a:off x="3361427" y="4267199"/>
            <a:ext cx="212209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325AC6-15C0-4E26-9345-34AD21AB14EB}"/>
              </a:ext>
            </a:extLst>
          </p:cNvPr>
          <p:cNvCxnSpPr/>
          <p:nvPr/>
        </p:nvCxnSpPr>
        <p:spPr bwMode="auto">
          <a:xfrm>
            <a:off x="2222740" y="4819290"/>
            <a:ext cx="212209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5D63318-A486-2F98-9065-41FBBC3D8536}"/>
              </a:ext>
            </a:extLst>
          </p:cNvPr>
          <p:cNvSpPr txBox="1"/>
          <p:nvPr/>
        </p:nvSpPr>
        <p:spPr>
          <a:xfrm>
            <a:off x="1166334" y="1326850"/>
            <a:ext cx="6910866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800" dirty="0">
                <a:solidFill>
                  <a:srgbClr val="FF0000"/>
                </a:solidFill>
              </a:rPr>
              <a:t>                                         Meaning</a:t>
            </a:r>
          </a:p>
          <a:p>
            <a:r>
              <a:rPr lang="en-CA" sz="3800" dirty="0">
                <a:solidFill>
                  <a:srgbClr val="FF0000"/>
                </a:solidFill>
              </a:rPr>
              <a:t>                                    Interests</a:t>
            </a:r>
          </a:p>
          <a:p>
            <a:r>
              <a:rPr lang="en-CA" sz="3800" dirty="0">
                <a:solidFill>
                  <a:srgbClr val="FF0000"/>
                </a:solidFill>
              </a:rPr>
              <a:t>Understandable</a:t>
            </a:r>
          </a:p>
          <a:p>
            <a:r>
              <a:rPr lang="en-CA" sz="3800" dirty="0">
                <a:solidFill>
                  <a:srgbClr val="FF0000"/>
                </a:solidFill>
              </a:rPr>
              <a:t>            Context</a:t>
            </a:r>
          </a:p>
          <a:p>
            <a:r>
              <a:rPr lang="en-CA" sz="3800" dirty="0">
                <a:solidFill>
                  <a:srgbClr val="FF0000"/>
                </a:solidFill>
              </a:rPr>
              <a:t>                   Risks</a:t>
            </a:r>
          </a:p>
          <a:p>
            <a:r>
              <a:rPr lang="en-CA" sz="3800" dirty="0">
                <a:solidFill>
                  <a:srgbClr val="FF0000"/>
                </a:solidFill>
              </a:rPr>
              <a:t>         Interaction</a:t>
            </a:r>
          </a:p>
        </p:txBody>
      </p:sp>
    </p:spTree>
    <p:extLst>
      <p:ext uri="{BB962C8B-B14F-4D97-AF65-F5344CB8AC3E}">
        <p14:creationId xmlns:p14="http://schemas.microsoft.com/office/powerpoint/2010/main" val="367198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FECB-730F-4CA2-9C3E-D5C38538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2 Language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A6D68-964F-480D-9E4F-ADBFEE98F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Reflect on how you have been learning English</a:t>
            </a:r>
          </a:p>
          <a:p>
            <a:r>
              <a:rPr lang="en-US" dirty="0"/>
              <a:t>Reflect on how you learned Chinese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34020-2DB8-4491-8A19-935B13A3B1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Your experience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F9F405B6-D458-4D01-A09E-517739A9017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19996D-71D0-7674-D840-BDC91C182FC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D48CAF-8962-74CB-C05F-9F1368EB3D8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70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FECB-730F-4CA2-9C3E-D5C385388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2 Language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A6D68-964F-480D-9E4F-ADBFEE98F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In learning Chinese you…</a:t>
            </a:r>
          </a:p>
          <a:p>
            <a:pPr lvl="1"/>
            <a:r>
              <a:rPr lang="en-US" dirty="0"/>
              <a:t>Listened</a:t>
            </a:r>
          </a:p>
          <a:p>
            <a:pPr lvl="1"/>
            <a:r>
              <a:rPr lang="en-US" dirty="0"/>
              <a:t>Connected</a:t>
            </a:r>
          </a:p>
          <a:p>
            <a:pPr lvl="1"/>
            <a:r>
              <a:rPr lang="en-US" dirty="0"/>
              <a:t>Tried to talk about things of interest to you</a:t>
            </a:r>
          </a:p>
          <a:p>
            <a:pPr lvl="1"/>
            <a:r>
              <a:rPr lang="en-US" dirty="0"/>
              <a:t>You weren’t understood, so you tried again.</a:t>
            </a:r>
          </a:p>
          <a:p>
            <a:r>
              <a:rPr lang="en-US" dirty="0"/>
              <a:t>All around you were people speaking Chinese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34020-2DB8-4491-8A19-935B13A3B1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Your experience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F9F405B6-D458-4D01-A09E-517739A9017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88D3789-FCEF-B5FE-6C01-889704AE49F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9ADA2C-F0C4-BF6E-BEC1-A9F70826367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68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FECB-730F-4CA2-9C3E-D5C38538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Language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A6D68-964F-480D-9E4F-ADBFEE98F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Aim is communication</a:t>
            </a:r>
          </a:p>
          <a:p>
            <a:r>
              <a:rPr lang="en-US" dirty="0"/>
              <a:t>Study as a system</a:t>
            </a:r>
          </a:p>
          <a:p>
            <a:r>
              <a:rPr lang="en-US" dirty="0"/>
              <a:t>Study using ‘communicative activities’.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34020-2DB8-4491-8A19-935B13A3B1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Communicative Methodology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F9F405B6-D458-4D01-A09E-517739A9017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7CD57DA4-D07B-4E0F-8C03-CB34300271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A08A61C-3198-4D4A-A4A7-F1B2BB0A1C1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5FB05-0450-CEFE-7603-87465F9BCFC0}"/>
              </a:ext>
            </a:extLst>
          </p:cNvPr>
          <p:cNvSpPr txBox="1"/>
          <p:nvPr/>
        </p:nvSpPr>
        <p:spPr>
          <a:xfrm>
            <a:off x="3785461" y="3575610"/>
            <a:ext cx="2328620" cy="212365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Grammar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&amp;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Spelling</a:t>
            </a:r>
          </a:p>
        </p:txBody>
      </p:sp>
    </p:spTree>
    <p:extLst>
      <p:ext uri="{BB962C8B-B14F-4D97-AF65-F5344CB8AC3E}">
        <p14:creationId xmlns:p14="http://schemas.microsoft.com/office/powerpoint/2010/main" val="423773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Language Learning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E1FEB0-B2F6-43B1-8F42-19E380E1A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Focused on you</a:t>
            </a:r>
          </a:p>
          <a:p>
            <a:r>
              <a:rPr lang="en-US" dirty="0"/>
              <a:t>Surrounded by classmates</a:t>
            </a:r>
          </a:p>
          <a:p>
            <a:r>
              <a:rPr lang="en-US" dirty="0"/>
              <a:t>Guided by AV</a:t>
            </a:r>
          </a:p>
          <a:p>
            <a:r>
              <a:rPr lang="en-US" dirty="0"/>
              <a:t>Supported by textbook</a:t>
            </a:r>
          </a:p>
          <a:p>
            <a:r>
              <a:rPr lang="en-US" dirty="0"/>
              <a:t>Facilitated by the teacher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Student/AV/Text/Teacher Roles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F7C1612-7CA0-411E-8821-DEFC5717343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0866367-53F5-4745-831B-B00E544AB09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5AA49A-F10D-4C24-A2CD-43A5556A9C9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2622556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Nature of Courseware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E1FEB0-B2F6-43B1-8F42-19E380E1A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Taking part in social interactions</a:t>
            </a:r>
          </a:p>
          <a:p>
            <a:r>
              <a:rPr lang="en-US" dirty="0"/>
              <a:t>Conducting Correspondence</a:t>
            </a:r>
          </a:p>
          <a:p>
            <a:r>
              <a:rPr lang="en-US" dirty="0"/>
              <a:t>Attending lectures by visiting scientists</a:t>
            </a:r>
          </a:p>
          <a:p>
            <a:r>
              <a:rPr lang="en-US" dirty="0"/>
              <a:t>Researching information (Reading Papers)</a:t>
            </a:r>
          </a:p>
          <a:p>
            <a:r>
              <a:rPr lang="en-US" dirty="0"/>
              <a:t>Writing Scientific Papers</a:t>
            </a:r>
          </a:p>
          <a:p>
            <a:r>
              <a:rPr lang="en-US" dirty="0"/>
              <a:t>Presenting papers at conferences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Your Needs as an Engineer/Scientist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2305859-B398-4F1B-B708-A092AE2FD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887301"/>
            <a:ext cx="7914979" cy="1589699"/>
          </a:xfrm>
          <a:prstGeom prst="rect">
            <a:avLst/>
          </a:prstGeo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11632CD-7F09-431E-8DC7-AE6612E01E9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6899731-E9B2-404D-BBEA-AD692CD9854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FE3F88-E654-4122-AB18-D1218B46F4D2}"/>
              </a:ext>
            </a:extLst>
          </p:cNvPr>
          <p:cNvSpPr/>
          <p:nvPr/>
        </p:nvSpPr>
        <p:spPr bwMode="auto">
          <a:xfrm>
            <a:off x="571500" y="4887301"/>
            <a:ext cx="4104017" cy="1589699"/>
          </a:xfrm>
          <a:prstGeom prst="rect">
            <a:avLst/>
          </a:prstGeom>
          <a:solidFill>
            <a:srgbClr val="FF99FF">
              <a:alpha val="3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reflection endPos="0" dist="50800" dir="5400000" sy="-100000" algn="bl" rotWithShape="0"/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A3C69A-00D2-4E25-8B78-272FFDEB8324}"/>
              </a:ext>
            </a:extLst>
          </p:cNvPr>
          <p:cNvSpPr/>
          <p:nvPr/>
        </p:nvSpPr>
        <p:spPr bwMode="auto">
          <a:xfrm>
            <a:off x="4877762" y="4885714"/>
            <a:ext cx="3608717" cy="1589699"/>
          </a:xfrm>
          <a:prstGeom prst="rect">
            <a:avLst/>
          </a:prstGeom>
          <a:solidFill>
            <a:srgbClr val="FF99FF">
              <a:alpha val="3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reflection endPos="0" dist="50800" dir="5400000" sy="-100000" algn="bl" rotWithShape="0"/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537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198334-E69D-9F67-E5D6-BEA66BBEF352}"/>
              </a:ext>
            </a:extLst>
          </p:cNvPr>
          <p:cNvGrpSpPr/>
          <p:nvPr/>
        </p:nvGrpSpPr>
        <p:grpSpPr>
          <a:xfrm>
            <a:off x="766571" y="1407664"/>
            <a:ext cx="4498978" cy="1440099"/>
            <a:chOff x="789818" y="1512278"/>
            <a:chExt cx="4498978" cy="144009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53BC91F-C125-42D9-9C68-A846CF173124}"/>
                </a:ext>
              </a:extLst>
            </p:cNvPr>
            <p:cNvSpPr/>
            <p:nvPr/>
          </p:nvSpPr>
          <p:spPr bwMode="auto">
            <a:xfrm>
              <a:off x="3905571" y="1512278"/>
              <a:ext cx="1383225" cy="688482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4 weeks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 hours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7A998B-920C-42EC-8422-57D21254BF99}"/>
                </a:ext>
              </a:extLst>
            </p:cNvPr>
            <p:cNvSpPr/>
            <p:nvPr/>
          </p:nvSpPr>
          <p:spPr bwMode="auto">
            <a:xfrm>
              <a:off x="789818" y="2546839"/>
              <a:ext cx="3220368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820B9B-92B5-47C8-B42E-CCCC7A066540}"/>
                </a:ext>
              </a:extLst>
            </p:cNvPr>
            <p:cNvSpPr/>
            <p:nvPr/>
          </p:nvSpPr>
          <p:spPr bwMode="auto">
            <a:xfrm>
              <a:off x="4296904" y="2546839"/>
              <a:ext cx="596685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847F6-B383-465B-B2A2-CDFEBD0843E1}"/>
                </a:ext>
              </a:extLst>
            </p:cNvPr>
            <p:cNvSpPr/>
            <p:nvPr/>
          </p:nvSpPr>
          <p:spPr bwMode="auto">
            <a:xfrm>
              <a:off x="1534333" y="1627919"/>
              <a:ext cx="1828800" cy="457200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Nature of Courseware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237A5DC6-C933-49A0-98FA-28E5B4F00A6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313481" y="4109012"/>
            <a:ext cx="8686800" cy="253485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Objective: Start, Continue &amp; Close a conversation</a:t>
            </a:r>
          </a:p>
          <a:p>
            <a:r>
              <a:rPr lang="en-US" dirty="0"/>
              <a:t>Evaluation:</a:t>
            </a:r>
          </a:p>
          <a:p>
            <a:pPr lvl="1"/>
            <a:r>
              <a:rPr lang="en-US" dirty="0"/>
              <a:t>Effort: Continuous Grading (7 pts)</a:t>
            </a:r>
          </a:p>
          <a:p>
            <a:pPr lvl="1"/>
            <a:r>
              <a:rPr lang="en-US" dirty="0"/>
              <a:t>Theory: Written Quiz (8 pts)</a:t>
            </a:r>
          </a:p>
          <a:p>
            <a:pPr lvl="1"/>
            <a:r>
              <a:rPr lang="en-US" dirty="0"/>
              <a:t>Application: Two (2) minute in-class presentation (10 pts)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86DD08-1396-26F7-A872-A1A50C3A5F4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AA620990-631D-E49F-5B80-7705FD00A05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7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198334-E69D-9F67-E5D6-BEA66BBEF352}"/>
              </a:ext>
            </a:extLst>
          </p:cNvPr>
          <p:cNvGrpSpPr/>
          <p:nvPr/>
        </p:nvGrpSpPr>
        <p:grpSpPr>
          <a:xfrm>
            <a:off x="766571" y="1407664"/>
            <a:ext cx="4498978" cy="1870175"/>
            <a:chOff x="789818" y="1512278"/>
            <a:chExt cx="4498978" cy="187017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53BC91F-C125-42D9-9C68-A846CF173124}"/>
                </a:ext>
              </a:extLst>
            </p:cNvPr>
            <p:cNvSpPr/>
            <p:nvPr/>
          </p:nvSpPr>
          <p:spPr bwMode="auto">
            <a:xfrm>
              <a:off x="3905571" y="1512278"/>
              <a:ext cx="1383225" cy="688482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4 weeks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 hours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7A998B-920C-42EC-8422-57D21254BF99}"/>
                </a:ext>
              </a:extLst>
            </p:cNvPr>
            <p:cNvSpPr/>
            <p:nvPr/>
          </p:nvSpPr>
          <p:spPr bwMode="auto">
            <a:xfrm>
              <a:off x="789818" y="2976915"/>
              <a:ext cx="3220368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820B9B-92B5-47C8-B42E-CCCC7A066540}"/>
                </a:ext>
              </a:extLst>
            </p:cNvPr>
            <p:cNvSpPr/>
            <p:nvPr/>
          </p:nvSpPr>
          <p:spPr bwMode="auto">
            <a:xfrm>
              <a:off x="4296904" y="2973047"/>
              <a:ext cx="596685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847F6-B383-465B-B2A2-CDFEBD0843E1}"/>
                </a:ext>
              </a:extLst>
            </p:cNvPr>
            <p:cNvSpPr/>
            <p:nvPr/>
          </p:nvSpPr>
          <p:spPr bwMode="auto">
            <a:xfrm>
              <a:off x="1534333" y="1627919"/>
              <a:ext cx="1828800" cy="457200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Nature of Courseware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237A5DC6-C933-49A0-98FA-28E5B4F00A6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313481" y="4109012"/>
            <a:ext cx="8686800" cy="253485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Objective: Listen efficiently, boldly ask questions</a:t>
            </a:r>
          </a:p>
          <a:p>
            <a:r>
              <a:rPr lang="en-US" dirty="0"/>
              <a:t>Evaluation:</a:t>
            </a:r>
          </a:p>
          <a:p>
            <a:pPr lvl="1"/>
            <a:r>
              <a:rPr lang="en-US" dirty="0"/>
              <a:t>Listening Quiz (10 pts)</a:t>
            </a:r>
          </a:p>
          <a:p>
            <a:pPr lvl="1"/>
            <a:r>
              <a:rPr lang="en-US" dirty="0"/>
              <a:t>Written Quiz (7 pts)</a:t>
            </a:r>
          </a:p>
          <a:p>
            <a:pPr lvl="1"/>
            <a:r>
              <a:rPr lang="en-US" dirty="0"/>
              <a:t>Continuous Grading (8 pts)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FB8F87D-A5ED-C7DD-4DAE-EF09EB724B6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7D6D3DBD-9B0A-ED35-0C4C-1B00EC8EF5A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4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198334-E69D-9F67-E5D6-BEA66BBEF352}"/>
              </a:ext>
            </a:extLst>
          </p:cNvPr>
          <p:cNvGrpSpPr/>
          <p:nvPr/>
        </p:nvGrpSpPr>
        <p:grpSpPr>
          <a:xfrm>
            <a:off x="3874580" y="1407664"/>
            <a:ext cx="4645642" cy="1440099"/>
            <a:chOff x="-635456" y="1512278"/>
            <a:chExt cx="4645642" cy="144009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53BC91F-C125-42D9-9C68-A846CF173124}"/>
                </a:ext>
              </a:extLst>
            </p:cNvPr>
            <p:cNvSpPr/>
            <p:nvPr/>
          </p:nvSpPr>
          <p:spPr bwMode="auto">
            <a:xfrm>
              <a:off x="-635456" y="1512278"/>
              <a:ext cx="1383225" cy="688482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4 weeks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 hours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7A998B-920C-42EC-8422-57D21254BF99}"/>
                </a:ext>
              </a:extLst>
            </p:cNvPr>
            <p:cNvSpPr/>
            <p:nvPr/>
          </p:nvSpPr>
          <p:spPr bwMode="auto">
            <a:xfrm>
              <a:off x="789818" y="2546839"/>
              <a:ext cx="3220368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820B9B-92B5-47C8-B42E-CCCC7A066540}"/>
                </a:ext>
              </a:extLst>
            </p:cNvPr>
            <p:cNvSpPr/>
            <p:nvPr/>
          </p:nvSpPr>
          <p:spPr bwMode="auto">
            <a:xfrm>
              <a:off x="-228631" y="2546839"/>
              <a:ext cx="596685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847F6-B383-465B-B2A2-CDFEBD0843E1}"/>
                </a:ext>
              </a:extLst>
            </p:cNvPr>
            <p:cNvSpPr/>
            <p:nvPr/>
          </p:nvSpPr>
          <p:spPr bwMode="auto">
            <a:xfrm>
              <a:off x="1534333" y="1627919"/>
              <a:ext cx="1828800" cy="457200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Nature of Courseware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237A5DC6-C933-49A0-98FA-28E5B4F00A6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313481" y="4109012"/>
            <a:ext cx="8686800" cy="253485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Objective: </a:t>
            </a:r>
          </a:p>
          <a:p>
            <a:pPr lvl="1"/>
            <a:r>
              <a:rPr lang="en-US" dirty="0"/>
              <a:t>To write formal and informal letters</a:t>
            </a:r>
          </a:p>
          <a:p>
            <a:pPr lvl="1"/>
            <a:r>
              <a:rPr lang="en-US" dirty="0"/>
              <a:t>To learn Pre- and Post-Writing Skills</a:t>
            </a:r>
          </a:p>
          <a:p>
            <a:r>
              <a:rPr lang="en-US" dirty="0"/>
              <a:t>Evaluation:</a:t>
            </a:r>
          </a:p>
          <a:p>
            <a:pPr lvl="1"/>
            <a:r>
              <a:rPr lang="en-US" dirty="0"/>
              <a:t>Informal Letter of Introduction (6 pts)</a:t>
            </a:r>
          </a:p>
          <a:p>
            <a:pPr lvl="1"/>
            <a:r>
              <a:rPr lang="en-US" dirty="0"/>
              <a:t>Formal Cover Letter and Resume (9 pts)</a:t>
            </a:r>
          </a:p>
          <a:p>
            <a:pPr lvl="1"/>
            <a:r>
              <a:rPr lang="en-US" dirty="0"/>
              <a:t>Journal Entry (3 pts)</a:t>
            </a:r>
          </a:p>
          <a:p>
            <a:pPr lvl="1"/>
            <a:r>
              <a:rPr lang="en-US" dirty="0"/>
              <a:t>Continuous Grading (7 pts)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775319D-784C-67C7-6877-451F18A5AD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6B4B243-7224-6A90-F995-F3B32FF6B67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8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198334-E69D-9F67-E5D6-BEA66BBEF352}"/>
              </a:ext>
            </a:extLst>
          </p:cNvPr>
          <p:cNvGrpSpPr/>
          <p:nvPr/>
        </p:nvGrpSpPr>
        <p:grpSpPr>
          <a:xfrm>
            <a:off x="3874580" y="1407664"/>
            <a:ext cx="4800596" cy="1874048"/>
            <a:chOff x="-635456" y="1512278"/>
            <a:chExt cx="4800596" cy="187404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53BC91F-C125-42D9-9C68-A846CF173124}"/>
                </a:ext>
              </a:extLst>
            </p:cNvPr>
            <p:cNvSpPr/>
            <p:nvPr/>
          </p:nvSpPr>
          <p:spPr bwMode="auto">
            <a:xfrm>
              <a:off x="-635456" y="1512278"/>
              <a:ext cx="1383225" cy="688482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4 weeks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 hours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7A998B-920C-42EC-8422-57D21254BF99}"/>
                </a:ext>
              </a:extLst>
            </p:cNvPr>
            <p:cNvSpPr/>
            <p:nvPr/>
          </p:nvSpPr>
          <p:spPr bwMode="auto">
            <a:xfrm>
              <a:off x="546286" y="2961423"/>
              <a:ext cx="3618854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820B9B-92B5-47C8-B42E-CCCC7A066540}"/>
                </a:ext>
              </a:extLst>
            </p:cNvPr>
            <p:cNvSpPr/>
            <p:nvPr/>
          </p:nvSpPr>
          <p:spPr bwMode="auto">
            <a:xfrm>
              <a:off x="-228631" y="2980788"/>
              <a:ext cx="596685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847F6-B383-465B-B2A2-CDFEBD0843E1}"/>
                </a:ext>
              </a:extLst>
            </p:cNvPr>
            <p:cNvSpPr/>
            <p:nvPr/>
          </p:nvSpPr>
          <p:spPr bwMode="auto">
            <a:xfrm>
              <a:off x="1534333" y="1627919"/>
              <a:ext cx="1828800" cy="457200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Nature of Courseware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237A5DC6-C933-49A0-98FA-28E5B4F00A6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313481" y="4109012"/>
            <a:ext cx="8686800" cy="253485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Objective:</a:t>
            </a:r>
          </a:p>
          <a:p>
            <a:pPr lvl="1"/>
            <a:r>
              <a:rPr lang="en-US" dirty="0"/>
              <a:t>To learn how to quickly understand an article</a:t>
            </a:r>
          </a:p>
          <a:p>
            <a:pPr lvl="1"/>
            <a:r>
              <a:rPr lang="en-US" dirty="0"/>
              <a:t>To learn skills of skimming, scanning and reading</a:t>
            </a:r>
          </a:p>
          <a:p>
            <a:r>
              <a:rPr lang="en-US" dirty="0"/>
              <a:t>Evaluation:</a:t>
            </a:r>
          </a:p>
          <a:p>
            <a:pPr lvl="1"/>
            <a:r>
              <a:rPr lang="en-US" dirty="0"/>
              <a:t>Reading Speed Test (10 pts)</a:t>
            </a:r>
          </a:p>
          <a:p>
            <a:pPr lvl="1"/>
            <a:r>
              <a:rPr lang="en-US" dirty="0"/>
              <a:t>Journal Entry (7 pts)</a:t>
            </a:r>
          </a:p>
          <a:p>
            <a:pPr lvl="1"/>
            <a:r>
              <a:rPr lang="en-US" dirty="0"/>
              <a:t>Continuous Grading (8 pts)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6FC9550-9CEF-DECB-18E3-A98E3182D01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8CFA17-C6BB-30D3-808C-97B7C65763E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65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198334-E69D-9F67-E5D6-BEA66BBEF352}"/>
              </a:ext>
            </a:extLst>
          </p:cNvPr>
          <p:cNvGrpSpPr/>
          <p:nvPr/>
        </p:nvGrpSpPr>
        <p:grpSpPr>
          <a:xfrm>
            <a:off x="3874580" y="1407664"/>
            <a:ext cx="4800596" cy="2284749"/>
            <a:chOff x="-635456" y="1512278"/>
            <a:chExt cx="4800596" cy="22847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53BC91F-C125-42D9-9C68-A846CF173124}"/>
                </a:ext>
              </a:extLst>
            </p:cNvPr>
            <p:cNvSpPr/>
            <p:nvPr/>
          </p:nvSpPr>
          <p:spPr bwMode="auto">
            <a:xfrm>
              <a:off x="-635456" y="1512278"/>
              <a:ext cx="1383225" cy="688482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16 weeks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 hours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7A998B-920C-42EC-8422-57D21254BF99}"/>
                </a:ext>
              </a:extLst>
            </p:cNvPr>
            <p:cNvSpPr/>
            <p:nvPr/>
          </p:nvSpPr>
          <p:spPr bwMode="auto">
            <a:xfrm>
              <a:off x="546286" y="3387628"/>
              <a:ext cx="3618854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820B9B-92B5-47C8-B42E-CCCC7A066540}"/>
                </a:ext>
              </a:extLst>
            </p:cNvPr>
            <p:cNvSpPr/>
            <p:nvPr/>
          </p:nvSpPr>
          <p:spPr bwMode="auto">
            <a:xfrm>
              <a:off x="-228631" y="3391489"/>
              <a:ext cx="596685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847F6-B383-465B-B2A2-CDFEBD0843E1}"/>
                </a:ext>
              </a:extLst>
            </p:cNvPr>
            <p:cNvSpPr/>
            <p:nvPr/>
          </p:nvSpPr>
          <p:spPr bwMode="auto">
            <a:xfrm>
              <a:off x="1534333" y="1627919"/>
              <a:ext cx="1828800" cy="457200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Nature of Courseware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237A5DC6-C933-49A0-98FA-28E5B4F00A6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313481" y="4109012"/>
            <a:ext cx="8686800" cy="253485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Objective: 	</a:t>
            </a:r>
          </a:p>
          <a:p>
            <a:pPr lvl="1"/>
            <a:r>
              <a:rPr lang="en-US" dirty="0"/>
              <a:t>To learn how to format a research paper</a:t>
            </a:r>
          </a:p>
          <a:p>
            <a:pPr lvl="1"/>
            <a:r>
              <a:rPr lang="en-US" dirty="0"/>
              <a:t>To write a formal research paper</a:t>
            </a:r>
          </a:p>
          <a:p>
            <a:r>
              <a:rPr lang="en-US" dirty="0"/>
              <a:t>Evaluation:</a:t>
            </a:r>
          </a:p>
          <a:p>
            <a:pPr lvl="1"/>
            <a:r>
              <a:rPr lang="en-US" dirty="0"/>
              <a:t>Scientific Paper / Formal English Writing (50 pts)</a:t>
            </a:r>
          </a:p>
          <a:p>
            <a:pPr lvl="1"/>
            <a:r>
              <a:rPr lang="en-US" dirty="0"/>
              <a:t>Journal Entry (20 pts)</a:t>
            </a:r>
          </a:p>
          <a:p>
            <a:pPr lvl="1"/>
            <a:r>
              <a:rPr lang="en-US" dirty="0"/>
              <a:t>Continuous Grading (30 pts)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76A1C3-27B6-8407-70F4-F789381252F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F61E81-D20C-BDFB-197D-A67E6B11B49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7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198334-E69D-9F67-E5D6-BEA66BBEF352}"/>
              </a:ext>
            </a:extLst>
          </p:cNvPr>
          <p:cNvGrpSpPr/>
          <p:nvPr/>
        </p:nvGrpSpPr>
        <p:grpSpPr>
          <a:xfrm>
            <a:off x="766571" y="1407664"/>
            <a:ext cx="4498978" cy="2292505"/>
            <a:chOff x="789818" y="1512278"/>
            <a:chExt cx="4498978" cy="229250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53BC91F-C125-42D9-9C68-A846CF173124}"/>
                </a:ext>
              </a:extLst>
            </p:cNvPr>
            <p:cNvSpPr/>
            <p:nvPr/>
          </p:nvSpPr>
          <p:spPr bwMode="auto">
            <a:xfrm>
              <a:off x="3905571" y="1512278"/>
              <a:ext cx="1383225" cy="688482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8 weeks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16 hours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7A998B-920C-42EC-8422-57D21254BF99}"/>
                </a:ext>
              </a:extLst>
            </p:cNvPr>
            <p:cNvSpPr/>
            <p:nvPr/>
          </p:nvSpPr>
          <p:spPr bwMode="auto">
            <a:xfrm>
              <a:off x="789818" y="3399245"/>
              <a:ext cx="3220368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820B9B-92B5-47C8-B42E-CCCC7A066540}"/>
                </a:ext>
              </a:extLst>
            </p:cNvPr>
            <p:cNvSpPr/>
            <p:nvPr/>
          </p:nvSpPr>
          <p:spPr bwMode="auto">
            <a:xfrm>
              <a:off x="4296904" y="3395377"/>
              <a:ext cx="596685" cy="405538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847F6-B383-465B-B2A2-CDFEBD0843E1}"/>
                </a:ext>
              </a:extLst>
            </p:cNvPr>
            <p:cNvSpPr/>
            <p:nvPr/>
          </p:nvSpPr>
          <p:spPr bwMode="auto">
            <a:xfrm>
              <a:off x="1534333" y="1627919"/>
              <a:ext cx="1828800" cy="457200"/>
            </a:xfrm>
            <a:prstGeom prst="rect">
              <a:avLst/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Nature of Courseware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237A5DC6-C933-49A0-98FA-28E5B4F00A6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313481" y="4109012"/>
            <a:ext cx="8686800" cy="253485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Objective:</a:t>
            </a:r>
          </a:p>
          <a:p>
            <a:pPr lvl="1"/>
            <a:r>
              <a:rPr lang="en-US" dirty="0"/>
              <a:t>to organize a scientific talk</a:t>
            </a:r>
          </a:p>
          <a:p>
            <a:pPr lvl="1"/>
            <a:r>
              <a:rPr lang="en-US" dirty="0"/>
              <a:t>to speak clearly and understandably</a:t>
            </a:r>
          </a:p>
          <a:p>
            <a:pPr lvl="1"/>
            <a:r>
              <a:rPr lang="en-US" dirty="0"/>
              <a:t>to create scientific </a:t>
            </a:r>
            <a:r>
              <a:rPr lang="en-US" dirty="0" err="1"/>
              <a:t>viewgraps</a:t>
            </a:r>
            <a:endParaRPr lang="en-US" dirty="0"/>
          </a:p>
          <a:p>
            <a:r>
              <a:rPr lang="en-US" dirty="0"/>
              <a:t>Evaluation:</a:t>
            </a:r>
          </a:p>
          <a:p>
            <a:pPr lvl="1"/>
            <a:r>
              <a:rPr lang="en-US" dirty="0"/>
              <a:t>Continuous Grading (30 pts)</a:t>
            </a:r>
          </a:p>
          <a:p>
            <a:pPr lvl="1"/>
            <a:r>
              <a:rPr lang="en-US" dirty="0"/>
              <a:t>XTOP conference presentation (50 pts)</a:t>
            </a:r>
          </a:p>
          <a:p>
            <a:pPr lvl="1"/>
            <a:r>
              <a:rPr lang="en-US" dirty="0"/>
              <a:t>XTOP conference participation (15 pts)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66A918F-59C4-6A44-6911-4A52F62A52E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BFFF9B2-8E27-7AB2-280D-A519A31317A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75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3.3 Grading</a:t>
            </a:r>
          </a:p>
        </p:txBody>
      </p:sp>
      <p:graphicFrame>
        <p:nvGraphicFramePr>
          <p:cNvPr id="21" name="Content Placeholder 20">
            <a:extLst>
              <a:ext uri="{FF2B5EF4-FFF2-40B4-BE49-F238E27FC236}">
                <a16:creationId xmlns:a16="http://schemas.microsoft.com/office/drawing/2014/main" id="{EB0AC253-50B5-DE1E-CEA6-9A78F698AF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856543"/>
              </p:ext>
            </p:extLst>
          </p:nvPr>
        </p:nvGraphicFramePr>
        <p:xfrm>
          <a:off x="228600" y="1447800"/>
          <a:ext cx="86868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7780">
                  <a:extLst>
                    <a:ext uri="{9D8B030D-6E8A-4147-A177-3AD203B41FA5}">
                      <a16:colId xmlns:a16="http://schemas.microsoft.com/office/drawing/2014/main" val="1535042883"/>
                    </a:ext>
                  </a:extLst>
                </a:gridCol>
                <a:gridCol w="1418095">
                  <a:extLst>
                    <a:ext uri="{9D8B030D-6E8A-4147-A177-3AD203B41FA5}">
                      <a16:colId xmlns:a16="http://schemas.microsoft.com/office/drawing/2014/main" val="997302601"/>
                    </a:ext>
                  </a:extLst>
                </a:gridCol>
                <a:gridCol w="4110925">
                  <a:extLst>
                    <a:ext uri="{9D8B030D-6E8A-4147-A177-3AD203B41FA5}">
                      <a16:colId xmlns:a16="http://schemas.microsoft.com/office/drawing/2014/main" val="977622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Participation</a:t>
                      </a:r>
                      <a:endParaRPr lang="en-US" sz="2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Points</a:t>
                      </a:r>
                      <a:endParaRPr lang="en-US" sz="2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Comments</a:t>
                      </a:r>
                      <a:endParaRPr lang="en-US" sz="2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28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Absent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1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Disruptive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e.g. talking others speaking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37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Late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33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Quiet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e.g. sleeping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79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Sick (absent with leave)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MC required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64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Average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32483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Excellent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9403"/>
                  </a:ext>
                </a:extLst>
              </a:tr>
              <a:tr h="185420">
                <a:tc gridSpan="3">
                  <a:txBody>
                    <a:bodyPr/>
                    <a:lstStyle/>
                    <a:p>
                      <a:pPr algn="l"/>
                      <a:r>
                        <a:rPr lang="en-CA" sz="2400" dirty="0">
                          <a:solidFill>
                            <a:sysClr val="windowText" lastClr="000000"/>
                          </a:solidFill>
                        </a:rPr>
                        <a:t>* 2 points additional for homework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912334"/>
                  </a:ext>
                </a:extLst>
              </a:tr>
            </a:tbl>
          </a:graphicData>
        </a:graphic>
      </p:graphicFrame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Effort Based: Continuous Grading (each class)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1BA46B9-ED93-46A7-E6E9-12943504D4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8DBF16F-4021-2245-F448-79D9BF198A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97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3.3 This Course: Grading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3BF8B96-B32C-41C3-8CBF-82BDA4D11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When? Class time, written modules </a:t>
            </a:r>
          </a:p>
          <a:p>
            <a:r>
              <a:rPr lang="en-US" dirty="0"/>
              <a:t>What? Write a paragraph about the topic the teacher assigns </a:t>
            </a:r>
          </a:p>
          <a:p>
            <a:r>
              <a:rPr lang="en-US" dirty="0"/>
              <a:t>How? Communication, not grammar, spelling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Effort Based: Journal Entry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C88003-CDB5-43D8-A007-06DE00A9EB9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825" y="2161028"/>
            <a:ext cx="2904750" cy="3755144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4A0E289-C1CE-6FDD-765E-A7ADEFD70C9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8D911A4-9DC7-95D9-5D61-D7533F0EFEA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15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3.3 This Course: Grading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3BF8B96-B32C-41C3-8CBF-82BDA4D11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3 pts: Understand</a:t>
            </a:r>
          </a:p>
          <a:p>
            <a:r>
              <a:rPr lang="en-US" dirty="0"/>
              <a:t>2 pts: You can do better</a:t>
            </a:r>
          </a:p>
          <a:p>
            <a:r>
              <a:rPr lang="en-US" dirty="0"/>
              <a:t>1 pt: Don’t understand</a:t>
            </a:r>
          </a:p>
          <a:p>
            <a:r>
              <a:rPr lang="en-US" dirty="0"/>
              <a:t>1 pt: Not related to the question</a:t>
            </a:r>
          </a:p>
          <a:p>
            <a:r>
              <a:rPr lang="en-US" dirty="0"/>
              <a:t>0 pts: Blank Page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Effort Based Component: Journal Entry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C88003-CDB5-43D8-A007-06DE00A9EB9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825" y="2161028"/>
            <a:ext cx="2904750" cy="3755144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D33B53F-1DE2-427F-4B26-6391B68654F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2B414F-4220-3AAE-0B49-2FEA091AE81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52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7E3B08E-DDA3-445E-A9DC-A535AB7B2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44" y="914400"/>
            <a:ext cx="3780299" cy="190208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3.3 This Course: Grading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E1FEB0-B2F6-43B1-8F42-19E380E1A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/>
          </a:bodyPr>
          <a:lstStyle/>
          <a:p>
            <a:r>
              <a:rPr lang="en-US" dirty="0"/>
              <a:t>A QUIZ is a test you do in class.</a:t>
            </a:r>
          </a:p>
          <a:p>
            <a:pPr lvl="1"/>
            <a:r>
              <a:rPr lang="en-US" dirty="0"/>
              <a:t>It is objectively marked!</a:t>
            </a:r>
          </a:p>
          <a:p>
            <a:pPr lvl="1"/>
            <a:r>
              <a:rPr lang="en-US" dirty="0"/>
              <a:t>Cheating and copying are serious offences </a:t>
            </a:r>
            <a:r>
              <a:rPr lang="en-US" dirty="0">
                <a:sym typeface="Wingdings" panose="05000000000000000000" pitchFamily="2" charset="2"/>
              </a:rPr>
              <a:t> fail</a:t>
            </a:r>
            <a:endParaRPr lang="en-US" dirty="0"/>
          </a:p>
          <a:p>
            <a:r>
              <a:rPr lang="en-US" dirty="0"/>
              <a:t>An ASSIGNMENT is a test you do at home.</a:t>
            </a:r>
          </a:p>
          <a:p>
            <a:pPr lvl="1"/>
            <a:r>
              <a:rPr lang="en-US" dirty="0"/>
              <a:t>It is objectively marked!</a:t>
            </a:r>
          </a:p>
          <a:p>
            <a:pPr lvl="1"/>
            <a:r>
              <a:rPr lang="en-US" dirty="0"/>
              <a:t>Cheating and copying are serious offences </a:t>
            </a:r>
            <a:r>
              <a:rPr lang="en-US" dirty="0">
                <a:sym typeface="Wingdings" panose="05000000000000000000" pitchFamily="2" charset="2"/>
              </a:rPr>
              <a:t> fail</a:t>
            </a:r>
            <a:endParaRPr lang="en-US" dirty="0"/>
          </a:p>
          <a:p>
            <a:r>
              <a:rPr lang="en-US" dirty="0"/>
              <a:t>But HOMEWORK is effort based</a:t>
            </a:r>
          </a:p>
          <a:p>
            <a:pPr lvl="1"/>
            <a:r>
              <a:rPr lang="en-US" dirty="0"/>
              <a:t>Right or wrong is not important for grade</a:t>
            </a:r>
          </a:p>
          <a:p>
            <a:pPr lvl="1"/>
            <a:r>
              <a:rPr lang="en-US" dirty="0"/>
              <a:t> You can do it with others (and should)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Objective Component</a:t>
            </a:r>
            <a:endParaRPr lang="en-US" dirty="0"/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49E628-D9C7-CDAE-6969-0169313ABCD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6">
            <a:hlinkClick r:id="rId4"/>
            <a:extLst>
              <a:ext uri="{FF2B5EF4-FFF2-40B4-BE49-F238E27FC236}">
                <a16:creationId xmlns:a16="http://schemas.microsoft.com/office/drawing/2014/main" id="{A4BB46AA-6066-4BC0-AA4E-25F6F39869D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CB2DCA-D573-EE8E-8B47-08FEB2A5DC9E}"/>
              </a:ext>
            </a:extLst>
          </p:cNvPr>
          <p:cNvCxnSpPr/>
          <p:nvPr/>
        </p:nvCxnSpPr>
        <p:spPr bwMode="auto">
          <a:xfrm>
            <a:off x="1130440" y="1956443"/>
            <a:ext cx="72850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1F6DE7-753A-1FC4-AE0F-8AB31BAAB1D7}"/>
              </a:ext>
            </a:extLst>
          </p:cNvPr>
          <p:cNvCxnSpPr/>
          <p:nvPr/>
        </p:nvCxnSpPr>
        <p:spPr bwMode="auto">
          <a:xfrm>
            <a:off x="1247614" y="3546183"/>
            <a:ext cx="258396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5F8B24-81CA-0665-1B70-A11FAE2087D5}"/>
              </a:ext>
            </a:extLst>
          </p:cNvPr>
          <p:cNvCxnSpPr/>
          <p:nvPr/>
        </p:nvCxnSpPr>
        <p:spPr bwMode="auto">
          <a:xfrm>
            <a:off x="1362558" y="5174924"/>
            <a:ext cx="240833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B173425-3A85-73AF-4AAA-76A8E84AD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18" y="3546183"/>
            <a:ext cx="1450851" cy="731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594E3D-A078-1B8E-7E00-F974BAFE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349" y="4626148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73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Respect </a:t>
            </a:r>
            <a:r>
              <a:rPr lang="en-US" dirty="0">
                <a:sym typeface="Wingdings" panose="05000000000000000000" pitchFamily="2" charset="2"/>
              </a:rPr>
              <a:t> Unspoken Rules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E1FEB0-B2F6-43B1-8F42-19E380E1A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ym typeface="Wingdings" panose="05000000000000000000" pitchFamily="2" charset="2"/>
              </a:rPr>
              <a:t>Attend all classes.</a:t>
            </a:r>
          </a:p>
          <a:p>
            <a:r>
              <a:rPr lang="en-US" dirty="0">
                <a:sym typeface="Wingdings" panose="05000000000000000000" pitchFamily="2" charset="2"/>
              </a:rPr>
              <a:t>If absent, inform tutor before class.</a:t>
            </a:r>
          </a:p>
          <a:p>
            <a:r>
              <a:rPr lang="en-US" dirty="0">
                <a:sym typeface="Wingdings" panose="05000000000000000000" pitchFamily="2" charset="2"/>
              </a:rPr>
              <a:t>Be on time.</a:t>
            </a:r>
          </a:p>
          <a:p>
            <a:r>
              <a:rPr lang="en-US" dirty="0">
                <a:sym typeface="Wingdings" panose="05000000000000000000" pitchFamily="2" charset="2"/>
              </a:rPr>
              <a:t>Pay attention when classmates speaking.</a:t>
            </a:r>
          </a:p>
          <a:p>
            <a:r>
              <a:rPr lang="en-US" dirty="0">
                <a:sym typeface="Wingdings" panose="05000000000000000000" pitchFamily="2" charset="2"/>
              </a:rPr>
              <a:t>Answer questions when asked</a:t>
            </a:r>
          </a:p>
          <a:p>
            <a:r>
              <a:rPr lang="en-US" dirty="0">
                <a:sym typeface="Wingdings" panose="05000000000000000000" pitchFamily="2" charset="2"/>
              </a:rPr>
              <a:t>Be willing to try.</a:t>
            </a:r>
          </a:p>
          <a:p>
            <a:r>
              <a:rPr lang="en-US" dirty="0">
                <a:sym typeface="Wingdings" panose="05000000000000000000" pitchFamily="2" charset="2"/>
              </a:rPr>
              <a:t>Use only English in class.</a:t>
            </a:r>
          </a:p>
          <a:p>
            <a:r>
              <a:rPr lang="en-US" dirty="0">
                <a:sym typeface="Wingdings" panose="05000000000000000000" pitchFamily="2" charset="2"/>
              </a:rPr>
              <a:t>Do your own work.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64BA25-EB5C-ABAB-C857-7CA248C618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77A36-FC71-E046-3AB8-C53480EC630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F1F4F-4CB6-1F6D-D2B5-EA2676D03C6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uneral Flowers For Dead | Same-Day Delivery Philippines">
            <a:extLst>
              <a:ext uri="{FF2B5EF4-FFF2-40B4-BE49-F238E27FC236}">
                <a16:creationId xmlns:a16="http://schemas.microsoft.com/office/drawing/2014/main" id="{18DD0AAB-CF72-4220-8077-5C85B41C502C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42672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C9F5B6-182D-91BA-2366-5912BE83D023}"/>
              </a:ext>
            </a:extLst>
          </p:cNvPr>
          <p:cNvSpPr txBox="1"/>
          <p:nvPr/>
        </p:nvSpPr>
        <p:spPr>
          <a:xfrm>
            <a:off x="5067300" y="5895201"/>
            <a:ext cx="39326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https://www.flowerchimp.com.ph/collections/funeral-flower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8A0FE8-40BA-CFD6-A8E9-8B39B3189A9E}"/>
              </a:ext>
            </a:extLst>
          </p:cNvPr>
          <p:cNvSpPr txBox="1"/>
          <p:nvPr/>
        </p:nvSpPr>
        <p:spPr>
          <a:xfrm>
            <a:off x="6934200" y="5020270"/>
            <a:ext cx="1902417" cy="92333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Please, Don’t wait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until I am dead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to respect me!</a:t>
            </a:r>
          </a:p>
        </p:txBody>
      </p:sp>
    </p:spTree>
    <p:extLst>
      <p:ext uri="{BB962C8B-B14F-4D97-AF65-F5344CB8AC3E}">
        <p14:creationId xmlns:p14="http://schemas.microsoft.com/office/powerpoint/2010/main" val="256237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5 Names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A013B6-0A1D-47A4-97F5-EC451294D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 is a handle</a:t>
            </a:r>
          </a:p>
          <a:p>
            <a:r>
              <a:rPr lang="en-US" dirty="0"/>
              <a:t>Make it easy for others</a:t>
            </a:r>
          </a:p>
          <a:p>
            <a:pPr lvl="1"/>
            <a:r>
              <a:rPr lang="en-US" dirty="0"/>
              <a:t>To talk to you</a:t>
            </a:r>
          </a:p>
          <a:p>
            <a:pPr lvl="1"/>
            <a:r>
              <a:rPr lang="en-US" dirty="0"/>
              <a:t>To remember you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An Important Choice</a:t>
            </a:r>
            <a:endParaRPr lang="en-US" dirty="0"/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C284A-6E76-0968-8977-98A4CFA51FC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C85E1E-49E6-AE69-5078-57EAAF35598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30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A4275F8-6A59-A1EE-4EA8-399A80C3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5.0 Real Names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C4165EB-F4BB-2F88-9B83-D3F3A8907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 you know these celebrities’ original names?</a:t>
            </a:r>
          </a:p>
          <a:p>
            <a:r>
              <a:rPr lang="en-CA" dirty="0"/>
              <a:t>Can you guess?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29EE9C-20DD-C8E6-AF13-3C16252EF7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4C45540-BD80-74A2-A795-4B0A79C1300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BEF57DC-5DFF-E337-B3D7-2FC696FAD0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Content Placeholder 11">
            <a:extLst>
              <a:ext uri="{FF2B5EF4-FFF2-40B4-BE49-F238E27FC236}">
                <a16:creationId xmlns:a16="http://schemas.microsoft.com/office/drawing/2014/main" id="{A900C43D-4958-C04A-6EE5-B36F85E4D2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10" y="990600"/>
            <a:ext cx="9067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960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1C01E58B-FBF0-58E3-0BA1-4998DFC8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Marilyn Monroe</a:t>
            </a:r>
          </a:p>
        </p:txBody>
      </p:sp>
      <p:pic>
        <p:nvPicPr>
          <p:cNvPr id="7171" name="Content Placeholder 3">
            <a:extLst>
              <a:ext uri="{FF2B5EF4-FFF2-40B4-BE49-F238E27FC236}">
                <a16:creationId xmlns:a16="http://schemas.microsoft.com/office/drawing/2014/main" id="{3C9E466D-68F4-8DD9-7B7F-FCD87CDE4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2475706"/>
            <a:ext cx="3162300" cy="2590800"/>
          </a:xfrm>
        </p:spPr>
      </p:pic>
      <p:sp>
        <p:nvSpPr>
          <p:cNvPr id="7172" name="TextBox 4">
            <a:extLst>
              <a:ext uri="{FF2B5EF4-FFF2-40B4-BE49-F238E27FC236}">
                <a16:creationId xmlns:a16="http://schemas.microsoft.com/office/drawing/2014/main" id="{B70A3636-98C2-3A73-67A2-2C80A692B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5105400"/>
            <a:ext cx="5553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/>
              <a:t>By Los Angeles Times - Los Angeles Times photographic archive, UCLA Library. [1], </a:t>
            </a:r>
          </a:p>
          <a:p>
            <a:r>
              <a:rPr lang="en-US" altLang="en-US" sz="1200"/>
              <a:t>Public Domain, https://commons.wikimedia.org/w/index.php?curid=5730039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EAC03-11EC-B181-F2EF-8F838D665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717675"/>
            <a:ext cx="4814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Birth Name: Norma Jeane Mortenson</a:t>
            </a:r>
          </a:p>
        </p:txBody>
      </p:sp>
    </p:spTree>
    <p:extLst>
      <p:ext uri="{BB962C8B-B14F-4D97-AF65-F5344CB8AC3E}">
        <p14:creationId xmlns:p14="http://schemas.microsoft.com/office/powerpoint/2010/main" val="284056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4172B-C618-5D6F-857D-ADC5395B1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蔣中正 </a:t>
            </a:r>
            <a:r>
              <a:rPr lang="en-US" dirty="0" err="1"/>
              <a:t>Jiǎng</a:t>
            </a:r>
            <a:r>
              <a:rPr lang="en-US" dirty="0"/>
              <a:t> </a:t>
            </a:r>
            <a:r>
              <a:rPr lang="en-US" dirty="0" err="1"/>
              <a:t>Zhōngzhèng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54A5EAD-BF20-6CF9-E1F1-DBAFC56AD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3906" y="914400"/>
            <a:ext cx="4276187" cy="57134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827FD4-BB81-45B8-B638-D8E82B2EC3D8}"/>
              </a:ext>
            </a:extLst>
          </p:cNvPr>
          <p:cNvSpPr txBox="1"/>
          <p:nvPr/>
        </p:nvSpPr>
        <p:spPr>
          <a:xfrm>
            <a:off x="2610894" y="6443147"/>
            <a:ext cx="409919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By Office of the President of the Republic of China, Attribution, https://commons.wikimedia.org/w/index.php?curid=58340928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1F7BCE-B0DA-75A4-A2F1-C45578181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85" y="4909984"/>
            <a:ext cx="20714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Birth Name: 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蔣周泰</a:t>
            </a:r>
            <a:endParaRPr lang="en-CA" altLang="zh-TW" dirty="0">
              <a:solidFill>
                <a:srgbClr val="FF0000"/>
              </a:solidFill>
            </a:endParaRPr>
          </a:p>
          <a:p>
            <a:r>
              <a:rPr lang="en-US" altLang="en-US" dirty="0">
                <a:solidFill>
                  <a:srgbClr val="FF0000"/>
                </a:solidFill>
              </a:rPr>
              <a:t>(</a:t>
            </a:r>
            <a:r>
              <a:rPr lang="en-US" altLang="en-US" dirty="0" err="1">
                <a:solidFill>
                  <a:srgbClr val="FF0000"/>
                </a:solidFill>
              </a:rPr>
              <a:t>Jiǎng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Zhōutài</a:t>
            </a:r>
            <a:r>
              <a:rPr lang="en-US" altLang="en-US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851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A7B3A1F4-05EF-DA52-612E-8187DB69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Donald Trump</a:t>
            </a:r>
          </a:p>
        </p:txBody>
      </p:sp>
      <p:pic>
        <p:nvPicPr>
          <p:cNvPr id="8195" name="Content Placeholder 3">
            <a:extLst>
              <a:ext uri="{FF2B5EF4-FFF2-40B4-BE49-F238E27FC236}">
                <a16:creationId xmlns:a16="http://schemas.microsoft.com/office/drawing/2014/main" id="{B09213AD-529D-A3E5-03DF-910E7600B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147094"/>
            <a:ext cx="4876800" cy="3248025"/>
          </a:xfrm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8DD400BB-00B4-C9E6-A279-63910957B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486400"/>
            <a:ext cx="579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/>
              <a:t>By Gage Skidmore from Peoria, AZ, United States of America (Donald Trump) [CC BY-SA 2.0 (http://creativecommons.org/licenses/by-sa/2.0)], via Wikimedia Commons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FB5E72-D010-4117-B59D-9377216F7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1366838"/>
            <a:ext cx="4105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</a:rPr>
              <a:t>Original Family Name: Drumpf</a:t>
            </a:r>
          </a:p>
        </p:txBody>
      </p:sp>
    </p:spTree>
    <p:extLst>
      <p:ext uri="{BB962C8B-B14F-4D97-AF65-F5344CB8AC3E}">
        <p14:creationId xmlns:p14="http://schemas.microsoft.com/office/powerpoint/2010/main" val="346065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FCAE335E-A847-845C-48A3-148F441B0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 Muhammad Ali</a:t>
            </a:r>
          </a:p>
        </p:txBody>
      </p:sp>
      <p:pic>
        <p:nvPicPr>
          <p:cNvPr id="9221" name="Content Placeholder 6">
            <a:extLst>
              <a:ext uri="{FF2B5EF4-FFF2-40B4-BE49-F238E27FC236}">
                <a16:creationId xmlns:a16="http://schemas.microsoft.com/office/drawing/2014/main" id="{40B87259-EF7F-58FA-0391-E6D88EB57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38" y="914400"/>
            <a:ext cx="3642923" cy="5713413"/>
          </a:xfrm>
        </p:spPr>
      </p:pic>
      <p:sp>
        <p:nvSpPr>
          <p:cNvPr id="9219" name="TextBox 4">
            <a:extLst>
              <a:ext uri="{FF2B5EF4-FFF2-40B4-BE49-F238E27FC236}">
                <a16:creationId xmlns:a16="http://schemas.microsoft.com/office/drawing/2014/main" id="{16ECAA8F-E34C-F4B8-5EF7-912977FA5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400800"/>
            <a:ext cx="5791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/>
              <a:t>By IABPD (Heritage Auction) [Public domain], via Wikimedia Commons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556566-D2E6-4588-4177-4124FF4D2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44" y="4309054"/>
            <a:ext cx="17892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Birth Name: </a:t>
            </a:r>
          </a:p>
          <a:p>
            <a:r>
              <a:rPr lang="en-US" altLang="en-US" dirty="0">
                <a:solidFill>
                  <a:srgbClr val="FF0000"/>
                </a:solidFill>
              </a:rPr>
              <a:t>Cassius Clay</a:t>
            </a:r>
          </a:p>
        </p:txBody>
      </p:sp>
    </p:spTree>
    <p:extLst>
      <p:ext uri="{BB962C8B-B14F-4D97-AF65-F5344CB8AC3E}">
        <p14:creationId xmlns:p14="http://schemas.microsoft.com/office/powerpoint/2010/main" val="377606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5271497-C38F-8680-A465-D0A6ED45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George Orwell</a:t>
            </a:r>
          </a:p>
        </p:txBody>
      </p:sp>
      <p:pic>
        <p:nvPicPr>
          <p:cNvPr id="10245" name="Content Placeholder 8">
            <a:extLst>
              <a:ext uri="{FF2B5EF4-FFF2-40B4-BE49-F238E27FC236}">
                <a16:creationId xmlns:a16="http://schemas.microsoft.com/office/drawing/2014/main" id="{87763149-08C1-3A7E-A957-29CC24640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243" y="1969673"/>
            <a:ext cx="6226570" cy="3257782"/>
          </a:xfrm>
        </p:spPr>
      </p:pic>
      <p:sp>
        <p:nvSpPr>
          <p:cNvPr id="10243" name="TextBox 4">
            <a:extLst>
              <a:ext uri="{FF2B5EF4-FFF2-40B4-BE49-F238E27FC236}">
                <a16:creationId xmlns:a16="http://schemas.microsoft.com/office/drawing/2014/main" id="{9E68F951-2B19-9DDC-5F00-625104AC9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410200"/>
            <a:ext cx="5791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/>
              <a:t>Annonymous [Public domain], via Wikimedia Commons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1464F5-3106-A030-17EB-C205BCDA1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1366838"/>
            <a:ext cx="3881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Real Name: Eric Arthur Blair </a:t>
            </a:r>
          </a:p>
        </p:txBody>
      </p:sp>
    </p:spTree>
    <p:extLst>
      <p:ext uri="{BB962C8B-B14F-4D97-AF65-F5344CB8AC3E}">
        <p14:creationId xmlns:p14="http://schemas.microsoft.com/office/powerpoint/2010/main" val="109411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AE9997A8-D493-506B-3DB1-66C76303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Pelé</a:t>
            </a:r>
          </a:p>
        </p:txBody>
      </p:sp>
      <p:pic>
        <p:nvPicPr>
          <p:cNvPr id="11269" name="Content Placeholder 7">
            <a:extLst>
              <a:ext uri="{FF2B5EF4-FFF2-40B4-BE49-F238E27FC236}">
                <a16:creationId xmlns:a16="http://schemas.microsoft.com/office/drawing/2014/main" id="{C135B00C-6CC4-B587-4FC9-F835B3050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175669"/>
            <a:ext cx="4876800" cy="319087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1AFD31-7C21-18D6-DF78-7413C8D83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446213"/>
            <a:ext cx="55133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</a:rPr>
              <a:t>Real Name: Edson Arantes do Nascimento </a:t>
            </a:r>
          </a:p>
        </p:txBody>
      </p:sp>
      <p:sp>
        <p:nvSpPr>
          <p:cNvPr id="11268" name="TextBox 4">
            <a:extLst>
              <a:ext uri="{FF2B5EF4-FFF2-40B4-BE49-F238E27FC236}">
                <a16:creationId xmlns:a16="http://schemas.microsoft.com/office/drawing/2014/main" id="{652CEBC4-727C-9D33-C758-FDE555953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62600"/>
            <a:ext cx="579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/>
              <a:t>By Israeli Beach Soccer League (The spokesman of the Israeli Beach Soccer League.) [Public domain],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415945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5.1 Handles are Important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A013B6-0A1D-47A4-97F5-EC451294D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Relatively common</a:t>
            </a:r>
          </a:p>
          <a:p>
            <a:r>
              <a:rPr lang="en-US" dirty="0"/>
              <a:t>Easy to spell</a:t>
            </a:r>
          </a:p>
          <a:p>
            <a:r>
              <a:rPr lang="en-US" dirty="0"/>
              <a:t>Easy to pronounce</a:t>
            </a:r>
          </a:p>
          <a:p>
            <a:r>
              <a:rPr lang="en-US" dirty="0"/>
              <a:t>Has no negative connotation (e.g. recently Karen)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good name is…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C51E7BC-DB3B-B398-39F7-F7C5CC1FB0F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6">
            <a:hlinkClick r:id="rId3" tooltip="Popular Baby Names USA"/>
            <a:extLst>
              <a:ext uri="{FF2B5EF4-FFF2-40B4-BE49-F238E27FC236}">
                <a16:creationId xmlns:a16="http://schemas.microsoft.com/office/drawing/2014/main" id="{BF5A649B-611A-CB10-49DC-1293AD70D3C3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618576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5.2 Choosing an English Name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A013B6-0A1D-47A4-97F5-EC451294D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Pronunciation</a:t>
            </a:r>
          </a:p>
          <a:p>
            <a:r>
              <a:rPr lang="en-US" dirty="0"/>
              <a:t>Meaning</a:t>
            </a:r>
          </a:p>
          <a:p>
            <a:r>
              <a:rPr lang="en-US" dirty="0"/>
              <a:t>Personality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Relates to You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FD26E1-4360-EE43-7061-85393268E64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B378B-E382-F725-5C67-5DDA0A8A428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68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5.2 Choosing an English Name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A013B6-0A1D-47A4-97F5-EC451294D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Choose a name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Write it on the blackboard.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Note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 person =  1 name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Come, 1</a:t>
            </a:r>
            <a:r>
              <a:rPr lang="en-US" baseline="30000" dirty="0"/>
              <a:t>st</a:t>
            </a:r>
            <a:r>
              <a:rPr lang="en-US" dirty="0"/>
              <a:t>  Served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Choose your Name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275D0D0-3B84-868A-F399-E4166362DE4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BC61145-68CB-2FE6-9DBA-8E60DCC632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10">
            <a:extLst>
              <a:ext uri="{FF2B5EF4-FFF2-40B4-BE49-F238E27FC236}">
                <a16:creationId xmlns:a16="http://schemas.microsoft.com/office/drawing/2014/main" id="{8AA6E536-28E6-D72D-573B-1D2813051E3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</p:spTree>
    <p:extLst>
      <p:ext uri="{BB962C8B-B14F-4D97-AF65-F5344CB8AC3E}">
        <p14:creationId xmlns:p14="http://schemas.microsoft.com/office/powerpoint/2010/main" val="3209030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6 </a:t>
            </a:r>
            <a:r>
              <a:rPr lang="en-US" dirty="0" err="1"/>
              <a:t>Hanyu</a:t>
            </a:r>
            <a:r>
              <a:rPr lang="en-US" dirty="0"/>
              <a:t> Pinyin from </a:t>
            </a:r>
            <a:r>
              <a:rPr lang="en-US" dirty="0" err="1"/>
              <a:t>Zhuyinfuhao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A013B6-0A1D-47A4-97F5-EC451294D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Chinese</a:t>
            </a:r>
            <a:r>
              <a:rPr lang="en-CA" altLang="zh-CN" dirty="0"/>
              <a:t>(</a:t>
            </a:r>
            <a:r>
              <a:rPr lang="zh-CN" altLang="en-US" dirty="0"/>
              <a:t>汉字</a:t>
            </a:r>
            <a:r>
              <a:rPr lang="en-CA" altLang="zh-CN" dirty="0"/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Zhuyin </a:t>
            </a:r>
            <a:r>
              <a:rPr lang="en-US" dirty="0" err="1"/>
              <a:t>Fuhao</a:t>
            </a:r>
            <a:r>
              <a:rPr lang="en-US" dirty="0"/>
              <a:t>       </a:t>
            </a:r>
            <a:r>
              <a:rPr lang="en-CA" dirty="0"/>
              <a:t>(</a:t>
            </a:r>
            <a:r>
              <a:rPr lang="zh-CN" altLang="en-US" dirty="0"/>
              <a:t>注音符号</a:t>
            </a:r>
            <a:r>
              <a:rPr lang="en-CA" altLang="zh-CN" dirty="0"/>
              <a:t>)</a:t>
            </a:r>
            <a:endParaRPr lang="en-US" dirty="0"/>
          </a:p>
          <a:p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Hanyu Pinyin </a:t>
            </a:r>
            <a:r>
              <a:rPr lang="zh-CN" altLang="en-US" dirty="0"/>
              <a:t>（汉语拼音）</a:t>
            </a:r>
            <a:endParaRPr lang="en-US" dirty="0"/>
          </a:p>
          <a:p>
            <a:r>
              <a:rPr lang="en-US" dirty="0"/>
              <a:t>Compress (if need)</a:t>
            </a:r>
          </a:p>
          <a:p>
            <a:r>
              <a:rPr lang="en-US" dirty="0"/>
              <a:t>Check for Exceptions</a:t>
            </a:r>
          </a:p>
          <a:p>
            <a:pPr marL="0" indent="0">
              <a:buNone/>
            </a:pPr>
            <a:r>
              <a:rPr lang="en-US" dirty="0"/>
              <a:t> (Rare)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Two + One-step Conversion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C3B94C-7264-F4CC-B4AF-FFC4B54086F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/>
          <a:p>
            <a:r>
              <a:rPr lang="zh-CN" altLang="en-US" dirty="0"/>
              <a:t>白         小       明</a:t>
            </a:r>
            <a:endParaRPr lang="en-US" altLang="zh-CN" dirty="0"/>
          </a:p>
          <a:p>
            <a:r>
              <a:rPr lang="zh-CN" altLang="en-US" dirty="0"/>
              <a:t>ㄅㄞ  ㄒ</a:t>
            </a:r>
            <a:r>
              <a:rPr lang="en-US" altLang="zh-CN" dirty="0"/>
              <a:t>-</a:t>
            </a:r>
            <a:r>
              <a:rPr lang="zh-CN" altLang="en-US" dirty="0"/>
              <a:t>ㄠ  ㄇ</a:t>
            </a:r>
            <a:r>
              <a:rPr lang="en-US" altLang="zh-CN" dirty="0"/>
              <a:t>-</a:t>
            </a:r>
            <a:r>
              <a:rPr lang="zh-CN" altLang="en-US" dirty="0"/>
              <a:t> ㄥ</a:t>
            </a:r>
            <a:endParaRPr lang="en-US" dirty="0"/>
          </a:p>
          <a:p>
            <a:r>
              <a:rPr lang="en-US" altLang="zh-CN" dirty="0"/>
              <a:t>Bai     Xiao   </a:t>
            </a:r>
            <a:r>
              <a:rPr lang="en-US" altLang="zh-CN" dirty="0" err="1"/>
              <a:t>Mieng</a:t>
            </a:r>
            <a:endParaRPr lang="en-US" altLang="zh-CN" dirty="0"/>
          </a:p>
          <a:p>
            <a:r>
              <a:rPr lang="en-US" dirty="0"/>
              <a:t>Bai     Xiao    Ming</a:t>
            </a:r>
          </a:p>
        </p:txBody>
      </p:sp>
      <p:pic>
        <p:nvPicPr>
          <p:cNvPr id="12" name="Picture 6">
            <a:hlinkClick r:id="rId3"/>
            <a:extLst>
              <a:ext uri="{FF2B5EF4-FFF2-40B4-BE49-F238E27FC236}">
                <a16:creationId xmlns:a16="http://schemas.microsoft.com/office/drawing/2014/main" id="{368F12F6-2ED6-651A-C0F5-108409A5EFF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872F5A4-CD3C-FAB5-084D-DA91DBFDCC4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D3F30C-EA4B-86B6-CCF8-B7C3DC4400DF}"/>
              </a:ext>
            </a:extLst>
          </p:cNvPr>
          <p:cNvSpPr txBox="1"/>
          <p:nvPr/>
        </p:nvSpPr>
        <p:spPr>
          <a:xfrm>
            <a:off x="8318505" y="6137995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Pinyin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9127C6-5476-81EB-F61F-348AC4DD183B}"/>
              </a:ext>
            </a:extLst>
          </p:cNvPr>
          <p:cNvSpPr txBox="1"/>
          <p:nvPr/>
        </p:nvSpPr>
        <p:spPr>
          <a:xfrm>
            <a:off x="4800600" y="4503510"/>
            <a:ext cx="1845590" cy="156966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中 </a:t>
            </a:r>
            <a:endParaRPr lang="en-US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zh-CN" altLang="en-US" sz="24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ㄓㄩㄥ</a:t>
            </a:r>
            <a:endParaRPr lang="en-US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zh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+ u + 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eng</a:t>
            </a:r>
            <a:endParaRPr lang="en-US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altLang="zh-CN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z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hong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(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u+e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D50EA2-5BC6-1098-D84A-4641C3607E72}"/>
              </a:ext>
            </a:extLst>
          </p:cNvPr>
          <p:cNvSpPr txBox="1"/>
          <p:nvPr/>
        </p:nvSpPr>
        <p:spPr>
          <a:xfrm>
            <a:off x="7010400" y="4503510"/>
            <a:ext cx="1845590" cy="156966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台      北</a:t>
            </a:r>
            <a:endParaRPr lang="en-US" altLang="zh-CN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ㄊㄞ   ㄅㄟ    </a:t>
            </a:r>
            <a:endParaRPr lang="en-US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sym typeface="Wingdings" panose="05000000000000000000" pitchFamily="2" charset="2"/>
              </a:rPr>
              <a:t>Tai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    Bei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Taipei</a:t>
            </a:r>
          </a:p>
        </p:txBody>
      </p:sp>
    </p:spTree>
    <p:extLst>
      <p:ext uri="{BB962C8B-B14F-4D97-AF65-F5344CB8AC3E}">
        <p14:creationId xmlns:p14="http://schemas.microsoft.com/office/powerpoint/2010/main" val="350595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0" grpId="0" animBg="1"/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</a:t>
            </a:r>
            <a:r>
              <a:rPr lang="en-US" dirty="0" err="1"/>
              <a:t>Hanyu</a:t>
            </a:r>
            <a:r>
              <a:rPr lang="en-US" dirty="0"/>
              <a:t> Pinyin from </a:t>
            </a:r>
            <a:r>
              <a:rPr lang="en-US" dirty="0" err="1"/>
              <a:t>Zhuyinfuhao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A013B6-0A1D-47A4-97F5-EC451294D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Chinese</a:t>
            </a:r>
            <a:r>
              <a:rPr lang="zh-CN" altLang="en-US" dirty="0"/>
              <a:t>（汉字）</a:t>
            </a:r>
            <a:r>
              <a:rPr lang="en-US" dirty="0"/>
              <a:t>to Zhuyin </a:t>
            </a:r>
            <a:r>
              <a:rPr lang="en-US" dirty="0" err="1"/>
              <a:t>Fuhao</a:t>
            </a:r>
            <a:r>
              <a:rPr lang="zh-CN" altLang="en-US" dirty="0"/>
              <a:t>（注音符号）</a:t>
            </a:r>
            <a:endParaRPr lang="en-US" dirty="0"/>
          </a:p>
          <a:p>
            <a:r>
              <a:rPr lang="en-US" dirty="0"/>
              <a:t>Zhuyin </a:t>
            </a:r>
            <a:r>
              <a:rPr lang="en-US" dirty="0" err="1"/>
              <a:t>Fuhao</a:t>
            </a:r>
            <a:r>
              <a:rPr lang="zh-CN" altLang="en-US" dirty="0"/>
              <a:t>（注音符号）</a:t>
            </a:r>
            <a:r>
              <a:rPr lang="en-US" dirty="0"/>
              <a:t>to Hanyu Pinyin </a:t>
            </a:r>
            <a:r>
              <a:rPr lang="zh-CN" altLang="en-US" dirty="0"/>
              <a:t>（汉语拼音）</a:t>
            </a:r>
            <a:endParaRPr lang="en-US" dirty="0"/>
          </a:p>
          <a:p>
            <a:r>
              <a:rPr lang="en-US" dirty="0"/>
              <a:t>Compress (if need)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+ One-step Conversion</a:t>
            </a:r>
          </a:p>
        </p:txBody>
      </p:sp>
      <p:pic>
        <p:nvPicPr>
          <p:cNvPr id="3" name="Content Placeholder 22">
            <a:extLst>
              <a:ext uri="{FF2B5EF4-FFF2-40B4-BE49-F238E27FC236}">
                <a16:creationId xmlns:a16="http://schemas.microsoft.com/office/drawing/2014/main" id="{8B17F300-D227-6E45-AF41-D3FEDB6F032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C3B94C-7264-F4CC-B4AF-FFC4B54086F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solidFill>
            <a:schemeClr val="tx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In your book write…</a:t>
            </a:r>
          </a:p>
          <a:p>
            <a:pPr lvl="1"/>
            <a:r>
              <a:rPr lang="en-US" dirty="0"/>
              <a:t>The characters</a:t>
            </a:r>
          </a:p>
          <a:p>
            <a:pPr lvl="1"/>
            <a:r>
              <a:rPr lang="en-US" dirty="0"/>
              <a:t>Your name</a:t>
            </a:r>
          </a:p>
          <a:p>
            <a:pPr lvl="1"/>
            <a:r>
              <a:rPr lang="en-US" dirty="0"/>
              <a:t>Your partner’s name</a:t>
            </a:r>
          </a:p>
          <a:p>
            <a:pPr lvl="1"/>
            <a:r>
              <a:rPr lang="en-US" dirty="0"/>
              <a:t>Your supervisor’s name</a:t>
            </a:r>
          </a:p>
          <a:p>
            <a:r>
              <a:rPr lang="en-US" dirty="0"/>
              <a:t>On the blackboard</a:t>
            </a:r>
          </a:p>
          <a:p>
            <a:pPr lvl="1"/>
            <a:r>
              <a:rPr lang="en-US" dirty="0"/>
              <a:t>Write your name</a:t>
            </a:r>
          </a:p>
        </p:txBody>
      </p:sp>
      <p:pic>
        <p:nvPicPr>
          <p:cNvPr id="12" name="Picture 6">
            <a:hlinkClick r:id="rId3"/>
            <a:extLst>
              <a:ext uri="{FF2B5EF4-FFF2-40B4-BE49-F238E27FC236}">
                <a16:creationId xmlns:a16="http://schemas.microsoft.com/office/drawing/2014/main" id="{368F12F6-2ED6-651A-C0F5-108409A5EFFD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49C280E-F4D2-48F9-61B2-01E9C10657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D3F30C-EA4B-86B6-CCF8-B7C3DC4400DF}"/>
              </a:ext>
            </a:extLst>
          </p:cNvPr>
          <p:cNvSpPr txBox="1"/>
          <p:nvPr/>
        </p:nvSpPr>
        <p:spPr>
          <a:xfrm>
            <a:off x="8318505" y="6137995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Pinyin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9127C6-5476-81EB-F61F-348AC4DD183B}"/>
              </a:ext>
            </a:extLst>
          </p:cNvPr>
          <p:cNvSpPr txBox="1"/>
          <p:nvPr/>
        </p:nvSpPr>
        <p:spPr>
          <a:xfrm>
            <a:off x="78125" y="5112603"/>
            <a:ext cx="2218841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zh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+ u + 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eng</a:t>
            </a:r>
            <a:endParaRPr lang="en-US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altLang="zh-CN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z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hong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(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u+e</a:t>
            </a:r>
            <a:r>
              <a:rPr lang="en-US" altLang="zh-CN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o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0965FB-189C-304D-6231-D517612DA2CC}"/>
              </a:ext>
            </a:extLst>
          </p:cNvPr>
          <p:cNvSpPr txBox="1"/>
          <p:nvPr/>
        </p:nvSpPr>
        <p:spPr>
          <a:xfrm>
            <a:off x="2447441" y="5140065"/>
            <a:ext cx="2218841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altLang="zh-CN" sz="2400" dirty="0">
                <a:solidFill>
                  <a:schemeClr val="bg1"/>
                </a:solidFill>
                <a:sym typeface="Wingdings" panose="05000000000000000000" pitchFamily="2" charset="2"/>
              </a:rPr>
              <a:t>m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+ 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i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+ 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eng</a:t>
            </a:r>
            <a:endParaRPr lang="en-US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altLang="zh-CN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mi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ng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 (</a:t>
            </a:r>
            <a:r>
              <a:rPr lang="en-US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i+e</a:t>
            </a:r>
            <a:r>
              <a:rPr lang="en-US" altLang="zh-CN" sz="2400" dirty="0" err="1">
                <a:solidFill>
                  <a:schemeClr val="bg1"/>
                </a:solidFill>
                <a:sym typeface="Wingdings" panose="05000000000000000000" pitchFamily="2" charset="2"/>
              </a:rPr>
              <a:t>i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8995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99357EB-9213-42D7-B29A-4C84CC4F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</a:t>
            </a:r>
            <a:r>
              <a:rPr lang="en-US" dirty="0" err="1"/>
              <a:t>Hanyu</a:t>
            </a:r>
            <a:r>
              <a:rPr lang="en-US" dirty="0"/>
              <a:t> Pinyin from </a:t>
            </a:r>
            <a:r>
              <a:rPr lang="en-US" dirty="0" err="1"/>
              <a:t>Zhuyinfuhao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FF4CA2D-0AE2-4789-95B4-D8589B8E0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your book write…</a:t>
            </a:r>
          </a:p>
          <a:p>
            <a:pPr lvl="1"/>
            <a:r>
              <a:rPr lang="en-US" dirty="0"/>
              <a:t>The characters</a:t>
            </a:r>
          </a:p>
          <a:p>
            <a:pPr lvl="1"/>
            <a:r>
              <a:rPr lang="en-US" dirty="0"/>
              <a:t>Your name</a:t>
            </a:r>
          </a:p>
          <a:p>
            <a:pPr lvl="1"/>
            <a:r>
              <a:rPr lang="en-US" dirty="0"/>
              <a:t>Your partner’s name</a:t>
            </a:r>
          </a:p>
          <a:p>
            <a:pPr lvl="1"/>
            <a:r>
              <a:rPr lang="en-US" dirty="0"/>
              <a:t>Your supervisor’s name</a:t>
            </a:r>
          </a:p>
          <a:p>
            <a:r>
              <a:rPr lang="en-US" dirty="0"/>
              <a:t>On the blackboard</a:t>
            </a:r>
          </a:p>
          <a:p>
            <a:pPr lvl="1"/>
            <a:r>
              <a:rPr lang="en-US" dirty="0"/>
              <a:t>Write your name.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E0FE2DE-C215-497A-9C29-FDD8FD0513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Writing </a:t>
            </a:r>
            <a:r>
              <a:rPr lang="en-US" dirty="0" err="1"/>
              <a:t>Hanyu</a:t>
            </a:r>
            <a:r>
              <a:rPr lang="en-US" dirty="0"/>
              <a:t> Pinyin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997F626-98A3-45DF-BE59-D8AEFF7FF93B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Chinese character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Zhuyin </a:t>
            </a:r>
            <a:r>
              <a:rPr lang="en-US" dirty="0" err="1"/>
              <a:t>Fuhao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Zhuyin </a:t>
            </a:r>
            <a:r>
              <a:rPr lang="en-US" dirty="0" err="1"/>
              <a:t>Fuhao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Hanya Pinyin</a:t>
            </a:r>
          </a:p>
          <a:p>
            <a:pPr marL="0" indent="0">
              <a:buNone/>
            </a:pPr>
            <a:r>
              <a:rPr lang="en-US" dirty="0"/>
              <a:t>3. Contract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61BC847-0A02-47D3-814C-5FBA738C05A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E71972F-D099-4CA4-BD32-800F1FF90E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95D5657-F324-462C-ADCF-BA0AB8B8150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06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99357EB-9213-42D7-B29A-4C84CC4FE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7 Forms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FF4CA2D-0AE2-4789-95B4-D8589B8E0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92500"/>
          </a:bodyPr>
          <a:lstStyle/>
          <a:p>
            <a:r>
              <a:rPr lang="en-US"/>
              <a:t>Tedious bit necessary part of daily life. i.e. conference, hotel room, visa application</a:t>
            </a:r>
          </a:p>
          <a:p>
            <a:r>
              <a:rPr lang="en-US"/>
              <a:t>Sample usually available</a:t>
            </a:r>
          </a:p>
          <a:p>
            <a:r>
              <a:rPr lang="en-US"/>
              <a:t>Write where you are supposed to write.</a:t>
            </a:r>
          </a:p>
          <a:p>
            <a:r>
              <a:rPr lang="en-US"/>
              <a:t>Don’t write in sections for office use!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E0FE2DE-C215-497A-9C29-FDD8FD0513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They’re everywhere</a:t>
            </a:r>
            <a:endParaRPr lang="en-US" dirty="0"/>
          </a:p>
        </p:txBody>
      </p: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8F04999D-721D-49F8-B2E2-6DE3372859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26" name="Picture 2" descr="22000 Nonimmigrant US Visa for FY 2021 - gbsnote">
            <a:extLst>
              <a:ext uri="{FF2B5EF4-FFF2-40B4-BE49-F238E27FC236}">
                <a16:creationId xmlns:a16="http://schemas.microsoft.com/office/drawing/2014/main" id="{37438609-1CEA-AA0F-45EE-1C529BDF2995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03" y="1447800"/>
            <a:ext cx="3894593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B10F24-BB07-1FDB-7BC2-961308BA505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428F0BB-F3BD-D093-ADA7-A270E9F542E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07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99357EB-9213-42D7-B29A-4C84CC4FE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7 Forms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FF4CA2D-0AE2-4789-95B4-D8589B8E0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Fill out student form</a:t>
            </a:r>
          </a:p>
          <a:p>
            <a:r>
              <a:rPr lang="en-US" dirty="0"/>
              <a:t>It will be used for marking</a:t>
            </a:r>
          </a:p>
          <a:p>
            <a:r>
              <a:rPr lang="en-US" dirty="0"/>
              <a:t>If not able to finish in class, finish at home.</a:t>
            </a:r>
          </a:p>
          <a:p>
            <a:r>
              <a:rPr lang="en-US" dirty="0"/>
              <a:t>Use table to help write your name in Roman Characters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2E6961-52CA-38B4-D874-1BE7BEA19E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Fill Out Survey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F15A1C1-BE56-4C2F-87D0-06F92550122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6" name="Picture 2" descr="22000 Nonimmigrant US Visa for FY 2021 - gbsnote">
            <a:extLst>
              <a:ext uri="{FF2B5EF4-FFF2-40B4-BE49-F238E27FC236}">
                <a16:creationId xmlns:a16="http://schemas.microsoft.com/office/drawing/2014/main" id="{549557C2-5C20-3987-D966-ADCE0E8CF0F8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03" y="1447800"/>
            <a:ext cx="3894593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3DC1896-D434-2234-2B1A-F9BDAE808C0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EFAA1F3-486A-903E-A6BC-B685AA7C7B1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79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99357EB-9213-42D7-B29A-4C84CC4F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8 Getting to Know Each Other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2FF3A649-721E-2355-F9B6-B57AF191004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F25CFD-DF7A-F51B-04AD-36AF9E273915}"/>
              </a:ext>
            </a:extLst>
          </p:cNvPr>
          <p:cNvSpPr txBox="1"/>
          <p:nvPr/>
        </p:nvSpPr>
        <p:spPr>
          <a:xfrm>
            <a:off x="177670" y="5023140"/>
            <a:ext cx="5696920" cy="156966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1. Find out something unusual about each member of your small group.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2. Decide who has the most interesting thing.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3. Choose a spokesman to introduce him/her.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6EF4FE-9A2A-3545-4157-0AA2DB26765A}"/>
              </a:ext>
            </a:extLst>
          </p:cNvPr>
          <p:cNvSpPr txBox="1"/>
          <p:nvPr/>
        </p:nvSpPr>
        <p:spPr>
          <a:xfrm>
            <a:off x="3808147" y="2736502"/>
            <a:ext cx="4998204" cy="138499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1. Form 2 teams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2. Line up in alphabetical order. 3. Raise hands when complete.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759315-2267-732B-8AC2-FCB5AE6C7971}"/>
              </a:ext>
            </a:extLst>
          </p:cNvPr>
          <p:cNvSpPr txBox="1"/>
          <p:nvPr/>
        </p:nvSpPr>
        <p:spPr>
          <a:xfrm>
            <a:off x="3565170" y="1568656"/>
            <a:ext cx="5284922" cy="95410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1. Recite classmates’ names,</a:t>
            </a:r>
          </a:p>
          <a:p>
            <a:r>
              <a:rPr lang="en-US" sz="2800" dirty="0">
                <a:solidFill>
                  <a:schemeClr val="bg1"/>
                </a:solidFill>
              </a:rPr>
              <a:t>2. Add your own name at the end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AC9833-8467-4E44-B1C5-D3EFE3841C4C}"/>
              </a:ext>
            </a:extLst>
          </p:cNvPr>
          <p:cNvSpPr txBox="1"/>
          <p:nvPr/>
        </p:nvSpPr>
        <p:spPr>
          <a:xfrm>
            <a:off x="5976449" y="4330642"/>
            <a:ext cx="2989881" cy="138499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State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your name,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your hometown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96C61C54-7568-0F10-0583-F28288408456}"/>
              </a:ext>
            </a:extLst>
          </p:cNvPr>
          <p:cNvSpPr/>
          <p:nvPr/>
        </p:nvSpPr>
        <p:spPr bwMode="auto">
          <a:xfrm>
            <a:off x="328612" y="1536915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Introduce Myself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89A13A7F-7596-7124-20EE-C3079BFDE7ED}"/>
              </a:ext>
            </a:extLst>
          </p:cNvPr>
          <p:cNvSpPr/>
          <p:nvPr/>
        </p:nvSpPr>
        <p:spPr bwMode="auto">
          <a:xfrm>
            <a:off x="337649" y="2072901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Remember Names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010E197F-44E4-68CE-8782-0967FBCAB989}"/>
              </a:ext>
            </a:extLst>
          </p:cNvPr>
          <p:cNvSpPr/>
          <p:nvPr/>
        </p:nvSpPr>
        <p:spPr bwMode="auto">
          <a:xfrm>
            <a:off x="337649" y="2617277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Order</a:t>
            </a:r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D08F19A3-74C9-CF71-B231-2DFCA4A8F151}"/>
              </a:ext>
            </a:extLst>
          </p:cNvPr>
          <p:cNvSpPr/>
          <p:nvPr/>
        </p:nvSpPr>
        <p:spPr bwMode="auto">
          <a:xfrm>
            <a:off x="346690" y="3161653"/>
            <a:ext cx="3049292" cy="480447"/>
          </a:xfrm>
          <a:prstGeom prst="homePlat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Share Uniqueness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D34400A-F0DB-FF5D-591F-B06A3F5DC94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7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 animBg="1"/>
      <p:bldP spid="7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918657-0398-4291-B48B-6C5A3B7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9 Homework and Assignments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E1FEB0-B2F6-43B1-8F42-19E380E1A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Course </a:t>
            </a:r>
          </a:p>
          <a:p>
            <a:pPr lvl="1"/>
            <a:r>
              <a:rPr lang="en-US" dirty="0"/>
              <a:t>Website: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https://class.ke</a:t>
            </a:r>
            <a:r>
              <a:rPr lang="en-US" altLang="zh-CN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iyingwen.com</a:t>
            </a:r>
            <a:r>
              <a:rPr lang="en-US" altLang="zh-CN" dirty="0"/>
              <a:t>z</a:t>
            </a:r>
            <a:endParaRPr lang="en-US" dirty="0"/>
          </a:p>
          <a:p>
            <a:pPr lvl="2"/>
            <a:r>
              <a:rPr lang="en-US" dirty="0"/>
              <a:t>Evaluation Criteria and Marks</a:t>
            </a:r>
          </a:p>
          <a:p>
            <a:pPr lvl="2"/>
            <a:r>
              <a:rPr lang="en-US" dirty="0"/>
              <a:t>Lecture Slides and Viewgraphs</a:t>
            </a:r>
          </a:p>
          <a:p>
            <a:pPr lvl="2"/>
            <a:r>
              <a:rPr lang="en-US" dirty="0"/>
              <a:t>Useful links</a:t>
            </a:r>
          </a:p>
          <a:p>
            <a:pPr lvl="2"/>
            <a:r>
              <a:rPr lang="en-US" dirty="0"/>
              <a:t>Software and Self-Learning Tools</a:t>
            </a:r>
          </a:p>
          <a:p>
            <a:pPr lvl="1"/>
            <a:r>
              <a:rPr lang="en-US" dirty="0"/>
              <a:t>Email: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info@kejiyingwen.com</a:t>
            </a:r>
            <a:endParaRPr lang="en-US" dirty="0"/>
          </a:p>
          <a:p>
            <a:pPr lvl="1"/>
            <a:r>
              <a:rPr lang="en-US" altLang="zh-CN" dirty="0"/>
              <a:t>Assignments/Homework</a:t>
            </a:r>
            <a:r>
              <a:rPr lang="en-US" dirty="0"/>
              <a:t>: </a:t>
            </a:r>
            <a:r>
              <a:rPr lang="en-US" u="sng" dirty="0"/>
              <a:t>scientificenglish@gmail.com</a:t>
            </a:r>
          </a:p>
          <a:p>
            <a:r>
              <a:rPr lang="en-US" altLang="zh-CN" dirty="0"/>
              <a:t>Junior High English Immersion Summer Camp:</a:t>
            </a:r>
          </a:p>
          <a:p>
            <a:pPr lvl="1"/>
            <a:r>
              <a:rPr lang="en-US" altLang="zh-CN" dirty="0"/>
              <a:t>Website: </a:t>
            </a:r>
            <a:r>
              <a:rPr lang="en-US" altLang="zh-CN" u="sng" dirty="0"/>
              <a:t>https://camp.kejiyingwen.com</a:t>
            </a:r>
          </a:p>
          <a:p>
            <a:r>
              <a:rPr lang="en-US" dirty="0"/>
              <a:t>Conference (XTOP): </a:t>
            </a:r>
          </a:p>
          <a:p>
            <a:pPr lvl="1"/>
            <a:r>
              <a:rPr lang="en-US" dirty="0"/>
              <a:t>Website: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https://xtop.kejiyingwen.com</a:t>
            </a:r>
            <a:endParaRPr lang="en-US" dirty="0"/>
          </a:p>
          <a:p>
            <a:pPr lvl="1"/>
            <a:r>
              <a:rPr lang="en-US" dirty="0"/>
              <a:t>Email: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xtop@kejiyingwen.com</a:t>
            </a:r>
            <a:r>
              <a:rPr lang="en-US" dirty="0"/>
              <a:t>	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813D53-C015-47A1-A8EE-1D18FDE49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Internet &amp; Email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5B61CD5-0E8E-432E-9002-02FBBBECAA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9610047-4DD6-6F07-B9F9-9869516747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6">
            <a:hlinkClick r:id="rId7"/>
            <a:extLst>
              <a:ext uri="{FF2B5EF4-FFF2-40B4-BE49-F238E27FC236}">
                <a16:creationId xmlns:a16="http://schemas.microsoft.com/office/drawing/2014/main" id="{A4BB46AA-6066-4BC0-AA4E-25F6F39869D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1508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F02DAC-7025-C0EE-370B-017FD0C606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ea typeface="新細明體" panose="02020500000000000000" pitchFamily="18" charset="-120"/>
              </a:rPr>
              <a:t>Electronic Submission</a:t>
            </a:r>
            <a:br>
              <a:rPr lang="en-US" altLang="zh-CN" dirty="0">
                <a:ea typeface="新細明體" panose="02020500000000000000" pitchFamily="18" charset="-120"/>
              </a:rPr>
            </a:br>
            <a:r>
              <a:rPr lang="en-US" altLang="zh-CN" dirty="0">
                <a:ea typeface="新細明體" panose="02020500000000000000" pitchFamily="18" charset="-120"/>
              </a:rPr>
              <a:t>Guidelines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58BFA79-AB26-E455-39F3-5839478A72E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Assignments and Homework</a:t>
            </a:r>
          </a:p>
        </p:txBody>
      </p:sp>
    </p:spTree>
    <p:extLst>
      <p:ext uri="{BB962C8B-B14F-4D97-AF65-F5344CB8AC3E}">
        <p14:creationId xmlns:p14="http://schemas.microsoft.com/office/powerpoint/2010/main" val="4267928770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F274BF7-C4C7-0F51-8F0A-3AE3CD436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Electronic Submission</a:t>
            </a:r>
          </a:p>
        </p:txBody>
      </p:sp>
    </p:spTree>
    <p:extLst>
      <p:ext uri="{BB962C8B-B14F-4D97-AF65-F5344CB8AC3E}">
        <p14:creationId xmlns:p14="http://schemas.microsoft.com/office/powerpoint/2010/main" val="2802232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8322599B-94CE-8188-A125-32C250273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 Line</a:t>
            </a:r>
          </a:p>
        </p:txBody>
      </p:sp>
      <p:sp>
        <p:nvSpPr>
          <p:cNvPr id="7172" name="Oval Callout 4">
            <a:extLst>
              <a:ext uri="{FF2B5EF4-FFF2-40B4-BE49-F238E27FC236}">
                <a16:creationId xmlns:a16="http://schemas.microsoft.com/office/drawing/2014/main" id="{1A3B9F8C-BF2A-360F-DC3C-0EF9645E1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310063"/>
            <a:ext cx="1371600" cy="1066800"/>
          </a:xfrm>
          <a:prstGeom prst="wedgeEllipseCallout">
            <a:avLst>
              <a:gd name="adj1" fmla="val -234042"/>
              <a:gd name="adj2" fmla="val -169574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Send To</a:t>
            </a:r>
          </a:p>
        </p:txBody>
      </p:sp>
      <p:sp>
        <p:nvSpPr>
          <p:cNvPr id="9220" name="Rectangle 9">
            <a:extLst>
              <a:ext uri="{FF2B5EF4-FFF2-40B4-BE49-F238E27FC236}">
                <a16:creationId xmlns:a16="http://schemas.microsoft.com/office/drawing/2014/main" id="{84907A33-FBB6-9303-D329-DA0B995F5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988" y="2593975"/>
            <a:ext cx="609600" cy="533400"/>
          </a:xfrm>
          <a:prstGeom prst="rect">
            <a:avLst/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To:</a:t>
            </a:r>
          </a:p>
        </p:txBody>
      </p:sp>
    </p:spTree>
    <p:extLst>
      <p:ext uri="{BB962C8B-B14F-4D97-AF65-F5344CB8AC3E}">
        <p14:creationId xmlns:p14="http://schemas.microsoft.com/office/powerpoint/2010/main" val="26512490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050887E-3DE5-BF51-B55D-347121D5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Subject Line</a:t>
            </a:r>
          </a:p>
        </p:txBody>
      </p:sp>
      <p:sp>
        <p:nvSpPr>
          <p:cNvPr id="2" name="Oval Callout 4">
            <a:extLst>
              <a:ext uri="{FF2B5EF4-FFF2-40B4-BE49-F238E27FC236}">
                <a16:creationId xmlns:a16="http://schemas.microsoft.com/office/drawing/2014/main" id="{8644F895-CD00-F880-5076-BBB948225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71538"/>
            <a:ext cx="1371600" cy="1066800"/>
          </a:xfrm>
          <a:prstGeom prst="wedgeEllipseCallout">
            <a:avLst>
              <a:gd name="adj1" fmla="val -28449"/>
              <a:gd name="adj2" fmla="val 186718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School</a:t>
            </a:r>
          </a:p>
        </p:txBody>
      </p:sp>
      <p:sp>
        <p:nvSpPr>
          <p:cNvPr id="8197" name="Oval Callout 5">
            <a:extLst>
              <a:ext uri="{FF2B5EF4-FFF2-40B4-BE49-F238E27FC236}">
                <a16:creationId xmlns:a16="http://schemas.microsoft.com/office/drawing/2014/main" id="{2FA93FB4-7BB4-E824-7B38-F48632002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991100"/>
            <a:ext cx="1371600" cy="1066800"/>
          </a:xfrm>
          <a:prstGeom prst="wedgeEllipseCallout">
            <a:avLst>
              <a:gd name="adj1" fmla="val -40042"/>
              <a:gd name="adj2" fmla="val -178236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Course</a:t>
            </a:r>
          </a:p>
        </p:txBody>
      </p:sp>
      <p:sp>
        <p:nvSpPr>
          <p:cNvPr id="8198" name="Oval Callout 6">
            <a:extLst>
              <a:ext uri="{FF2B5EF4-FFF2-40B4-BE49-F238E27FC236}">
                <a16:creationId xmlns:a16="http://schemas.microsoft.com/office/drawing/2014/main" id="{8A8B620A-AE42-AF40-6499-609CF8F70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8" y="795338"/>
            <a:ext cx="1371600" cy="1066800"/>
          </a:xfrm>
          <a:prstGeom prst="wedgeEllipseCallout">
            <a:avLst>
              <a:gd name="adj1" fmla="val -66861"/>
              <a:gd name="adj2" fmla="val 192838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Student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ID</a:t>
            </a:r>
          </a:p>
        </p:txBody>
      </p:sp>
      <p:sp>
        <p:nvSpPr>
          <p:cNvPr id="8199" name="Oval Callout 7">
            <a:extLst>
              <a:ext uri="{FF2B5EF4-FFF2-40B4-BE49-F238E27FC236}">
                <a16:creationId xmlns:a16="http://schemas.microsoft.com/office/drawing/2014/main" id="{249549A5-4A21-2A7F-474A-908980D12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3013" y="871538"/>
            <a:ext cx="1371600" cy="1066800"/>
          </a:xfrm>
          <a:prstGeom prst="wedgeEllipseCallout">
            <a:avLst>
              <a:gd name="adj1" fmla="val -141310"/>
              <a:gd name="adj2" fmla="val 183370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English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Name</a:t>
            </a:r>
          </a:p>
        </p:txBody>
      </p:sp>
      <p:sp>
        <p:nvSpPr>
          <p:cNvPr id="8200" name="Oval Callout 8">
            <a:extLst>
              <a:ext uri="{FF2B5EF4-FFF2-40B4-BE49-F238E27FC236}">
                <a16:creationId xmlns:a16="http://schemas.microsoft.com/office/drawing/2014/main" id="{FE4A53AD-2583-4F93-F7BD-59FB963AF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1295400"/>
            <a:ext cx="1371600" cy="1066800"/>
          </a:xfrm>
          <a:prstGeom prst="wedgeEllipseCallout">
            <a:avLst>
              <a:gd name="adj1" fmla="val -149889"/>
              <a:gd name="adj2" fmla="val 146861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Topic</a:t>
            </a:r>
          </a:p>
        </p:txBody>
      </p:sp>
      <p:sp>
        <p:nvSpPr>
          <p:cNvPr id="10248" name="Rectangle 9">
            <a:extLst>
              <a:ext uri="{FF2B5EF4-FFF2-40B4-BE49-F238E27FC236}">
                <a16:creationId xmlns:a16="http://schemas.microsoft.com/office/drawing/2014/main" id="{AC16EE96-3CFB-7D4A-699C-62619238D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75" y="2667000"/>
            <a:ext cx="1219200" cy="533400"/>
          </a:xfrm>
          <a:prstGeom prst="rect">
            <a:avLst/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Subject</a:t>
            </a:r>
          </a:p>
        </p:txBody>
      </p:sp>
      <p:sp>
        <p:nvSpPr>
          <p:cNvPr id="14" name="Oval Callout 7">
            <a:extLst>
              <a:ext uri="{FF2B5EF4-FFF2-40B4-BE49-F238E27FC236}">
                <a16:creationId xmlns:a16="http://schemas.microsoft.com/office/drawing/2014/main" id="{74F98D5D-1C06-D1C2-CC76-36B473B14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4575" y="5562600"/>
            <a:ext cx="2667000" cy="1066800"/>
          </a:xfrm>
          <a:prstGeom prst="wedgeEllipseCallout">
            <a:avLst>
              <a:gd name="adj1" fmla="val -171838"/>
              <a:gd name="adj2" fmla="val -225722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Correct my work?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YES or NO</a:t>
            </a:r>
          </a:p>
        </p:txBody>
      </p:sp>
      <p:sp>
        <p:nvSpPr>
          <p:cNvPr id="20" name="Oval Callout 8">
            <a:extLst>
              <a:ext uri="{FF2B5EF4-FFF2-40B4-BE49-F238E27FC236}">
                <a16:creationId xmlns:a16="http://schemas.microsoft.com/office/drawing/2014/main" id="{99B37AEB-40D6-7C0F-69D5-F058C2813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613" y="3929063"/>
            <a:ext cx="1371600" cy="1066800"/>
          </a:xfrm>
          <a:prstGeom prst="wedgeEllipseCallout">
            <a:avLst>
              <a:gd name="adj1" fmla="val -173523"/>
              <a:gd name="adj2" fmla="val -73657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Chapter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6BCD72FC-22C9-A21B-97F2-0CBEC4997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3" y="5453063"/>
            <a:ext cx="2057400" cy="1055687"/>
          </a:xfrm>
          <a:prstGeom prst="rect">
            <a:avLst/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Comma (,)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Separated</a:t>
            </a:r>
          </a:p>
        </p:txBody>
      </p:sp>
    </p:spTree>
    <p:extLst>
      <p:ext uri="{BB962C8B-B14F-4D97-AF65-F5344CB8AC3E}">
        <p14:creationId xmlns:p14="http://schemas.microsoft.com/office/powerpoint/2010/main" val="42631397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197" grpId="0" animBg="1"/>
      <p:bldP spid="8198" grpId="0" animBg="1"/>
      <p:bldP spid="8199" grpId="0" animBg="1"/>
      <p:bldP spid="8200" grpId="0" animBg="1"/>
      <p:bldP spid="14" grpId="0" animBg="1"/>
      <p:bldP spid="20" grpId="0" animBg="1"/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CFB66827-DC9C-913E-33CF-2210FBD9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Submission Body</a:t>
            </a:r>
          </a:p>
        </p:txBody>
      </p:sp>
      <p:sp>
        <p:nvSpPr>
          <p:cNvPr id="11267" name="Cloud Callout 1">
            <a:extLst>
              <a:ext uri="{FF2B5EF4-FFF2-40B4-BE49-F238E27FC236}">
                <a16:creationId xmlns:a16="http://schemas.microsoft.com/office/drawing/2014/main" id="{A57CEE37-D6A0-2EA1-6A42-9B6F1AE38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800600"/>
            <a:ext cx="46038" cy="46038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3" name="Cloud Callout 2">
            <a:extLst>
              <a:ext uri="{FF2B5EF4-FFF2-40B4-BE49-F238E27FC236}">
                <a16:creationId xmlns:a16="http://schemas.microsoft.com/office/drawing/2014/main" id="{56A935E1-1695-9BE9-AA08-8E5C17CD8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254500"/>
            <a:ext cx="4648200" cy="2330450"/>
          </a:xfrm>
          <a:prstGeom prst="cloudCallout">
            <a:avLst>
              <a:gd name="adj1" fmla="val -61264"/>
              <a:gd name="adj2" fmla="val -45282"/>
            </a:avLst>
          </a:prstGeom>
          <a:solidFill>
            <a:srgbClr val="0000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Submission in Message Body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Not an Attachment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(unless specified otherwise)</a:t>
            </a:r>
          </a:p>
        </p:txBody>
      </p:sp>
      <p:sp>
        <p:nvSpPr>
          <p:cNvPr id="11269" name="TextBox 7">
            <a:extLst>
              <a:ext uri="{FF2B5EF4-FFF2-40B4-BE49-F238E27FC236}">
                <a16:creationId xmlns:a16="http://schemas.microsoft.com/office/drawing/2014/main" id="{6290BBA0-8AB1-1CA0-7305-CFF0E0264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188" y="2627313"/>
            <a:ext cx="3889375" cy="460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ScientificEnglish@gmail.com</a:t>
            </a:r>
          </a:p>
        </p:txBody>
      </p:sp>
    </p:spTree>
    <p:extLst>
      <p:ext uri="{BB962C8B-B14F-4D97-AF65-F5344CB8AC3E}">
        <p14:creationId xmlns:p14="http://schemas.microsoft.com/office/powerpoint/2010/main" val="15977555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4DC596C5-F91D-A34E-FB30-4D4DF025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After Submission</a:t>
            </a:r>
          </a:p>
        </p:txBody>
      </p:sp>
      <p:pic>
        <p:nvPicPr>
          <p:cNvPr id="12291" name="Content Placeholder 3">
            <a:extLst>
              <a:ext uri="{FF2B5EF4-FFF2-40B4-BE49-F238E27FC236}">
                <a16:creationId xmlns:a16="http://schemas.microsoft.com/office/drawing/2014/main" id="{A3FB702B-2D15-2C8F-48AD-AF178FA61AE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117" y="1033463"/>
            <a:ext cx="8686800" cy="5391150"/>
          </a:xfrm>
        </p:spPr>
      </p:pic>
      <p:sp>
        <p:nvSpPr>
          <p:cNvPr id="12292" name="TextBox 3">
            <a:extLst>
              <a:ext uri="{FF2B5EF4-FFF2-40B4-BE49-F238E27FC236}">
                <a16:creationId xmlns:a16="http://schemas.microsoft.com/office/drawing/2014/main" id="{0B4DC26D-E4AE-9E1D-C8A8-754D6C05F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06" y="942722"/>
            <a:ext cx="4129636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ScientificEnglish@gmail.com</a:t>
            </a:r>
          </a:p>
        </p:txBody>
      </p:sp>
      <p:sp>
        <p:nvSpPr>
          <p:cNvPr id="5" name="Cloud Callout 4">
            <a:extLst>
              <a:ext uri="{FF2B5EF4-FFF2-40B4-BE49-F238E27FC236}">
                <a16:creationId xmlns:a16="http://schemas.microsoft.com/office/drawing/2014/main" id="{A50EB9BD-1306-47FB-5BA4-AF57A59E2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542" y="972492"/>
            <a:ext cx="4651375" cy="1738340"/>
          </a:xfrm>
          <a:prstGeom prst="cloudCallout">
            <a:avLst>
              <a:gd name="adj1" fmla="val -74884"/>
              <a:gd name="adj2" fmla="val 1880"/>
            </a:avLst>
          </a:prstGeom>
          <a:solidFill>
            <a:srgbClr val="0000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If you do not receive a reply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Within 10 minutes you have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Sent to wrong address!</a:t>
            </a:r>
          </a:p>
        </p:txBody>
      </p:sp>
    </p:spTree>
    <p:extLst>
      <p:ext uri="{BB962C8B-B14F-4D97-AF65-F5344CB8AC3E}">
        <p14:creationId xmlns:p14="http://schemas.microsoft.com/office/powerpoint/2010/main" val="36367784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775BB8FD-35E4-CFD1-E509-DE639C3BF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Deadlines (&gt;24 hours before class)</a:t>
            </a:r>
          </a:p>
        </p:txBody>
      </p:sp>
      <p:pic>
        <p:nvPicPr>
          <p:cNvPr id="13315" name="Content Placeholder 3">
            <a:extLst>
              <a:ext uri="{FF2B5EF4-FFF2-40B4-BE49-F238E27FC236}">
                <a16:creationId xmlns:a16="http://schemas.microsoft.com/office/drawing/2014/main" id="{04C620D5-6A0A-3FDA-8AEB-83719EDF55C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46175"/>
            <a:ext cx="8686800" cy="5022850"/>
          </a:xfrm>
        </p:spPr>
      </p:pic>
      <p:sp>
        <p:nvSpPr>
          <p:cNvPr id="13316" name="TextBox 4">
            <a:extLst>
              <a:ext uri="{FF2B5EF4-FFF2-40B4-BE49-F238E27FC236}">
                <a16:creationId xmlns:a16="http://schemas.microsoft.com/office/drawing/2014/main" id="{79A763E8-8412-3FA9-5A45-F659AA056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427" y="3028950"/>
            <a:ext cx="32702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ScientificEnglish@gmail.com</a:t>
            </a:r>
          </a:p>
        </p:txBody>
      </p:sp>
      <p:sp>
        <p:nvSpPr>
          <p:cNvPr id="13317" name="Oval Callout 7">
            <a:extLst>
              <a:ext uri="{FF2B5EF4-FFF2-40B4-BE49-F238E27FC236}">
                <a16:creationId xmlns:a16="http://schemas.microsoft.com/office/drawing/2014/main" id="{61D2509C-C673-078E-0DFE-70E7089CB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188" y="1122363"/>
            <a:ext cx="3352800" cy="1600200"/>
          </a:xfrm>
          <a:prstGeom prst="wedgeEllipseCallout">
            <a:avLst>
              <a:gd name="adj1" fmla="val 63829"/>
              <a:gd name="adj2" fmla="val 96937"/>
            </a:avLst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Must be received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24 hours before class</a:t>
            </a:r>
          </a:p>
        </p:txBody>
      </p:sp>
    </p:spTree>
    <p:extLst>
      <p:ext uri="{BB962C8B-B14F-4D97-AF65-F5344CB8AC3E}">
        <p14:creationId xmlns:p14="http://schemas.microsoft.com/office/powerpoint/2010/main" val="30924434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99357EB-9213-42D7-B29A-4C84CC4F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9 Homework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5F50BD5-B8F0-49F0-8979-99D6BD609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Purchase and bring to class:</a:t>
            </a:r>
          </a:p>
          <a:p>
            <a:pPr lvl="1"/>
            <a:r>
              <a:rPr lang="en-US" dirty="0"/>
              <a:t>The textbook,</a:t>
            </a:r>
          </a:p>
          <a:p>
            <a:pPr lvl="1"/>
            <a:r>
              <a:rPr lang="en-US" dirty="0"/>
              <a:t>Red, blue, green, and black pens</a:t>
            </a:r>
          </a:p>
          <a:p>
            <a:r>
              <a:rPr lang="en-US" dirty="0"/>
              <a:t>If your class is a Written course…</a:t>
            </a:r>
          </a:p>
          <a:p>
            <a:pPr lvl="1"/>
            <a:r>
              <a:rPr lang="en-US" dirty="0"/>
              <a:t>Buy one additional Exercise book (Size B5)</a:t>
            </a:r>
          </a:p>
          <a:p>
            <a:pPr lvl="1"/>
            <a:r>
              <a:rPr lang="en-US" dirty="0"/>
              <a:t>Glue the journal entry evaluation form to cover.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8639C4-934A-BDAD-281F-755E00114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4A6CA85F-D614-41E0-B676-77BA60A7C3C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DF3B6-7715-3DE6-D19B-7B849D37B9B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Picture 6">
            <a:hlinkClick r:id="rId3"/>
            <a:extLst>
              <a:ext uri="{FF2B5EF4-FFF2-40B4-BE49-F238E27FC236}">
                <a16:creationId xmlns:a16="http://schemas.microsoft.com/office/drawing/2014/main" id="{7FACEE70-2CBE-4B41-88E3-FAA633A39BB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417432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9877</TotalTime>
  <Words>1901</Words>
  <Application>Microsoft Office PowerPoint</Application>
  <PresentationFormat>On-screen Show (4:3)</PresentationFormat>
  <Paragraphs>380</Paragraphs>
  <Slides>48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新細明體</vt:lpstr>
      <vt:lpstr>Arial</vt:lpstr>
      <vt:lpstr>Calibri</vt:lpstr>
      <vt:lpstr>Times New Roman</vt:lpstr>
      <vt:lpstr>Wingdings</vt:lpstr>
      <vt:lpstr>ecp1026</vt:lpstr>
      <vt:lpstr>CorelDRAW</vt:lpstr>
      <vt:lpstr>PowerPoint Presentation</vt:lpstr>
      <vt:lpstr>1 Today’s Objectives</vt:lpstr>
      <vt:lpstr>1.2 Class Setup</vt:lpstr>
      <vt:lpstr>1.3 Teacher’s Self-Introduction</vt:lpstr>
      <vt:lpstr>1.3 Teacher’s Self-Introduction</vt:lpstr>
      <vt:lpstr>2 Language Learning</vt:lpstr>
      <vt:lpstr>2 Language Learning</vt:lpstr>
      <vt:lpstr>2 Language Learning</vt:lpstr>
      <vt:lpstr>2 Language Learning</vt:lpstr>
      <vt:lpstr>2 Language Learning</vt:lpstr>
      <vt:lpstr>3 Nature of Courseware</vt:lpstr>
      <vt:lpstr>3 Nature of Courseware</vt:lpstr>
      <vt:lpstr>3 Nature of Courseware</vt:lpstr>
      <vt:lpstr>3 Nature of Courseware</vt:lpstr>
      <vt:lpstr>3 Nature of Courseware</vt:lpstr>
      <vt:lpstr>3 Nature of Courseware</vt:lpstr>
      <vt:lpstr>3 Nature of Courseware</vt:lpstr>
      <vt:lpstr>3.3 Grading</vt:lpstr>
      <vt:lpstr>3.3 This Course: Grading</vt:lpstr>
      <vt:lpstr>3.3 This Course: Grading</vt:lpstr>
      <vt:lpstr>3.3 This Course: Grading</vt:lpstr>
      <vt:lpstr>4 Respect  Unspoken Rules</vt:lpstr>
      <vt:lpstr>5 Names</vt:lpstr>
      <vt:lpstr>5.0 Real Names</vt:lpstr>
      <vt:lpstr>Marilyn Monroe</vt:lpstr>
      <vt:lpstr>蔣中正 Jiǎng Zhōngzhèng</vt:lpstr>
      <vt:lpstr>Donald Trump</vt:lpstr>
      <vt:lpstr> Muhammad Ali</vt:lpstr>
      <vt:lpstr>George Orwell</vt:lpstr>
      <vt:lpstr>Pelé</vt:lpstr>
      <vt:lpstr>5.1 Handles are Important</vt:lpstr>
      <vt:lpstr>5.2 Choosing an English Name</vt:lpstr>
      <vt:lpstr>5.2 Choosing an English Name</vt:lpstr>
      <vt:lpstr>6 Hanyu Pinyin from Zhuyinfuhao</vt:lpstr>
      <vt:lpstr>6 Hanyu Pinyin from Zhuyinfuhao</vt:lpstr>
      <vt:lpstr>6 Hanyu Pinyin from Zhuyinfuhao</vt:lpstr>
      <vt:lpstr>7 Forms</vt:lpstr>
      <vt:lpstr>7 Forms</vt:lpstr>
      <vt:lpstr>8 Getting to Know Each Other</vt:lpstr>
      <vt:lpstr>9 Homework and Assignments</vt:lpstr>
      <vt:lpstr>Electronic Submission Guidelines</vt:lpstr>
      <vt:lpstr>Electronic Submission</vt:lpstr>
      <vt:lpstr>To Line</vt:lpstr>
      <vt:lpstr>Subject Line</vt:lpstr>
      <vt:lpstr>Submission Body</vt:lpstr>
      <vt:lpstr>After Submission</vt:lpstr>
      <vt:lpstr>Deadlines (&gt;24 hours before class)</vt:lpstr>
      <vt:lpstr>9 Homework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78</cp:revision>
  <dcterms:created xsi:type="dcterms:W3CDTF">2023-02-23T09:28:18Z</dcterms:created>
  <dcterms:modified xsi:type="dcterms:W3CDTF">2024-09-27T12:52:02Z</dcterms:modified>
  <cp:category>course</cp:category>
</cp:coreProperties>
</file>