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8" r:id="rId2"/>
    <p:sldId id="260" r:id="rId3"/>
    <p:sldId id="265" r:id="rId4"/>
    <p:sldId id="266" r:id="rId5"/>
    <p:sldId id="267" r:id="rId6"/>
    <p:sldId id="279" r:id="rId7"/>
    <p:sldId id="268" r:id="rId8"/>
    <p:sldId id="269" r:id="rId9"/>
    <p:sldId id="270" r:id="rId10"/>
    <p:sldId id="271" r:id="rId11"/>
    <p:sldId id="272" r:id="rId12"/>
    <p:sldId id="280" r:id="rId13"/>
    <p:sldId id="281" r:id="rId14"/>
    <p:sldId id="282" r:id="rId15"/>
    <p:sldId id="283" r:id="rId16"/>
    <p:sldId id="284" r:id="rId17"/>
    <p:sldId id="274" r:id="rId18"/>
  </p:sldIdLst>
  <p:sldSz cx="9144000" cy="6858000" type="screen4x3"/>
  <p:notesSz cx="6661150" cy="9871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5">
          <p15:clr>
            <a:srgbClr val="A4A3A4"/>
          </p15:clr>
        </p15:guide>
        <p15:guide id="2" pos="28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>
          <p15:clr>
            <a:srgbClr val="A4A3A4"/>
          </p15:clr>
        </p15:guide>
        <p15:guide id="2" pos="207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8080"/>
    <a:srgbClr val="0000CC"/>
    <a:srgbClr val="FF0066"/>
    <a:srgbClr val="CC6600"/>
    <a:srgbClr val="FF5050"/>
    <a:srgbClr val="EAEAEA"/>
    <a:srgbClr val="DDDDD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0" autoAdjust="0"/>
    <p:restoredTop sz="94614" autoAdjust="0"/>
  </p:normalViewPr>
  <p:slideViewPr>
    <p:cSldViewPr>
      <p:cViewPr varScale="1">
        <p:scale>
          <a:sx n="121" d="100"/>
          <a:sy n="121" d="100"/>
        </p:scale>
        <p:origin x="60" y="132"/>
      </p:cViewPr>
      <p:guideLst>
        <p:guide orient="horz" pos="2095"/>
        <p:guide pos="28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33"/>
        <p:guide pos="207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43CDBE7E-6FE5-469D-BD94-2D4213549A00}" type="datetime2">
              <a:rPr lang="zh-TW" altLang="en-US"/>
              <a:t>2021年3月10日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37A033E2-1F2F-46B1-B733-D09B5CC7857C}" type="slidenum">
              <a:rPr lang="zh-TW" altLang="en-US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530AD074-9B26-47E9-956D-B3D562A0DFFE}" type="datetime2">
              <a:rPr lang="zh-TW" altLang="en-US"/>
              <a:t>2021年3月10日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3E57BF27-C205-4949-AE15-8AA2F522FA0C}" type="slidenum">
              <a:rPr lang="zh-TW" altLang="en-US"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SinglePane_ST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Single_Pane_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B_Double_Pane_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3962400" cy="5180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419600" y="1447007"/>
            <a:ext cx="4648200" cy="5181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Pa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8513762" cy="5492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65847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PMingLiU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PMingLiU" panose="02020500000000000000" pitchFamily="18" charset="-120"/>
              </a:rPr>
              <a:t>‹#›</a:t>
            </a:fld>
            <a:r>
              <a:rPr lang="en-US" altLang="zh-TW">
                <a:solidFill>
                  <a:schemeClr val="tx2"/>
                </a:solidFill>
                <a:ea typeface="PMingLiU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PMingLiU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PMingLiU" panose="02020500000000000000" pitchFamily="18" charset="-120"/>
                <a:hlinkClick r:id="rId11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PMingLiU" panose="02020500000000000000" pitchFamily="18" charset="-120"/>
            </a:endParaRP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/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/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39878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PMingLiU" panose="02020500000000000000" pitchFamily="18" charset="-120"/>
              </a:rPr>
              <a:t>§9.3  Organizing your Talk </a:t>
            </a:r>
            <a:endParaRPr lang="en-CA" altLang="en-US" sz="2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/>
          <a:p>
            <a:r>
              <a:rPr lang="en-US" altLang="zh-TW" dirty="0"/>
              <a:t>§9</a:t>
            </a:r>
            <a:r>
              <a:rPr lang="en-US" altLang="en-CA" dirty="0"/>
              <a:t>.3 Organizing your Talk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B2261F57-8FBD-418F-8635-B52CD72E62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 What's the Key Point? (Hypothesis)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Important</a:t>
            </a:r>
          </a:p>
          <a:p>
            <a:pPr lvl="1"/>
            <a:r>
              <a:rPr lang="en-US" dirty="0"/>
              <a:t>For Audience</a:t>
            </a:r>
          </a:p>
          <a:p>
            <a:pPr lvl="1"/>
            <a:r>
              <a:rPr lang="en-US" dirty="0"/>
              <a:t>For Speaker</a:t>
            </a:r>
          </a:p>
          <a:p>
            <a:r>
              <a:rPr lang="en-US" dirty="0"/>
              <a:t>Examples</a:t>
            </a:r>
          </a:p>
          <a:p>
            <a:endParaRPr lang="en-US" altLang="en-US" dirty="0">
              <a:sym typeface="+mn-e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The Hypothesis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06" y="990600"/>
            <a:ext cx="911787" cy="457200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17A6819-564A-4F44-AF31-839C34CFA13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292B555-962C-4BC4-A667-3F24E77FC16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CC7E3B-359D-4B47-93A3-D3619CAAB49C}"/>
              </a:ext>
            </a:extLst>
          </p:cNvPr>
          <p:cNvGrpSpPr/>
          <p:nvPr/>
        </p:nvGrpSpPr>
        <p:grpSpPr>
          <a:xfrm>
            <a:off x="3276600" y="3328035"/>
            <a:ext cx="5273040" cy="3225165"/>
            <a:chOff x="626745" y="2863215"/>
            <a:chExt cx="5273040" cy="3225165"/>
          </a:xfrm>
        </p:grpSpPr>
        <p:sp>
          <p:nvSpPr>
            <p:cNvPr id="12" name="Text Box 11"/>
            <p:cNvSpPr txBox="1"/>
            <p:nvPr/>
          </p:nvSpPr>
          <p:spPr>
            <a:xfrm>
              <a:off x="626745" y="2863215"/>
              <a:ext cx="5273040" cy="8299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indent="0">
                <a:buNone/>
              </a:pPr>
              <a:r>
                <a:rPr lang="en-US" altLang="en-US" dirty="0">
                  <a:solidFill>
                    <a:schemeClr val="bg1"/>
                  </a:solidFill>
                  <a:effectLst/>
                  <a:sym typeface="+mn-ea"/>
                </a:rPr>
                <a:t>Aristotle: Objects fall with speed proportional to their weight (v = gm)</a:t>
              </a:r>
            </a:p>
          </p:txBody>
        </p:sp>
        <p:sp>
          <p:nvSpPr>
            <p:cNvPr id="13" name="Text Box 12"/>
            <p:cNvSpPr txBox="1"/>
            <p:nvPr/>
          </p:nvSpPr>
          <p:spPr>
            <a:xfrm>
              <a:off x="626745" y="3906520"/>
              <a:ext cx="5272405" cy="1198880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Galileo: If an object does not meet with resistance, then it will continue to move at a constant speed.</a:t>
              </a:r>
            </a:p>
          </p:txBody>
        </p:sp>
        <p:sp>
          <p:nvSpPr>
            <p:cNvPr id="14" name="Text Box 13"/>
            <p:cNvSpPr txBox="1"/>
            <p:nvPr/>
          </p:nvSpPr>
          <p:spPr>
            <a:xfrm>
              <a:off x="627380" y="5258435"/>
              <a:ext cx="5272405" cy="8299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Newton: For every action there is an equal and opposite reaction.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 What's the Key Point? (Hypothesis)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these examples, write down your own definition for hypothesis in your book</a:t>
            </a:r>
          </a:p>
          <a:p>
            <a:r>
              <a:rPr lang="en-US" dirty="0"/>
              <a:t>Do not refer to a dictionary!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Define It!</a:t>
            </a:r>
          </a:p>
        </p:txBody>
      </p:sp>
      <p:pic>
        <p:nvPicPr>
          <p:cNvPr id="33" name="Content Placeholder 32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06" y="990600"/>
            <a:ext cx="911787" cy="457200"/>
          </a:xfr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BD35412B-E1A7-4344-882D-7FBAD263808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18C9727-5F0A-41E0-804B-D90CF299726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47E2CE-9A7F-4924-AED0-F8C7A8B42111}"/>
              </a:ext>
            </a:extLst>
          </p:cNvPr>
          <p:cNvGrpSpPr/>
          <p:nvPr/>
        </p:nvGrpSpPr>
        <p:grpSpPr>
          <a:xfrm>
            <a:off x="3276600" y="3328035"/>
            <a:ext cx="5273040" cy="3225165"/>
            <a:chOff x="626745" y="2863215"/>
            <a:chExt cx="5273040" cy="3225165"/>
          </a:xfrm>
        </p:grpSpPr>
        <p:sp>
          <p:nvSpPr>
            <p:cNvPr id="20" name="Text Box 11">
              <a:extLst>
                <a:ext uri="{FF2B5EF4-FFF2-40B4-BE49-F238E27FC236}">
                  <a16:creationId xmlns:a16="http://schemas.microsoft.com/office/drawing/2014/main" id="{3436F2C2-D852-4B82-9F4B-BA3F10540054}"/>
                </a:ext>
              </a:extLst>
            </p:cNvPr>
            <p:cNvSpPr txBox="1"/>
            <p:nvPr/>
          </p:nvSpPr>
          <p:spPr>
            <a:xfrm>
              <a:off x="626745" y="2863215"/>
              <a:ext cx="5273040" cy="8299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indent="0">
                <a:buNone/>
              </a:pPr>
              <a:r>
                <a:rPr lang="en-US" altLang="en-US" dirty="0">
                  <a:solidFill>
                    <a:schemeClr val="bg1"/>
                  </a:solidFill>
                  <a:effectLst/>
                  <a:sym typeface="+mn-ea"/>
                </a:rPr>
                <a:t>Aristotle: Objects fall with speed proportional to their weight (v = gm)</a:t>
              </a:r>
            </a:p>
          </p:txBody>
        </p:sp>
        <p:sp>
          <p:nvSpPr>
            <p:cNvPr id="25" name="Text Box 12">
              <a:extLst>
                <a:ext uri="{FF2B5EF4-FFF2-40B4-BE49-F238E27FC236}">
                  <a16:creationId xmlns:a16="http://schemas.microsoft.com/office/drawing/2014/main" id="{55BC323A-A6EB-41EB-AD65-EEF45B70C243}"/>
                </a:ext>
              </a:extLst>
            </p:cNvPr>
            <p:cNvSpPr txBox="1"/>
            <p:nvPr/>
          </p:nvSpPr>
          <p:spPr>
            <a:xfrm>
              <a:off x="626745" y="3906520"/>
              <a:ext cx="5272405" cy="1198880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Galileo: If an object does not meet with resistance, then it will continue to move at a constant speed.</a:t>
              </a:r>
            </a:p>
          </p:txBody>
        </p:sp>
        <p:sp>
          <p:nvSpPr>
            <p:cNvPr id="26" name="Text Box 13">
              <a:extLst>
                <a:ext uri="{FF2B5EF4-FFF2-40B4-BE49-F238E27FC236}">
                  <a16:creationId xmlns:a16="http://schemas.microsoft.com/office/drawing/2014/main" id="{CCCCFFC7-26D8-463B-9496-7043643169E0}"/>
                </a:ext>
              </a:extLst>
            </p:cNvPr>
            <p:cNvSpPr txBox="1"/>
            <p:nvPr/>
          </p:nvSpPr>
          <p:spPr>
            <a:xfrm>
              <a:off x="627380" y="5258435"/>
              <a:ext cx="5272405" cy="8299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Newton: For every action there is an equal and opposite reaction.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1 What's the Key Point? (Hypothesis)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Hypothesis [hi-</a:t>
            </a:r>
            <a:r>
              <a:rPr lang="en-US" dirty="0" err="1"/>
              <a:t>poth</a:t>
            </a:r>
            <a:r>
              <a:rPr lang="en-US" dirty="0"/>
              <a:t>-uh-sis] (noun): a proposed explanation for a phenomenon. </a:t>
            </a:r>
          </a:p>
          <a:p>
            <a:r>
              <a:rPr lang="en-US" dirty="0"/>
              <a:t>from ancient Greek: </a:t>
            </a:r>
            <a:endParaRPr lang="en-CA" dirty="0"/>
          </a:p>
          <a:p>
            <a:pPr lvl="1"/>
            <a:r>
              <a:rPr lang="el-GR" dirty="0"/>
              <a:t>ὑπό</a:t>
            </a:r>
            <a:r>
              <a:rPr lang="en-US" dirty="0"/>
              <a:t> (</a:t>
            </a:r>
            <a:r>
              <a:rPr lang="en-US" dirty="0" err="1"/>
              <a:t>hupo</a:t>
            </a:r>
            <a:r>
              <a:rPr lang="en-US" dirty="0"/>
              <a:t>) = under + </a:t>
            </a:r>
          </a:p>
          <a:p>
            <a:pPr lvl="1"/>
            <a:r>
              <a:rPr lang="el-GR" dirty="0"/>
              <a:t>θέσις</a:t>
            </a:r>
            <a:r>
              <a:rPr lang="en-CA" dirty="0"/>
              <a:t>(thesis)</a:t>
            </a:r>
            <a:r>
              <a:rPr lang="en-US" dirty="0"/>
              <a:t> = something put forth </a:t>
            </a:r>
          </a:p>
          <a:p>
            <a:r>
              <a:rPr lang="en-US" dirty="0"/>
              <a:t>Plural: hypotheses </a:t>
            </a:r>
          </a:p>
          <a:p>
            <a:r>
              <a:rPr lang="en-US" dirty="0"/>
              <a:t>Scientific hypotheses must be:</a:t>
            </a:r>
          </a:p>
          <a:p>
            <a:pPr lvl="1"/>
            <a:r>
              <a:rPr lang="en-US" dirty="0"/>
              <a:t>Testable</a:t>
            </a:r>
          </a:p>
          <a:p>
            <a:pPr lvl="1"/>
            <a:r>
              <a:rPr lang="en-US" dirty="0"/>
              <a:t>Based on </a:t>
            </a:r>
          </a:p>
          <a:p>
            <a:pPr lvl="2"/>
            <a:r>
              <a:rPr lang="en-US" dirty="0"/>
              <a:t>previous observations or </a:t>
            </a:r>
          </a:p>
          <a:p>
            <a:pPr lvl="2"/>
            <a:r>
              <a:rPr lang="en-US" dirty="0"/>
              <a:t>extensions of scientific theories.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Definition</a:t>
            </a:r>
          </a:p>
        </p:txBody>
      </p:sp>
      <p:pic>
        <p:nvPicPr>
          <p:cNvPr id="9" name="Content Placeholder 36">
            <a:extLst>
              <a:ext uri="{FF2B5EF4-FFF2-40B4-BE49-F238E27FC236}">
                <a16:creationId xmlns:a16="http://schemas.microsoft.com/office/drawing/2014/main" id="{E0D061B0-869F-41BF-96FE-644DB82DE76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8" y="990600"/>
            <a:ext cx="910244" cy="457200"/>
          </a:xfrm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AB5421FA-1177-4325-99C1-70CCD5C4845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04E5850E-F1EF-4356-A467-B42F2E798D7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 What's the Key Point? (Hypothesis)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 at the examples.</a:t>
            </a:r>
          </a:p>
          <a:p>
            <a:r>
              <a:rPr lang="en-US" dirty="0"/>
              <a:t>Fill in the blanks in your book.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Grammar</a:t>
            </a:r>
          </a:p>
        </p:txBody>
      </p:sp>
      <p:pic>
        <p:nvPicPr>
          <p:cNvPr id="35" name="Content Placeholder 3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96" y="990600"/>
            <a:ext cx="906607" cy="457200"/>
          </a:xfrm>
        </p:spPr>
      </p:pic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BFCE4CB-D79B-42CB-8DB6-1EE1BE14135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A0647802-656D-4EE2-882C-EB7D88D78E6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7C1E72-7592-4E27-927F-B8ECE0D116EF}"/>
              </a:ext>
            </a:extLst>
          </p:cNvPr>
          <p:cNvGrpSpPr/>
          <p:nvPr/>
        </p:nvGrpSpPr>
        <p:grpSpPr>
          <a:xfrm>
            <a:off x="3276600" y="3328035"/>
            <a:ext cx="5273040" cy="3225165"/>
            <a:chOff x="626745" y="2863215"/>
            <a:chExt cx="5273040" cy="3225165"/>
          </a:xfrm>
        </p:grpSpPr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8E27F0B8-1767-4250-98D0-A38EABD52CDA}"/>
                </a:ext>
              </a:extLst>
            </p:cNvPr>
            <p:cNvSpPr txBox="1"/>
            <p:nvPr/>
          </p:nvSpPr>
          <p:spPr>
            <a:xfrm>
              <a:off x="626745" y="2863215"/>
              <a:ext cx="5273040" cy="8299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indent="0">
                <a:buNone/>
              </a:pPr>
              <a:r>
                <a:rPr lang="en-US" altLang="en-US" dirty="0">
                  <a:solidFill>
                    <a:schemeClr val="bg1"/>
                  </a:solidFill>
                  <a:effectLst/>
                  <a:sym typeface="+mn-ea"/>
                </a:rPr>
                <a:t>Aristotle: Objects fall with speed proportional to their weight (v = gm)</a:t>
              </a:r>
            </a:p>
          </p:txBody>
        </p:sp>
        <p:sp>
          <p:nvSpPr>
            <p:cNvPr id="14" name="Text Box 12">
              <a:extLst>
                <a:ext uri="{FF2B5EF4-FFF2-40B4-BE49-F238E27FC236}">
                  <a16:creationId xmlns:a16="http://schemas.microsoft.com/office/drawing/2014/main" id="{8F13E675-88C3-481A-9716-038A6A1CA169}"/>
                </a:ext>
              </a:extLst>
            </p:cNvPr>
            <p:cNvSpPr txBox="1"/>
            <p:nvPr/>
          </p:nvSpPr>
          <p:spPr>
            <a:xfrm>
              <a:off x="626745" y="3906520"/>
              <a:ext cx="5272405" cy="1198880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Galileo: If an object does not meet with resistance, then it will continue to move at a constant speed.</a:t>
              </a:r>
            </a:p>
          </p:txBody>
        </p:sp>
        <p:sp>
          <p:nvSpPr>
            <p:cNvPr id="18" name="Text Box 13">
              <a:extLst>
                <a:ext uri="{FF2B5EF4-FFF2-40B4-BE49-F238E27FC236}">
                  <a16:creationId xmlns:a16="http://schemas.microsoft.com/office/drawing/2014/main" id="{E40EDDAF-EC4E-4163-8395-BE66AF0E744E}"/>
                </a:ext>
              </a:extLst>
            </p:cNvPr>
            <p:cNvSpPr txBox="1"/>
            <p:nvPr/>
          </p:nvSpPr>
          <p:spPr>
            <a:xfrm>
              <a:off x="627380" y="5258435"/>
              <a:ext cx="5272405" cy="8299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Newton: For every action there is an equal and opposite reaction.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 What's the Key Point? (Hypothesis)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Tense:</a:t>
            </a:r>
          </a:p>
          <a:p>
            <a:pPr lvl="1"/>
            <a:r>
              <a:rPr lang="en-US" dirty="0"/>
              <a:t>Universal</a:t>
            </a:r>
          </a:p>
          <a:p>
            <a:pPr lvl="1"/>
            <a:r>
              <a:rPr lang="en-US" dirty="0"/>
              <a:t>Future</a:t>
            </a:r>
          </a:p>
          <a:p>
            <a:r>
              <a:rPr lang="en-US" dirty="0"/>
              <a:t>Status:</a:t>
            </a:r>
          </a:p>
          <a:p>
            <a:pPr lvl="1"/>
            <a:r>
              <a:rPr lang="en-US" dirty="0"/>
              <a:t>False</a:t>
            </a:r>
          </a:p>
          <a:p>
            <a:pPr lvl="1"/>
            <a:r>
              <a:rPr lang="en-US" dirty="0"/>
              <a:t>Unproven</a:t>
            </a:r>
          </a:p>
          <a:p>
            <a:pPr lvl="1"/>
            <a:r>
              <a:rPr lang="en-US" dirty="0"/>
              <a:t>True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Grammar</a:t>
            </a:r>
          </a:p>
        </p:txBody>
      </p:sp>
      <p:pic>
        <p:nvPicPr>
          <p:cNvPr id="35" name="Content Placeholder 3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6" y="990600"/>
            <a:ext cx="906087" cy="457200"/>
          </a:xfrm>
        </p:spPr>
      </p:pic>
      <p:pic>
        <p:nvPicPr>
          <p:cNvPr id="10" name="Content Placeholder 9" descr="By Robert Bejil from Bakersfield, Ca, USA - Brittney Bikini, CC BY 2.0, https://commons.wikimedia.org/w/index.php?curid=14511899">
            <a:extLst>
              <a:ext uri="{FF2B5EF4-FFF2-40B4-BE49-F238E27FC236}">
                <a16:creationId xmlns:a16="http://schemas.microsoft.com/office/drawing/2014/main" id="{50ABE6B6-CE80-46C8-B7D4-4BD439D5BB77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605" y="988377"/>
            <a:ext cx="1295400" cy="2233973"/>
          </a:xfr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27C1E72-7592-4E27-927F-B8ECE0D116EF}"/>
              </a:ext>
            </a:extLst>
          </p:cNvPr>
          <p:cNvGrpSpPr/>
          <p:nvPr/>
        </p:nvGrpSpPr>
        <p:grpSpPr>
          <a:xfrm>
            <a:off x="3276600" y="3328035"/>
            <a:ext cx="5273040" cy="3225165"/>
            <a:chOff x="626745" y="2863215"/>
            <a:chExt cx="5273040" cy="3225165"/>
          </a:xfrm>
        </p:grpSpPr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8E27F0B8-1767-4250-98D0-A38EABD52CDA}"/>
                </a:ext>
              </a:extLst>
            </p:cNvPr>
            <p:cNvSpPr txBox="1"/>
            <p:nvPr/>
          </p:nvSpPr>
          <p:spPr>
            <a:xfrm>
              <a:off x="626745" y="2863215"/>
              <a:ext cx="5273040" cy="8299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indent="0">
                <a:buNone/>
              </a:pPr>
              <a:r>
                <a:rPr lang="en-US" altLang="en-US" dirty="0">
                  <a:solidFill>
                    <a:schemeClr val="bg1"/>
                  </a:solidFill>
                  <a:effectLst/>
                  <a:sym typeface="+mn-ea"/>
                </a:rPr>
                <a:t>Aristotle: Objects fall with speed proportional to their weight (v = gm)</a:t>
              </a:r>
            </a:p>
          </p:txBody>
        </p:sp>
        <p:sp>
          <p:nvSpPr>
            <p:cNvPr id="14" name="Text Box 12">
              <a:extLst>
                <a:ext uri="{FF2B5EF4-FFF2-40B4-BE49-F238E27FC236}">
                  <a16:creationId xmlns:a16="http://schemas.microsoft.com/office/drawing/2014/main" id="{8F13E675-88C3-481A-9716-038A6A1CA169}"/>
                </a:ext>
              </a:extLst>
            </p:cNvPr>
            <p:cNvSpPr txBox="1"/>
            <p:nvPr/>
          </p:nvSpPr>
          <p:spPr>
            <a:xfrm>
              <a:off x="626745" y="3906520"/>
              <a:ext cx="5272405" cy="1198880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Galileo: If an object does not meet with resistance, then it will continue to move at a constant speed.</a:t>
              </a:r>
            </a:p>
          </p:txBody>
        </p:sp>
        <p:sp>
          <p:nvSpPr>
            <p:cNvPr id="18" name="Text Box 13">
              <a:extLst>
                <a:ext uri="{FF2B5EF4-FFF2-40B4-BE49-F238E27FC236}">
                  <a16:creationId xmlns:a16="http://schemas.microsoft.com/office/drawing/2014/main" id="{E40EDDAF-EC4E-4163-8395-BE66AF0E744E}"/>
                </a:ext>
              </a:extLst>
            </p:cNvPr>
            <p:cNvSpPr txBox="1"/>
            <p:nvPr/>
          </p:nvSpPr>
          <p:spPr>
            <a:xfrm>
              <a:off x="627380" y="5258435"/>
              <a:ext cx="5272405" cy="8299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Newton: For every action there is an equal and opposite reaction.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EE0A0E0-90D7-475F-A359-B9CA47C086BD}"/>
              </a:ext>
            </a:extLst>
          </p:cNvPr>
          <p:cNvSpPr txBox="1"/>
          <p:nvPr/>
        </p:nvSpPr>
        <p:spPr>
          <a:xfrm>
            <a:off x="5605706" y="1738640"/>
            <a:ext cx="1645177" cy="830997"/>
          </a:xfrm>
          <a:prstGeom prst="rect">
            <a:avLst/>
          </a:prstGeom>
          <a:solidFill>
            <a:srgbClr val="8080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The woman is sitting.</a:t>
            </a:r>
          </a:p>
        </p:txBody>
      </p:sp>
      <p:pic>
        <p:nvPicPr>
          <p:cNvPr id="17" name="Content Placeholder 16" descr="By Emil Fuchs - The Work of Emil Fuchs, New York City, 1921, Public Domain, https://commons.wikimedia.org/w/index.php?curid=62626177">
            <a:extLst>
              <a:ext uri="{FF2B5EF4-FFF2-40B4-BE49-F238E27FC236}">
                <a16:creationId xmlns:a16="http://schemas.microsoft.com/office/drawing/2014/main" id="{E06B5A4E-8691-4B0E-9D13-131A760669D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244" y="988377"/>
            <a:ext cx="2217101" cy="2197683"/>
          </a:xfrm>
        </p:spPr>
      </p:pic>
    </p:spTree>
    <p:extLst>
      <p:ext uri="{BB962C8B-B14F-4D97-AF65-F5344CB8AC3E}">
        <p14:creationId xmlns:p14="http://schemas.microsoft.com/office/powerpoint/2010/main" val="142040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 What's the Key Point? (Hypothesis)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an hypothesis for two (2) of the topics listed in your workbook. </a:t>
            </a:r>
          </a:p>
          <a:p>
            <a:r>
              <a:rPr lang="en-US" dirty="0"/>
              <a:t>Remember: Future or Universal Tense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Practice Writing</a:t>
            </a:r>
          </a:p>
        </p:txBody>
      </p:sp>
      <p:pic>
        <p:nvPicPr>
          <p:cNvPr id="33" name="Content Placeholder 32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06" y="990600"/>
            <a:ext cx="911787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64B2F3E-437C-4B9E-842E-92607AAA9F4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2E475DE-281F-49B6-89B5-A890FAB81F5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8AAA47F-DF2A-433A-BCC6-65DA52F58397}"/>
              </a:ext>
            </a:extLst>
          </p:cNvPr>
          <p:cNvGrpSpPr/>
          <p:nvPr/>
        </p:nvGrpSpPr>
        <p:grpSpPr>
          <a:xfrm>
            <a:off x="3276600" y="3328035"/>
            <a:ext cx="5273040" cy="3225165"/>
            <a:chOff x="626745" y="2863215"/>
            <a:chExt cx="5273040" cy="3225165"/>
          </a:xfrm>
        </p:grpSpPr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6989F167-1CBB-4E0E-92B2-EF6EA8E6E828}"/>
                </a:ext>
              </a:extLst>
            </p:cNvPr>
            <p:cNvSpPr txBox="1"/>
            <p:nvPr/>
          </p:nvSpPr>
          <p:spPr>
            <a:xfrm>
              <a:off x="626745" y="2863215"/>
              <a:ext cx="5273040" cy="8299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indent="0">
                <a:buNone/>
              </a:pPr>
              <a:r>
                <a:rPr lang="en-US" altLang="en-US" dirty="0">
                  <a:solidFill>
                    <a:schemeClr val="bg1"/>
                  </a:solidFill>
                  <a:effectLst/>
                  <a:sym typeface="+mn-ea"/>
                </a:rPr>
                <a:t>Aristotle: Objects fall with speed proportional to their weight (v = gm)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2808CC94-82E5-4F35-91EE-339506FEA8AF}"/>
                </a:ext>
              </a:extLst>
            </p:cNvPr>
            <p:cNvSpPr txBox="1"/>
            <p:nvPr/>
          </p:nvSpPr>
          <p:spPr>
            <a:xfrm>
              <a:off x="626745" y="3906520"/>
              <a:ext cx="5272405" cy="1198880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Galileo: If an object does not meet with resistance, then it will continue to move at a constant speed.</a:t>
              </a:r>
            </a:p>
          </p:txBody>
        </p:sp>
        <p:sp>
          <p:nvSpPr>
            <p:cNvPr id="11" name="Text Box 13">
              <a:extLst>
                <a:ext uri="{FF2B5EF4-FFF2-40B4-BE49-F238E27FC236}">
                  <a16:creationId xmlns:a16="http://schemas.microsoft.com/office/drawing/2014/main" id="{4947D84D-9273-477C-B902-786B9213C221}"/>
                </a:ext>
              </a:extLst>
            </p:cNvPr>
            <p:cNvSpPr txBox="1"/>
            <p:nvPr/>
          </p:nvSpPr>
          <p:spPr>
            <a:xfrm>
              <a:off x="627380" y="5258435"/>
              <a:ext cx="5272405" cy="8299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Newton: For every action there is an equal and opposite reaction.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 What's the Key Point? (Hypothesis)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Join with another pair of students.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Argue your hypotheses</a:t>
            </a:r>
          </a:p>
        </p:txBody>
      </p:sp>
      <p:pic>
        <p:nvPicPr>
          <p:cNvPr id="23" name="Content Placeholder 22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96" y="990600"/>
            <a:ext cx="906607" cy="457200"/>
          </a:xfrm>
        </p:spPr>
      </p:pic>
      <p:cxnSp>
        <p:nvCxnSpPr>
          <p:cNvPr id="8" name="Straight Arrow Connector 7"/>
          <p:cNvCxnSpPr/>
          <p:nvPr/>
        </p:nvCxnSpPr>
        <p:spPr>
          <a:xfrm>
            <a:off x="863600" y="2661285"/>
            <a:ext cx="279400" cy="5715"/>
          </a:xfrm>
          <a:prstGeom prst="straightConnector1">
            <a:avLst/>
          </a:prstGeom>
          <a:ln>
            <a:solidFill>
              <a:schemeClr val="tx2"/>
            </a:solidFill>
            <a:headEnd type="none" w="med" len="med"/>
            <a:tailEnd type="arrow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Text Box 8"/>
          <p:cNvSpPr txBox="1"/>
          <p:nvPr/>
        </p:nvSpPr>
        <p:spPr>
          <a:xfrm>
            <a:off x="1449705" y="2388870"/>
            <a:ext cx="24542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Read hypothesis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AE8C0EE-EE83-40D6-9D5C-0578DDDD539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C62D614-E5A2-4916-9A0E-D54B50EC506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CCC5FFB-C994-4981-AC23-61A188949E77}"/>
              </a:ext>
            </a:extLst>
          </p:cNvPr>
          <p:cNvGrpSpPr/>
          <p:nvPr/>
        </p:nvGrpSpPr>
        <p:grpSpPr>
          <a:xfrm>
            <a:off x="4188928" y="2246312"/>
            <a:ext cx="4647566" cy="829945"/>
            <a:chOff x="3352800" y="3558538"/>
            <a:chExt cx="4647566" cy="829945"/>
          </a:xfrm>
        </p:grpSpPr>
        <p:sp>
          <p:nvSpPr>
            <p:cNvPr id="13" name="Text Box 12"/>
            <p:cNvSpPr txBox="1"/>
            <p:nvPr/>
          </p:nvSpPr>
          <p:spPr>
            <a:xfrm>
              <a:off x="4546601" y="3558538"/>
              <a:ext cx="345376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2"/>
                  </a:solidFill>
                </a:rPr>
                <a:t>Correct form?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2"/>
                  </a:solidFill>
                </a:rPr>
                <a:t>Is the hypothesis true?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4A9040A-2D87-4CFE-ADB5-358D6EDF7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2800" y="3621616"/>
              <a:ext cx="1450851" cy="728473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AE220C07-2F88-4075-9B54-749B2B2F0B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348" y="2274628"/>
            <a:ext cx="1450851" cy="73152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119211D-8147-4895-91F0-5BAE6F2B2A0C}"/>
              </a:ext>
            </a:extLst>
          </p:cNvPr>
          <p:cNvGrpSpPr/>
          <p:nvPr/>
        </p:nvGrpSpPr>
        <p:grpSpPr>
          <a:xfrm>
            <a:off x="3276600" y="3328035"/>
            <a:ext cx="5273040" cy="3225165"/>
            <a:chOff x="626745" y="2863215"/>
            <a:chExt cx="5273040" cy="3225165"/>
          </a:xfrm>
        </p:grpSpPr>
        <p:sp>
          <p:nvSpPr>
            <p:cNvPr id="19" name="Text Box 11">
              <a:extLst>
                <a:ext uri="{FF2B5EF4-FFF2-40B4-BE49-F238E27FC236}">
                  <a16:creationId xmlns:a16="http://schemas.microsoft.com/office/drawing/2014/main" id="{B105840E-2443-46F7-92A2-D95F2D5147EE}"/>
                </a:ext>
              </a:extLst>
            </p:cNvPr>
            <p:cNvSpPr txBox="1"/>
            <p:nvPr/>
          </p:nvSpPr>
          <p:spPr>
            <a:xfrm>
              <a:off x="626745" y="2863215"/>
              <a:ext cx="5273040" cy="8299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indent="0">
                <a:buNone/>
              </a:pPr>
              <a:r>
                <a:rPr lang="en-US" altLang="en-US" dirty="0">
                  <a:solidFill>
                    <a:schemeClr val="bg1"/>
                  </a:solidFill>
                  <a:effectLst/>
                  <a:sym typeface="+mn-ea"/>
                </a:rPr>
                <a:t>Aristotle: Objects fall with speed proportional to their weight (v = gm)</a:t>
              </a:r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976C2F2B-E57F-42CA-BB12-FFCFA495B2CF}"/>
                </a:ext>
              </a:extLst>
            </p:cNvPr>
            <p:cNvSpPr txBox="1"/>
            <p:nvPr/>
          </p:nvSpPr>
          <p:spPr>
            <a:xfrm>
              <a:off x="626745" y="3906520"/>
              <a:ext cx="5272405" cy="1198880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Galileo: If an object does not meet with resistance, then it will continue to move at a constant speed.</a:t>
              </a:r>
            </a:p>
          </p:txBody>
        </p:sp>
        <p:sp>
          <p:nvSpPr>
            <p:cNvPr id="21" name="Text Box 13">
              <a:extLst>
                <a:ext uri="{FF2B5EF4-FFF2-40B4-BE49-F238E27FC236}">
                  <a16:creationId xmlns:a16="http://schemas.microsoft.com/office/drawing/2014/main" id="{615D879F-0249-4164-9E0F-1F36CAB3C8D4}"/>
                </a:ext>
              </a:extLst>
            </p:cNvPr>
            <p:cNvSpPr txBox="1"/>
            <p:nvPr/>
          </p:nvSpPr>
          <p:spPr>
            <a:xfrm>
              <a:off x="627380" y="5258435"/>
              <a:ext cx="5272405" cy="8299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Newton: For every action there is an equal and opposite reaction.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 What's the Key Point? (Hypothesis)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an hypothesis for your XTOP talk.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Hypothesis for your talk</a:t>
            </a:r>
          </a:p>
        </p:txBody>
      </p:sp>
      <p:pic>
        <p:nvPicPr>
          <p:cNvPr id="35" name="Content Placeholder 3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96" y="990600"/>
            <a:ext cx="906607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7839C44-311C-4B4C-8DDD-5802C09C40C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C1BB0C1-A5EB-4C20-BF7C-3E88F0F12E0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BF4FCE6-BE38-4DCB-A1DA-70C55B50DAAA}"/>
              </a:ext>
            </a:extLst>
          </p:cNvPr>
          <p:cNvGrpSpPr/>
          <p:nvPr/>
        </p:nvGrpSpPr>
        <p:grpSpPr>
          <a:xfrm>
            <a:off x="3276600" y="3328035"/>
            <a:ext cx="5273040" cy="3225165"/>
            <a:chOff x="626745" y="2863215"/>
            <a:chExt cx="5273040" cy="3225165"/>
          </a:xfrm>
        </p:grpSpPr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281901FF-B695-45CA-AFB0-753CBF289BBC}"/>
                </a:ext>
              </a:extLst>
            </p:cNvPr>
            <p:cNvSpPr txBox="1"/>
            <p:nvPr/>
          </p:nvSpPr>
          <p:spPr>
            <a:xfrm>
              <a:off x="626745" y="2863215"/>
              <a:ext cx="5273040" cy="8299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indent="0">
                <a:buNone/>
              </a:pPr>
              <a:r>
                <a:rPr lang="en-US" altLang="en-US" dirty="0">
                  <a:solidFill>
                    <a:schemeClr val="bg1"/>
                  </a:solidFill>
                  <a:effectLst/>
                  <a:sym typeface="+mn-ea"/>
                </a:rPr>
                <a:t>Aristotle: Objects fall with speed proportional to their weight (v = gm)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B50641B5-E13A-4D0E-9ED2-9E29C928EFFC}"/>
                </a:ext>
              </a:extLst>
            </p:cNvPr>
            <p:cNvSpPr txBox="1"/>
            <p:nvPr/>
          </p:nvSpPr>
          <p:spPr>
            <a:xfrm>
              <a:off x="626745" y="3906520"/>
              <a:ext cx="5272405" cy="1198880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Galileo: If an object does not meet with resistance, then it will continue to move at a constant speed.</a:t>
              </a:r>
            </a:p>
          </p:txBody>
        </p:sp>
        <p:sp>
          <p:nvSpPr>
            <p:cNvPr id="11" name="Text Box 13">
              <a:extLst>
                <a:ext uri="{FF2B5EF4-FFF2-40B4-BE49-F238E27FC236}">
                  <a16:creationId xmlns:a16="http://schemas.microsoft.com/office/drawing/2014/main" id="{88BBC51A-DE06-415D-BDAA-F9567270710E}"/>
                </a:ext>
              </a:extLst>
            </p:cNvPr>
            <p:cNvSpPr txBox="1"/>
            <p:nvPr/>
          </p:nvSpPr>
          <p:spPr>
            <a:xfrm>
              <a:off x="627380" y="5258435"/>
              <a:ext cx="5272405" cy="8299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Newton: For every action there is an equal and opposite reaction.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 North American Culture</a:t>
            </a:r>
          </a:p>
        </p:txBody>
      </p:sp>
      <p:pic>
        <p:nvPicPr>
          <p:cNvPr id="6" name="Content Placeholder 5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18E2A48C-E293-423B-8948-50422C210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128" y="2961368"/>
            <a:ext cx="4429743" cy="161947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3 Structure of a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Follow the talk in your workbook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Present the Story</a:t>
            </a:r>
          </a:p>
        </p:txBody>
      </p:sp>
      <p:pic>
        <p:nvPicPr>
          <p:cNvPr id="37" name="Content Placeholder 3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06" y="990600"/>
            <a:ext cx="911787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B0814AC-7654-4B9C-93D9-8E595678DF0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A44C509-CD6A-419B-9B2C-0684B354B1A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3 Structure of a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Title of the Story</a:t>
            </a:r>
          </a:p>
          <a:p>
            <a:r>
              <a:rPr lang="en-US" dirty="0"/>
              <a:t>Setting the Scene</a:t>
            </a:r>
          </a:p>
          <a:p>
            <a:r>
              <a:rPr lang="en-US" dirty="0"/>
              <a:t>The plot Thickens</a:t>
            </a:r>
          </a:p>
          <a:p>
            <a:r>
              <a:rPr lang="en-US" dirty="0"/>
              <a:t>Hero to the Rescue</a:t>
            </a:r>
          </a:p>
          <a:p>
            <a:r>
              <a:rPr lang="en-US" dirty="0"/>
              <a:t>Conclusion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Present the Story</a:t>
            </a:r>
          </a:p>
        </p:txBody>
      </p:sp>
      <p:pic>
        <p:nvPicPr>
          <p:cNvPr id="37" name="Content Placeholder 3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8" y="990600"/>
            <a:ext cx="910244" cy="4572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BCB4D4-7B3B-4767-A170-7BA2410D3E3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DD0826-7840-4856-B613-5F047E91BD6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643F1D8A-D65A-4C36-9699-9FB0CFF93AB1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4419600" y="1748152"/>
            <a:ext cx="4648200" cy="4580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21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3 Structure of a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Title of the Story</a:t>
            </a:r>
          </a:p>
          <a:p>
            <a:r>
              <a:rPr lang="en-US" dirty="0"/>
              <a:t>Setting the Scene</a:t>
            </a:r>
          </a:p>
          <a:p>
            <a:r>
              <a:rPr lang="en-US" dirty="0"/>
              <a:t>The plot Thickens</a:t>
            </a:r>
          </a:p>
          <a:p>
            <a:r>
              <a:rPr lang="en-US" dirty="0"/>
              <a:t>Hero to the Rescue</a:t>
            </a:r>
          </a:p>
          <a:p>
            <a:r>
              <a:rPr lang="en-US" dirty="0"/>
              <a:t>Conclusion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Present the Story</a:t>
            </a:r>
          </a:p>
        </p:txBody>
      </p:sp>
      <p:pic>
        <p:nvPicPr>
          <p:cNvPr id="37" name="Content Placeholder 3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8" y="990600"/>
            <a:ext cx="910244" cy="4572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BCB4D4-7B3B-4767-A170-7BA2410D3E3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DD0826-7840-4856-B613-5F047E91BD6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F8FAD0C4-CA6C-460A-81E7-7D4AD4ECEEC5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4419600" y="2341315"/>
            <a:ext cx="4648200" cy="339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34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3 Structure of a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Title of the Story</a:t>
            </a:r>
          </a:p>
          <a:p>
            <a:r>
              <a:rPr lang="en-US" dirty="0"/>
              <a:t>Setting the Scene</a:t>
            </a:r>
          </a:p>
          <a:p>
            <a:r>
              <a:rPr lang="en-US" dirty="0"/>
              <a:t>The plot Thickens</a:t>
            </a:r>
          </a:p>
          <a:p>
            <a:r>
              <a:rPr lang="en-US" dirty="0"/>
              <a:t>Hero to the Rescue</a:t>
            </a:r>
          </a:p>
          <a:p>
            <a:r>
              <a:rPr lang="en-US" dirty="0"/>
              <a:t>Conclusion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Present the Story</a:t>
            </a:r>
          </a:p>
        </p:txBody>
      </p:sp>
      <p:pic>
        <p:nvPicPr>
          <p:cNvPr id="37" name="Content Placeholder 3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8" y="990600"/>
            <a:ext cx="910244" cy="4572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BCB4D4-7B3B-4767-A170-7BA2410D3E3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DD0826-7840-4856-B613-5F047E91BD6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A2CBBAE-E518-4885-8C01-D6C42146F50C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4419600" y="1745351"/>
            <a:ext cx="4648200" cy="458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16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3 Structure of a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Title of the Story</a:t>
            </a:r>
          </a:p>
          <a:p>
            <a:r>
              <a:rPr lang="en-US" dirty="0"/>
              <a:t>Setting the Scene</a:t>
            </a:r>
          </a:p>
          <a:p>
            <a:r>
              <a:rPr lang="en-US" dirty="0"/>
              <a:t>The plot Thickens</a:t>
            </a:r>
          </a:p>
          <a:p>
            <a:r>
              <a:rPr lang="en-US" dirty="0"/>
              <a:t>Hero to the Rescue</a:t>
            </a:r>
          </a:p>
          <a:p>
            <a:r>
              <a:rPr lang="en-US" dirty="0"/>
              <a:t>Conclusion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Present the Story</a:t>
            </a:r>
          </a:p>
        </p:txBody>
      </p:sp>
      <p:pic>
        <p:nvPicPr>
          <p:cNvPr id="37" name="Content Placeholder 3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8" y="990600"/>
            <a:ext cx="910244" cy="4572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BCB4D4-7B3B-4767-A170-7BA2410D3E3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DD0826-7840-4856-B613-5F047E91BD6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0673A3F-4442-42BE-8AD2-83B8D587F423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4419600" y="2111347"/>
            <a:ext cx="4648200" cy="385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7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3 Structure of a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Title of the Story</a:t>
            </a:r>
          </a:p>
          <a:p>
            <a:r>
              <a:rPr lang="en-US" dirty="0"/>
              <a:t>Setting the Scene</a:t>
            </a:r>
          </a:p>
          <a:p>
            <a:r>
              <a:rPr lang="en-US" dirty="0"/>
              <a:t>The plot Thickens</a:t>
            </a:r>
          </a:p>
          <a:p>
            <a:r>
              <a:rPr lang="en-US" dirty="0"/>
              <a:t>Hero to the Rescue</a:t>
            </a:r>
          </a:p>
          <a:p>
            <a:r>
              <a:rPr lang="en-US" dirty="0"/>
              <a:t>Conclusion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Present the Story</a:t>
            </a:r>
          </a:p>
        </p:txBody>
      </p:sp>
      <p:pic>
        <p:nvPicPr>
          <p:cNvPr id="37" name="Content Placeholder 3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8" y="990600"/>
            <a:ext cx="910244" cy="4572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BCB4D4-7B3B-4767-A170-7BA2410D3E3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DD0826-7840-4856-B613-5F047E91BD6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F9BFDB8-A381-4BA4-AAC2-563794C27B2A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4419600" y="2064540"/>
            <a:ext cx="4648200" cy="394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071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78400B2-A20F-492F-8BF9-CFCE29ABD2E7}"/>
              </a:ext>
            </a:extLst>
          </p:cNvPr>
          <p:cNvSpPr/>
          <p:nvPr/>
        </p:nvSpPr>
        <p:spPr bwMode="auto">
          <a:xfrm>
            <a:off x="2362200" y="4419600"/>
            <a:ext cx="4343400" cy="1905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Homework and 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an hypothesis statement.</a:t>
            </a:r>
          </a:p>
          <a:p>
            <a:r>
              <a:rPr lang="en-US" dirty="0"/>
              <a:t>Prepare a cluster diagram or mind map </a:t>
            </a:r>
          </a:p>
          <a:p>
            <a:r>
              <a:rPr lang="en-US" dirty="0"/>
              <a:t>Develop an outline for the presentation</a:t>
            </a:r>
          </a:p>
          <a:p>
            <a:r>
              <a:rPr lang="en-US" dirty="0"/>
              <a:t>Formulate your abstract (include your hypothesis in the abstract)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For your conference presentation</a:t>
            </a:r>
          </a:p>
        </p:txBody>
      </p:sp>
      <p:pic>
        <p:nvPicPr>
          <p:cNvPr id="10" name="Content Placeholder 2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96" y="990600"/>
            <a:ext cx="906607" cy="457200"/>
          </a:xfrm>
        </p:spPr>
      </p:pic>
      <p:pic>
        <p:nvPicPr>
          <p:cNvPr id="6" name="Content Placeholder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61DE184B-E729-40FE-A0FA-E73A6DA8D5F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4419600"/>
            <a:ext cx="4343400" cy="1850227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7929156-9B75-4F81-A588-4677C56DFFD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768</Words>
  <Application>Microsoft Office PowerPoint</Application>
  <PresentationFormat>On-screen Show (4:3)</PresentationFormat>
  <Paragraphs>116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Times New Roman</vt:lpstr>
      <vt:lpstr>Wingdings</vt:lpstr>
      <vt:lpstr>ecp1026.pot</vt:lpstr>
      <vt:lpstr>§9.3 Organizing your Talk</vt:lpstr>
      <vt:lpstr>1 What's the Key Point? (Hypothesis)</vt:lpstr>
      <vt:lpstr>1 What's the Key Point? (Hypothesis)</vt:lpstr>
      <vt:lpstr>1 What's the Key Point? (Hypothesis)</vt:lpstr>
      <vt:lpstr>1 What's the Key Point? (Hypothesis)</vt:lpstr>
      <vt:lpstr>1 What's the Key Point? (Hypothesis)</vt:lpstr>
      <vt:lpstr>1 What's the Key Point? (Hypothesis)</vt:lpstr>
      <vt:lpstr>1 What's the Key Point? (Hypothesis)</vt:lpstr>
      <vt:lpstr>1 What's the Key Point? (Hypothesis)</vt:lpstr>
      <vt:lpstr>2 North American Culture</vt:lpstr>
      <vt:lpstr>3 Structure of a Presentation</vt:lpstr>
      <vt:lpstr>3 Structure of a Presentation</vt:lpstr>
      <vt:lpstr>3 Structure of a Presentation</vt:lpstr>
      <vt:lpstr>3 Structure of a Presentation</vt:lpstr>
      <vt:lpstr>3 Structure of a Presentation</vt:lpstr>
      <vt:lpstr>3 Structure of a Presentation</vt:lpstr>
      <vt:lpstr>4 Homework and Assignments</vt:lpstr>
    </vt:vector>
  </TitlesOfParts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132</cp:revision>
  <cp:lastPrinted>2001-10-23T02:48:00Z</cp:lastPrinted>
  <dcterms:created xsi:type="dcterms:W3CDTF">2001-02-20T10:09:00Z</dcterms:created>
  <dcterms:modified xsi:type="dcterms:W3CDTF">2021-03-10T01:35:21Z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1033-11.2.0.9967</vt:lpwstr>
  </property>
</Properties>
</file>