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64" r:id="rId5"/>
    <p:sldId id="270" r:id="rId6"/>
    <p:sldId id="271" r:id="rId7"/>
    <p:sldId id="272" r:id="rId8"/>
    <p:sldId id="273" r:id="rId9"/>
    <p:sldId id="266" r:id="rId10"/>
    <p:sldId id="274" r:id="rId11"/>
    <p:sldId id="275" r:id="rId12"/>
    <p:sldId id="276" r:id="rId13"/>
    <p:sldId id="277" r:id="rId14"/>
    <p:sldId id="278" r:id="rId15"/>
    <p:sldId id="280" r:id="rId16"/>
    <p:sldId id="279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§9.4 Speaking Clearly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ubblesite.org/image/6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hyperlink" Target="https://www.online-stopwatch.com/timer/1minute/" TargetMode="Externa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xtop.kejiyingwen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Ao</a:t>
            </a:r>
            <a:r>
              <a:rPr lang="en-US" dirty="0"/>
              <a:t>-§9.4 Speaking Clearly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bright light in the dark&#10;&#10;Description automatically generated with medium confidence">
            <a:extLst>
              <a:ext uri="{FF2B5EF4-FFF2-40B4-BE49-F238E27FC236}">
                <a16:creationId xmlns:a16="http://schemas.microsoft.com/office/drawing/2014/main" id="{0B2FD8F1-5C42-471B-9680-A5A8F2BC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53" y="940589"/>
            <a:ext cx="8396206" cy="574319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ao</a:t>
            </a:r>
            <a:r>
              <a:rPr lang="en-US" dirty="0"/>
              <a:t>-§9.4 Speaking Clearly</a:t>
            </a:r>
            <a:endParaRPr lang="en-CA" dirty="0"/>
          </a:p>
        </p:txBody>
      </p:sp>
      <p:sp>
        <p:nvSpPr>
          <p:cNvPr id="4" name="Google Shape;63;p2">
            <a:extLst>
              <a:ext uri="{FF2B5EF4-FFF2-40B4-BE49-F238E27FC236}">
                <a16:creationId xmlns:a16="http://schemas.microsoft.com/office/drawing/2014/main" id="{2FEB6A53-3307-4642-ADE9-FC80623A6935}"/>
              </a:ext>
            </a:extLst>
          </p:cNvPr>
          <p:cNvSpPr txBox="1"/>
          <p:nvPr/>
        </p:nvSpPr>
        <p:spPr>
          <a:xfrm>
            <a:off x="433953" y="1086387"/>
            <a:ext cx="8396206" cy="569382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ever since the world was created,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people have seen the earth and sky.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Through everything God made,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they can clearly see his invisible qualities—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his external power and divine nature.</a:t>
            </a:r>
            <a:endParaRPr sz="26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1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Paul, Romans</a:t>
            </a:r>
            <a:r>
              <a:rPr lang="en-US" sz="2600" i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b="0" i="1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1:20</a:t>
            </a:r>
            <a:endParaRPr sz="2600" b="0" i="1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CA5263-01A8-4E4A-B0C7-CCCAC8DE5CAD}"/>
              </a:ext>
            </a:extLst>
          </p:cNvPr>
          <p:cNvSpPr txBox="1"/>
          <p:nvPr/>
        </p:nvSpPr>
        <p:spPr>
          <a:xfrm>
            <a:off x="1106017" y="886056"/>
            <a:ext cx="6881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dirty="0">
                <a:solidFill>
                  <a:schemeClr val="bg1"/>
                </a:solidFill>
              </a:rPr>
              <a:t>Ref: </a:t>
            </a:r>
            <a:r>
              <a:rPr lang="en-CA" sz="1200" dirty="0">
                <a:solidFill>
                  <a:schemeClr val="bg1"/>
                </a:solidFill>
                <a:hlinkClick r:id="rId3"/>
              </a:rPr>
              <a:t>https://hubblesite.org/image/68</a:t>
            </a:r>
            <a:r>
              <a:rPr lang="en-CA" sz="1200" dirty="0">
                <a:solidFill>
                  <a:schemeClr val="bg1"/>
                </a:solidFill>
              </a:rPr>
              <a:t>  NASA </a:t>
            </a:r>
            <a:r>
              <a:rPr lang="en-US" sz="1200" b="1" dirty="0">
                <a:solidFill>
                  <a:schemeClr val="bg1"/>
                </a:solidFill>
              </a:rPr>
              <a:t>Core of Whirlpool Galaxy (M51) Image Size:~600 light years</a:t>
            </a:r>
            <a:endParaRPr lang="en-CA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Putting Together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Read your paragraph carefully.</a:t>
            </a:r>
          </a:p>
          <a:p>
            <a:pPr lvl="0"/>
            <a:r>
              <a:rPr lang="en-US" dirty="0"/>
              <a:t>When the facilitator says start…</a:t>
            </a:r>
          </a:p>
          <a:p>
            <a:pPr lvl="1"/>
            <a:r>
              <a:rPr lang="en-US" dirty="0"/>
              <a:t>Find other people who have paragraphs from the same article.</a:t>
            </a:r>
          </a:p>
          <a:p>
            <a:pPr lvl="1"/>
            <a:r>
              <a:rPr lang="en-US" dirty="0"/>
              <a:t>Sit down in a group when you have found all 5 paragraphs of your article</a:t>
            </a:r>
          </a:p>
          <a:p>
            <a:pPr lvl="0"/>
            <a:r>
              <a:rPr lang="en-US" dirty="0"/>
              <a:t> Do not look at other people’s paragraphs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Putting together paragraphs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A400D54-ABE4-4CF6-B3B8-D7A8F306783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3FCECDF-5FB8-4D19-BD17-2EFBEB473BB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344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Putting Together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Follow along in your textbook.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Logical Sequencing</a:t>
            </a:r>
            <a:endParaRPr lang="en-CA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243A080E-C04C-461B-B52F-FD7F6DA9D6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0CFA1E5-A5BF-4249-A111-135AE506A31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2CEC727-0F4F-43F3-95FA-43A829DF2F3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Putting Together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Find Last paragraph: Look at Last sentences</a:t>
            </a:r>
          </a:p>
          <a:p>
            <a:pPr lvl="1"/>
            <a:r>
              <a:rPr lang="en-US" dirty="0"/>
              <a:t>eliminate those that seem transitional</a:t>
            </a:r>
          </a:p>
          <a:p>
            <a:pPr lvl="0"/>
            <a:r>
              <a:rPr lang="en-US" dirty="0"/>
              <a:t>Find First paragraph: Look at First sentences</a:t>
            </a:r>
          </a:p>
          <a:p>
            <a:pPr lvl="1"/>
            <a:r>
              <a:rPr lang="en-US" dirty="0"/>
              <a:t>eliminate those requiring prior knowledge</a:t>
            </a:r>
          </a:p>
          <a:p>
            <a:pPr lvl="0"/>
            <a:r>
              <a:rPr lang="en-US" dirty="0"/>
              <a:t>Look for Numeric Clues</a:t>
            </a:r>
          </a:p>
          <a:p>
            <a:pPr lvl="1"/>
            <a:r>
              <a:rPr lang="en-US" dirty="0"/>
              <a:t>e.g. Firstly, Secondly, Thirdly...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Logical Sequencing</a:t>
            </a:r>
            <a:endParaRPr lang="en-CA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243A080E-C04C-461B-B52F-FD7F6DA9D6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BB91C7B-020A-4368-9A82-D9E033D3A5C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9F4D34BE-2CFD-4455-ACEC-6CF488CE8C5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2" name="Google Shape;103;p6">
            <a:extLst>
              <a:ext uri="{FF2B5EF4-FFF2-40B4-BE49-F238E27FC236}">
                <a16:creationId xmlns:a16="http://schemas.microsoft.com/office/drawing/2014/main" id="{A539FDE8-9DCB-47F0-A7B4-6F5C561AC26F}"/>
              </a:ext>
            </a:extLst>
          </p:cNvPr>
          <p:cNvSpPr txBox="1"/>
          <p:nvPr/>
        </p:nvSpPr>
        <p:spPr>
          <a:xfrm>
            <a:off x="6161725" y="4259680"/>
            <a:ext cx="2558381" cy="156962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First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Last 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Numeric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293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Putting Together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Find Last paragraph: Look at Last sentences</a:t>
            </a:r>
          </a:p>
          <a:p>
            <a:pPr lvl="1"/>
            <a:r>
              <a:rPr lang="en-US" dirty="0"/>
              <a:t>eliminate those that seem transitional</a:t>
            </a:r>
          </a:p>
          <a:p>
            <a:pPr lvl="0"/>
            <a:r>
              <a:rPr lang="en-US" dirty="0"/>
              <a:t>Find First paragraph: Look at First sentences</a:t>
            </a:r>
          </a:p>
          <a:p>
            <a:pPr lvl="1"/>
            <a:r>
              <a:rPr lang="en-US" dirty="0"/>
              <a:t>eliminate those requiring prior knowledge</a:t>
            </a:r>
          </a:p>
          <a:p>
            <a:pPr lvl="0"/>
            <a:r>
              <a:rPr lang="en-US" dirty="0"/>
              <a:t>Look for Numeric Clues</a:t>
            </a:r>
          </a:p>
          <a:p>
            <a:pPr lvl="1"/>
            <a:r>
              <a:rPr lang="en-US" dirty="0"/>
              <a:t>e.g. Firstly, Secondly, Thirdly...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Logical Sequencing</a:t>
            </a:r>
            <a:endParaRPr lang="en-CA" dirty="0"/>
          </a:p>
        </p:txBody>
      </p:sp>
      <p:pic>
        <p:nvPicPr>
          <p:cNvPr id="18" name="Content Placeholder 11">
            <a:extLst>
              <a:ext uri="{FF2B5EF4-FFF2-40B4-BE49-F238E27FC236}">
                <a16:creationId xmlns:a16="http://schemas.microsoft.com/office/drawing/2014/main" id="{BF220C68-378B-4C40-82E8-964A86C787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5E02294-90E8-4E96-B11E-40A371E3C6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A7CE167B-6154-470D-B72E-FCEFA296AFE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2" name="Google Shape;103;p6">
            <a:extLst>
              <a:ext uri="{FF2B5EF4-FFF2-40B4-BE49-F238E27FC236}">
                <a16:creationId xmlns:a16="http://schemas.microsoft.com/office/drawing/2014/main" id="{A539FDE8-9DCB-47F0-A7B4-6F5C561AC26F}"/>
              </a:ext>
            </a:extLst>
          </p:cNvPr>
          <p:cNvSpPr txBox="1"/>
          <p:nvPr/>
        </p:nvSpPr>
        <p:spPr>
          <a:xfrm>
            <a:off x="6161725" y="4259680"/>
            <a:ext cx="2558381" cy="156962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First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Last 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Numeric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22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Putting Together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If your name is called...</a:t>
            </a:r>
          </a:p>
          <a:p>
            <a:pPr lvl="1"/>
            <a:r>
              <a:rPr lang="en-US" dirty="0"/>
              <a:t>Come to the front of the class</a:t>
            </a:r>
          </a:p>
          <a:p>
            <a:pPr lvl="1"/>
            <a:r>
              <a:rPr lang="en-US" dirty="0"/>
              <a:t>Give a 15 s report (Title + Key Idea)</a:t>
            </a:r>
          </a:p>
          <a:p>
            <a:pPr lvl="1"/>
            <a:r>
              <a:rPr lang="en-US" dirty="0"/>
              <a:t>Stop speaking when the teacher asks you to stop.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Report on Title + Key Idea</a:t>
            </a:r>
            <a:endParaRPr lang="en-CA" dirty="0"/>
          </a:p>
        </p:txBody>
      </p:sp>
      <p:pic>
        <p:nvPicPr>
          <p:cNvPr id="18" name="Content Placeholder 11">
            <a:extLst>
              <a:ext uri="{FF2B5EF4-FFF2-40B4-BE49-F238E27FC236}">
                <a16:creationId xmlns:a16="http://schemas.microsoft.com/office/drawing/2014/main" id="{BF220C68-378B-4C40-82E8-964A86C787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4BAF1D0-F2F2-4273-A2A5-5A756B0D754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25AF3C-B5B9-406E-B0F2-01258D9A0F1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704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11545-80FD-4339-9B19-2F1F099B8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Preparing to Speak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8F55F9-E0D2-4C7A-BF37-633CF3508A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 Tongue Twister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43A4F7A-1FF7-4451-BFA4-49ED5CEB7B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89AE266-76EB-1E02-9783-8911B47C805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83E4139-0288-C5E4-ECBB-0ED4E8ECCB1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819363DE-BFC4-EE95-FADC-20054FB8F0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82" y="1447800"/>
            <a:ext cx="6877036" cy="5180013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2ADF0A-646B-48D4-9D45-2072BDA6599F}"/>
              </a:ext>
            </a:extLst>
          </p:cNvPr>
          <p:cNvSpPr txBox="1"/>
          <p:nvPr/>
        </p:nvSpPr>
        <p:spPr>
          <a:xfrm>
            <a:off x="2070613" y="6437784"/>
            <a:ext cx="53303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00" dirty="0">
                <a:solidFill>
                  <a:schemeClr val="bg1"/>
                </a:solidFill>
              </a:rPr>
              <a:t>https://upload.wikimedia.org/wikipedia/commons/2/2a/Brown_bear_%28Ursus_arctos_arctos%29_running.jpg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1DBE77-0181-964B-372A-2D98C6618D54}"/>
              </a:ext>
            </a:extLst>
          </p:cNvPr>
          <p:cNvSpPr txBox="1"/>
          <p:nvPr/>
        </p:nvSpPr>
        <p:spPr>
          <a:xfrm>
            <a:off x="116213" y="3368457"/>
            <a:ext cx="2751257" cy="310854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Fuzzy Wuzzy 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    was a bear.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Fuzzy Wuzzy 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    had no hair.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Fuzzy Wuzzy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    wasn't fuzzy, </a:t>
            </a:r>
          </a:p>
          <a:p>
            <a:pPr lvl="0"/>
            <a:r>
              <a:rPr lang="en-US" sz="2800" dirty="0">
                <a:solidFill>
                  <a:schemeClr val="bg1"/>
                </a:solidFill>
                <a:sym typeface="Times New Roman"/>
              </a:rPr>
              <a:t>        was he ?</a:t>
            </a:r>
          </a:p>
        </p:txBody>
      </p:sp>
    </p:spTree>
    <p:extLst>
      <p:ext uri="{BB962C8B-B14F-4D97-AF65-F5344CB8AC3E}">
        <p14:creationId xmlns:p14="http://schemas.microsoft.com/office/powerpoint/2010/main" val="2911928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Synonym [sin-uh-</a:t>
            </a:r>
            <a:r>
              <a:rPr lang="en-US" dirty="0" err="1"/>
              <a:t>nim</a:t>
            </a:r>
            <a:r>
              <a:rPr lang="en-US" dirty="0"/>
              <a:t>]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3726051" cy="533400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3" name="Google Shape;140;p10">
            <a:extLst>
              <a:ext uri="{FF2B5EF4-FFF2-40B4-BE49-F238E27FC236}">
                <a16:creationId xmlns:a16="http://schemas.microsoft.com/office/drawing/2014/main" id="{2960D421-DD0F-4DD3-B968-9197CD20A746}"/>
              </a:ext>
            </a:extLst>
          </p:cNvPr>
          <p:cNvSpPr txBox="1"/>
          <p:nvPr/>
        </p:nvSpPr>
        <p:spPr>
          <a:xfrm>
            <a:off x="474979" y="2232660"/>
            <a:ext cx="8440419" cy="2062063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Row, Row, Row your Boat,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Gently Down the Stream,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Merrily, Merrily, Merrily, Merrily,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Life is but a Dream. 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1;p10">
            <a:extLst>
              <a:ext uri="{FF2B5EF4-FFF2-40B4-BE49-F238E27FC236}">
                <a16:creationId xmlns:a16="http://schemas.microsoft.com/office/drawing/2014/main" id="{FF5F4797-CEDA-4C74-8903-2BE771344A6D}"/>
              </a:ext>
            </a:extLst>
          </p:cNvPr>
          <p:cNvSpPr txBox="1"/>
          <p:nvPr/>
        </p:nvSpPr>
        <p:spPr>
          <a:xfrm>
            <a:off x="474980" y="4337050"/>
            <a:ext cx="8440420" cy="2062063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Propel, Propel, Propel your Craft</a:t>
            </a:r>
            <a:r>
              <a:rPr lang="en-CA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Placidly Down the Aqua-solution,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Ecstatically, Ecstatically, Ecstatically, Ecstatically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Existence is but an Illusion.</a:t>
            </a:r>
            <a:endParaRPr sz="3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D6A1CA5-FD93-4650-9F8D-0A52A305264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6" name="Picture 15" descr="A picture containing tree, water, boat, outdoor&#10;&#10;Description automatically generated">
            <a:extLst>
              <a:ext uri="{FF2B5EF4-FFF2-40B4-BE49-F238E27FC236}">
                <a16:creationId xmlns:a16="http://schemas.microsoft.com/office/drawing/2014/main" id="{99CE4B0E-351E-415F-9CAA-E39CC25F3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30" y="946625"/>
            <a:ext cx="3860488" cy="17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Synonym [sin-uh-</a:t>
            </a:r>
            <a:r>
              <a:rPr lang="en-US" dirty="0" err="1"/>
              <a:t>nim</a:t>
            </a:r>
            <a:r>
              <a:rPr lang="en-US" dirty="0"/>
              <a:t>]</a:t>
            </a:r>
          </a:p>
          <a:p>
            <a:r>
              <a:rPr lang="en-US" dirty="0"/>
              <a:t>Pronunciation [</a:t>
            </a:r>
            <a:r>
              <a:rPr lang="en-US" dirty="0" err="1"/>
              <a:t>pruh</a:t>
            </a:r>
            <a:r>
              <a:rPr lang="en-US" dirty="0"/>
              <a:t>-</a:t>
            </a:r>
            <a:r>
              <a:rPr lang="en-US" dirty="0" err="1"/>
              <a:t>nuhn</a:t>
            </a:r>
            <a:r>
              <a:rPr lang="en-US" dirty="0"/>
              <a:t>-see-</a:t>
            </a:r>
            <a:r>
              <a:rPr lang="en-US" dirty="0" err="1"/>
              <a:t>ey</a:t>
            </a:r>
            <a:r>
              <a:rPr lang="en-US" dirty="0"/>
              <a:t>-</a:t>
            </a:r>
            <a:r>
              <a:rPr lang="en-US" dirty="0" err="1"/>
              <a:t>shuhn</a:t>
            </a:r>
            <a:r>
              <a:rPr lang="en-US" dirty="0"/>
              <a:t>]</a:t>
            </a:r>
          </a:p>
          <a:p>
            <a:pPr lvl="0"/>
            <a:r>
              <a:rPr lang="en-US" dirty="0"/>
              <a:t>Posture [pos-</a:t>
            </a:r>
            <a:r>
              <a:rPr lang="en-US" dirty="0" err="1"/>
              <a:t>cher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Erect [</a:t>
            </a:r>
            <a:r>
              <a:rPr lang="en-US" dirty="0" err="1"/>
              <a:t>i-rekt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Sloppy [slop-</a:t>
            </a:r>
            <a:r>
              <a:rPr lang="en-US" dirty="0" err="1"/>
              <a:t>ee</a:t>
            </a:r>
            <a:r>
              <a:rPr lang="en-US" dirty="0"/>
              <a:t>]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69348DA-AB12-AEF1-A71C-213F61FCC0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2050" name="Picture 2" descr="Proper sitting posture so you don't develop text neck">
            <a:extLst>
              <a:ext uri="{FF2B5EF4-FFF2-40B4-BE49-F238E27FC236}">
                <a16:creationId xmlns:a16="http://schemas.microsoft.com/office/drawing/2014/main" id="{DC977904-E136-44D4-8A47-EE5CE9DBE65E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6200"/>
            <a:ext cx="4267200" cy="2844800"/>
          </a:xfrm>
        </p:spPr>
      </p:pic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E4E784F8-FF72-9EDD-98DF-1C6C197D684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79051555-7BDE-BE24-3A38-A6F9FCB2488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65918B-F7A9-4F36-8FFF-0544DAE41D89}"/>
              </a:ext>
            </a:extLst>
          </p:cNvPr>
          <p:cNvSpPr txBox="1"/>
          <p:nvPr/>
        </p:nvSpPr>
        <p:spPr>
          <a:xfrm>
            <a:off x="4818072" y="5461000"/>
            <a:ext cx="4325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Ref: https://www.braceability.com/blogs/info/bad-posture</a:t>
            </a:r>
          </a:p>
        </p:txBody>
      </p:sp>
    </p:spTree>
    <p:extLst>
      <p:ext uri="{BB962C8B-B14F-4D97-AF65-F5344CB8AC3E}">
        <p14:creationId xmlns:p14="http://schemas.microsoft.com/office/powerpoint/2010/main" val="1730719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Follow along in your textbooks</a:t>
            </a:r>
          </a:p>
          <a:p>
            <a:pPr lvl="0"/>
            <a:r>
              <a:rPr lang="en-US" dirty="0"/>
              <a:t>Fill in the blanks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Maintain Proper…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951F7D9-ACA4-4534-89F5-990150B6389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3C2C14E-09F0-4D24-84C3-E90074E3C6F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ACF1920-5B76-48F1-87B7-A63567D4761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027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Speed</a:t>
            </a:r>
          </a:p>
          <a:p>
            <a:pPr lvl="0"/>
            <a:r>
              <a:rPr lang="en-US" dirty="0"/>
              <a:t>Volume</a:t>
            </a:r>
          </a:p>
          <a:p>
            <a:pPr lvl="0"/>
            <a:r>
              <a:rPr lang="en-US" dirty="0"/>
              <a:t>Posture</a:t>
            </a:r>
          </a:p>
          <a:p>
            <a:pPr lvl="0"/>
            <a:r>
              <a:rPr lang="en-US" dirty="0"/>
              <a:t>Pronunciation</a:t>
            </a:r>
          </a:p>
          <a:p>
            <a:pPr lvl="1"/>
            <a:r>
              <a:rPr lang="en-US" dirty="0"/>
              <a:t>Use easily pronounced synonyms</a:t>
            </a:r>
          </a:p>
          <a:p>
            <a:pPr lvl="1"/>
            <a:r>
              <a:rPr lang="en-US" dirty="0"/>
              <a:t>Use easily distinguished synonyms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Maintain Proper…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951F7D9-ACA4-4534-89F5-990150B6389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57C5216-0AFA-225C-9253-905782D30B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54C2370-0EB3-2B67-E1DA-2C3B4A8DBE1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0FA0C-A0C2-4681-84E1-332D19067C84}"/>
              </a:ext>
            </a:extLst>
          </p:cNvPr>
          <p:cNvSpPr txBox="1"/>
          <p:nvPr/>
        </p:nvSpPr>
        <p:spPr>
          <a:xfrm>
            <a:off x="1479641" y="4812277"/>
            <a:ext cx="5300442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lavatory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CA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B9F519-867E-4155-8E8A-F0975A536864}"/>
              </a:ext>
            </a:extLst>
          </p:cNvPr>
          <p:cNvSpPr txBox="1"/>
          <p:nvPr/>
        </p:nvSpPr>
        <p:spPr>
          <a:xfrm>
            <a:off x="1479641" y="5321744"/>
            <a:ext cx="5300442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beside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7F2C88-6220-B336-858C-8A2CB6824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512" y="1181100"/>
            <a:ext cx="2466975" cy="18478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BC8660-9854-0855-5CEC-05B22F855E9E}"/>
              </a:ext>
            </a:extLst>
          </p:cNvPr>
          <p:cNvSpPr txBox="1"/>
          <p:nvPr/>
        </p:nvSpPr>
        <p:spPr>
          <a:xfrm>
            <a:off x="5434537" y="3027838"/>
            <a:ext cx="37613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00" dirty="0"/>
              <a:t>https://motoroctane.com/news/245545-5-tips-for-perfect-gear-change</a:t>
            </a:r>
          </a:p>
        </p:txBody>
      </p:sp>
    </p:spTree>
    <p:extLst>
      <p:ext uri="{BB962C8B-B14F-4D97-AF65-F5344CB8AC3E}">
        <p14:creationId xmlns:p14="http://schemas.microsoft.com/office/powerpoint/2010/main" val="29513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Knowledge of material</a:t>
            </a:r>
          </a:p>
          <a:p>
            <a:pPr lv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Practice: e.g. Charles Haddon Spurgeon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Requires…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951F7D9-ACA4-4534-89F5-990150B6389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FC8BD-917F-1BBA-07D5-E17D0A04DE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F180A4-527B-FA82-8A61-E5BAD01DB22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1E190C-4C08-F6E9-1DB1-BB2665B98DAA}"/>
              </a:ext>
            </a:extLst>
          </p:cNvPr>
          <p:cNvSpPr txBox="1"/>
          <p:nvPr/>
        </p:nvSpPr>
        <p:spPr>
          <a:xfrm>
            <a:off x="5396605" y="1263134"/>
            <a:ext cx="322759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https://commons.wikimedia.org/wiki/File:Charles_Haddon_Spurgeon_by_Alexander_Melville.jpg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380AC67-E292-CAC0-DF86-F272979FD1C1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6209" y="1447800"/>
            <a:ext cx="4195981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66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Choose a Topic</a:t>
            </a:r>
          </a:p>
          <a:p>
            <a:pPr lvl="1"/>
            <a:r>
              <a:rPr lang="en-US" dirty="0"/>
              <a:t>Best Social Media Platform</a:t>
            </a:r>
          </a:p>
          <a:p>
            <a:pPr lvl="1"/>
            <a:r>
              <a:rPr lang="en-US" dirty="0"/>
              <a:t>Best </a:t>
            </a:r>
            <a:r>
              <a:rPr lang="en-US" dirty="0" err="1"/>
              <a:t>Youtube</a:t>
            </a:r>
            <a:r>
              <a:rPr lang="en-US"/>
              <a:t> channel</a:t>
            </a:r>
            <a:endParaRPr lang="en-US" dirty="0"/>
          </a:p>
          <a:p>
            <a:pPr lvl="1"/>
            <a:r>
              <a:rPr lang="en-US" dirty="0"/>
              <a:t>How not to get sick</a:t>
            </a:r>
          </a:p>
          <a:p>
            <a:pPr lvl="1"/>
            <a:r>
              <a:rPr lang="en-US" dirty="0"/>
              <a:t>The best way to study</a:t>
            </a:r>
          </a:p>
          <a:p>
            <a:pPr lvl="0"/>
            <a:r>
              <a:rPr lang="en-US" dirty="0"/>
              <a:t>Make a hypothesis</a:t>
            </a:r>
          </a:p>
          <a:p>
            <a:pPr lvl="0"/>
            <a:r>
              <a:rPr lang="en-US" dirty="0"/>
              <a:t>Points in Cluster</a:t>
            </a:r>
          </a:p>
          <a:p>
            <a:pPr lvl="0"/>
            <a:r>
              <a:rPr lang="en-US" dirty="0"/>
              <a:t>Write a Speech (in book)</a:t>
            </a:r>
          </a:p>
          <a:p>
            <a:pPr lvl="0"/>
            <a:r>
              <a:rPr lang="en-US" dirty="0"/>
              <a:t>Stand up</a:t>
            </a:r>
          </a:p>
          <a:p>
            <a:pPr lvl="0"/>
            <a:r>
              <a:rPr lang="en-US" dirty="0"/>
              <a:t>Deliver it to yourself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Minute Speech</a:t>
            </a:r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0A365CF-101D-425C-AA64-99BDF122563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8F9BEE-F9DA-49D7-8A22-2C7F957F0D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0629E-A4AE-4E9B-98A9-DE6BF62BF7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2D7D44E-4FCC-4133-B6BE-2626BFC112F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855" y="3249099"/>
            <a:ext cx="3706689" cy="1579001"/>
          </a:xfrm>
        </p:spPr>
      </p:pic>
    </p:spTree>
    <p:extLst>
      <p:ext uri="{BB962C8B-B14F-4D97-AF65-F5344CB8AC3E}">
        <p14:creationId xmlns:p14="http://schemas.microsoft.com/office/powerpoint/2010/main" val="382565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Delivering Your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Speaker </a:t>
            </a:r>
          </a:p>
          <a:p>
            <a:pPr lvl="1"/>
            <a:r>
              <a:rPr lang="en-US" dirty="0"/>
              <a:t>Deliver your speech</a:t>
            </a:r>
          </a:p>
          <a:p>
            <a:pPr lvl="1"/>
            <a:r>
              <a:rPr lang="en-US" dirty="0"/>
              <a:t>Stop when bell rings</a:t>
            </a:r>
          </a:p>
          <a:p>
            <a:pPr lvl="1"/>
            <a:r>
              <a:rPr lang="en-US" dirty="0"/>
              <a:t>If finish early, repeat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One Minute Speech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9B8F13A-D9AB-4ABF-A36C-96AEC234C9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802AE85-7963-4242-8AAB-4DA59194848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CA" dirty="0"/>
              <a:t>Listeners</a:t>
            </a:r>
          </a:p>
          <a:p>
            <a:pPr lvl="1"/>
            <a:r>
              <a:rPr lang="en-CA" dirty="0"/>
              <a:t>Listen to speech</a:t>
            </a:r>
          </a:p>
          <a:p>
            <a:pPr lvl="1"/>
            <a:r>
              <a:rPr lang="en-CA" dirty="0"/>
              <a:t>Ask clarification questions.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62B05FF-EEEB-4A66-B24C-DB7E8C95823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12D760D-3F03-4D9E-BE33-7B034AD12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703" y="2029966"/>
            <a:ext cx="1450851" cy="72847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E621B10-51C9-4858-BD4A-9B7352E5D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515" y="2026918"/>
            <a:ext cx="1450851" cy="731521"/>
          </a:xfrm>
          <a:prstGeom prst="rect">
            <a:avLst/>
          </a:prstGeom>
        </p:spPr>
      </p:pic>
      <p:pic>
        <p:nvPicPr>
          <p:cNvPr id="43" name="Content Placeholder 13">
            <a:hlinkClick r:id="rId5" tooltip="One Minute Timer"/>
            <a:extLst>
              <a:ext uri="{FF2B5EF4-FFF2-40B4-BE49-F238E27FC236}">
                <a16:creationId xmlns:a16="http://schemas.microsoft.com/office/drawing/2014/main" id="{69050493-97BF-4E9D-9DD4-29F12C46AFB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13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Homework &amp;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Read the Article: “Failure to Understand Time Means Failure” (§11.5)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 dirty="0"/>
              <a:t>Circle Key Words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</a:pPr>
            <a:r>
              <a:rPr lang="en-US"/>
              <a:t>Summarize the main ideas in a mind map.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Reading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414E1BF-6821-4BD6-801C-E3F9A8F1FD5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7C7626-AA3F-4ACF-BCCC-D04FE81BFCB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8475F9-3ED5-4F86-ABE2-705E9831A14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8840246-C169-4D58-9CB1-5EE06F4329C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96" y="2816817"/>
            <a:ext cx="4587695" cy="231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28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DE565-D62E-4086-B5C6-9AA5E531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0E975DC7-8F11-4E05-93CB-D36CEDB6E8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altLang="en-US" dirty="0"/>
              <a:t> Complete the abstract submission process for the XTOP </a:t>
            </a:r>
            <a:r>
              <a:rPr lang="en-US" altLang="en-US"/>
              <a:t>conference.</a:t>
            </a:r>
            <a:endParaRPr lang="en-US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13E82-3107-4895-BCCF-3DC22ADCB3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B16479-3E46-456E-BF2A-DA87C0728D0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C6ED88C-7C85-4AF2-810F-027326AE7F4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6">
            <a:hlinkClick r:id="rId3" tooltip="XTOP"/>
            <a:extLst>
              <a:ext uri="{FF2B5EF4-FFF2-40B4-BE49-F238E27FC236}">
                <a16:creationId xmlns:a16="http://schemas.microsoft.com/office/drawing/2014/main" id="{7A3B13C1-52A7-4F5B-A5D7-7B6726DA0072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386</TotalTime>
  <Words>681</Words>
  <Application>Microsoft Office PowerPoint</Application>
  <PresentationFormat>On-screen Show (4:3)</PresentationFormat>
  <Paragraphs>131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Wingdings</vt:lpstr>
      <vt:lpstr>ecp1026</vt:lpstr>
      <vt:lpstr>CorelDRAW</vt:lpstr>
      <vt:lpstr>Ao-§9.4 Speaking Clearly</vt:lpstr>
      <vt:lpstr>ao-§9.4 Speaking Clearly</vt:lpstr>
      <vt:lpstr>1 Putting Together The Talk</vt:lpstr>
      <vt:lpstr>1 Putting Together The Talk</vt:lpstr>
      <vt:lpstr>1 Putting Together The Talk</vt:lpstr>
      <vt:lpstr>1 Putting Together The Talk</vt:lpstr>
      <vt:lpstr>1 Putting Together The Talk</vt:lpstr>
      <vt:lpstr>2 Preparing to Speak</vt:lpstr>
      <vt:lpstr>3 Delivering Your Talk</vt:lpstr>
      <vt:lpstr>3 Delivering Your Talk</vt:lpstr>
      <vt:lpstr>3 Delivering Your Talk</vt:lpstr>
      <vt:lpstr>3 Delivering Your Talk</vt:lpstr>
      <vt:lpstr>3 Delivering Your Talk</vt:lpstr>
      <vt:lpstr>3 Delivering Your Talk</vt:lpstr>
      <vt:lpstr>3 Delivering Your Talk</vt:lpstr>
      <vt:lpstr>4 Homework &amp; Assignments</vt:lpstr>
      <vt:lpstr>4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Jonathon David White</cp:lastModifiedBy>
  <cp:revision>29</cp:revision>
  <dcterms:created xsi:type="dcterms:W3CDTF">2021-02-22T03:20:31Z</dcterms:created>
  <dcterms:modified xsi:type="dcterms:W3CDTF">2025-03-13T07:43:26Z</dcterms:modified>
  <cp:category>course</cp:category>
</cp:coreProperties>
</file>