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1" r:id="rId3"/>
    <p:sldId id="257" r:id="rId4"/>
    <p:sldId id="264" r:id="rId5"/>
    <p:sldId id="265" r:id="rId6"/>
    <p:sldId id="266" r:id="rId7"/>
    <p:sldId id="267" r:id="rId8"/>
    <p:sldId id="268" r:id="rId9"/>
    <p:sldId id="270" r:id="rId10"/>
    <p:sldId id="282" r:id="rId11"/>
    <p:sldId id="273" r:id="rId12"/>
    <p:sldId id="275" r:id="rId13"/>
    <p:sldId id="276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108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01141E-D860-4D25-A73F-D33AAC9F9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ADEAF-6C99-4C54-9B69-0FD63C6824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3A8F2-3909-4DBF-8454-A3B412883158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275A5-33E9-4791-A6DE-84D12F4431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F5F00-81A0-415E-9765-7B952ED9DC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26F3B-5271-402D-A91D-B57D7068CA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195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9D576-4E71-4867-8006-1F7A7F04B7B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CAEBF-0B4D-4FDC-9E2B-3240FACBE0F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3428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EE2443-3BD5-4491-B189-2A24DF66AD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66DA0B3-09E6-45E4-91BF-39DA3AD836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7774583-2054-4423-9AF9-52276F5707A7}" type="datetime2">
              <a:rPr lang="zh-TW" altLang="en-US" sz="1200" smtClean="0"/>
              <a:pPr/>
              <a:t>2025年3月27日</a:t>
            </a:fld>
            <a:endParaRPr lang="en-US" altLang="zh-TW" sz="1200"/>
          </a:p>
        </p:txBody>
      </p:sp>
      <p:sp>
        <p:nvSpPr>
          <p:cNvPr id="6148" name="Rectangle 6">
            <a:extLst>
              <a:ext uri="{FF2B5EF4-FFF2-40B4-BE49-F238E27FC236}">
                <a16:creationId xmlns:a16="http://schemas.microsoft.com/office/drawing/2014/main" id="{A4F63553-1256-45C0-81A5-E534C10D5D3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>
            <a:extLst>
              <a:ext uri="{FF2B5EF4-FFF2-40B4-BE49-F238E27FC236}">
                <a16:creationId xmlns:a16="http://schemas.microsoft.com/office/drawing/2014/main" id="{60AEC771-45C9-4EEA-AFD0-D324B115C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4066848-C316-4E38-A43E-BB8D75E06EE8}" type="slidenum">
              <a:rPr lang="zh-TW" altLang="en-US" sz="1200"/>
              <a:pPr/>
              <a:t>1</a:t>
            </a:fld>
            <a:endParaRPr lang="en-US" altLang="zh-TW" sz="1200"/>
          </a:p>
        </p:txBody>
      </p:sp>
      <p:sp>
        <p:nvSpPr>
          <p:cNvPr id="6150" name="Rectangle 2">
            <a:extLst>
              <a:ext uri="{FF2B5EF4-FFF2-40B4-BE49-F238E27FC236}">
                <a16:creationId xmlns:a16="http://schemas.microsoft.com/office/drawing/2014/main" id="{46517685-2DEB-48AA-B509-3E38B3677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>
            <a:extLst>
              <a:ext uri="{FF2B5EF4-FFF2-40B4-BE49-F238E27FC236}">
                <a16:creationId xmlns:a16="http://schemas.microsoft.com/office/drawing/2014/main" id="{1CF89640-D32B-4B2D-AC3B-A719A4D2F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42598"/>
            <a:ext cx="8610600" cy="1905336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843272-4D90-BE7E-94BE-B4A1435DC02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4823" y="3429000"/>
            <a:ext cx="7198382" cy="2898775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2pPr marL="457200" indent="0" algn="ctr">
              <a:buFontTx/>
              <a:buNone/>
              <a:defRPr/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B_Single_Pan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735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§9.5 Confidently Presenting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  <p:sldLayoutId id="2147483683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0AYfE0YDoc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41C191C-AC38-42BF-84A8-731A173373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942597"/>
            <a:ext cx="8610600" cy="2486403"/>
          </a:xfrm>
        </p:spPr>
        <p:txBody>
          <a:bodyPr/>
          <a:lstStyle/>
          <a:p>
            <a:r>
              <a:rPr lang="en-US" altLang="zh-TW"/>
              <a:t>§9.5 Confidently Presenting</a:t>
            </a:r>
            <a:endParaRPr lang="en-US" altLang="zh-TW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2EFECE-1C7E-550A-475D-C949226D61C0}"/>
              </a:ext>
            </a:extLst>
          </p:cNvPr>
          <p:cNvSpPr>
            <a:spLocks noGrp="1"/>
          </p:cNvSpPr>
          <p:nvPr>
            <p:ph sz="quarter" idx="10"/>
          </p:nvPr>
        </p:nvSpPr>
        <p:spPr bwMode="auto">
          <a:xfrm>
            <a:off x="791867" y="3783012"/>
            <a:ext cx="7831138" cy="2544762"/>
          </a:xfrm>
          <a:prstGeom prst="triangl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CA"/>
              <a:t>Prove Your</a:t>
            </a:r>
          </a:p>
          <a:p>
            <a:r>
              <a:rPr lang="en-CA" dirty="0"/>
              <a:t>Hypothesis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747CC-8CF6-707F-8639-FD731A9194A9}"/>
              </a:ext>
            </a:extLst>
          </p:cNvPr>
          <p:cNvSpPr txBox="1"/>
          <p:nvPr/>
        </p:nvSpPr>
        <p:spPr>
          <a:xfrm>
            <a:off x="7464098" y="5548358"/>
            <a:ext cx="1329210" cy="83099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400" dirty="0">
                <a:solidFill>
                  <a:schemeClr val="bg1"/>
                </a:solidFill>
              </a:rPr>
              <a:t>Fluent</a:t>
            </a:r>
          </a:p>
          <a:p>
            <a:pPr algn="ctr"/>
            <a:r>
              <a:rPr lang="en-CA" sz="2400" dirty="0">
                <a:solidFill>
                  <a:schemeClr val="bg1"/>
                </a:solidFill>
              </a:rPr>
              <a:t>Speaking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5C313D-BD73-B156-DFA0-6C041E248B0F}"/>
              </a:ext>
            </a:extLst>
          </p:cNvPr>
          <p:cNvSpPr txBox="1"/>
          <p:nvPr/>
        </p:nvSpPr>
        <p:spPr>
          <a:xfrm>
            <a:off x="3946071" y="3367514"/>
            <a:ext cx="1783694" cy="83099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400" dirty="0">
                <a:solidFill>
                  <a:schemeClr val="bg1"/>
                </a:solidFill>
              </a:rPr>
              <a:t>Logical</a:t>
            </a:r>
          </a:p>
          <a:p>
            <a:pPr algn="ctr"/>
            <a:r>
              <a:rPr lang="en-CA" sz="2400" dirty="0">
                <a:solidFill>
                  <a:schemeClr val="bg1"/>
                </a:solidFill>
              </a:rPr>
              <a:t>Organization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89B68-E7DC-8D06-8334-3D583417FA8A}"/>
              </a:ext>
            </a:extLst>
          </p:cNvPr>
          <p:cNvSpPr txBox="1"/>
          <p:nvPr/>
        </p:nvSpPr>
        <p:spPr>
          <a:xfrm>
            <a:off x="709257" y="5673784"/>
            <a:ext cx="936475" cy="83099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2400" dirty="0">
                <a:solidFill>
                  <a:schemeClr val="bg1"/>
                </a:solidFill>
              </a:rPr>
              <a:t>Clear</a:t>
            </a:r>
          </a:p>
          <a:p>
            <a:pPr algn="ctr"/>
            <a:r>
              <a:rPr lang="en-CA" sz="2400" dirty="0">
                <a:solidFill>
                  <a:schemeClr val="bg1"/>
                </a:solidFill>
              </a:rPr>
              <a:t>Slides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2B0517-CBC6-B8F5-8226-A3482EDE3DE1}"/>
              </a:ext>
            </a:extLst>
          </p:cNvPr>
          <p:cNvSpPr txBox="1"/>
          <p:nvPr/>
        </p:nvSpPr>
        <p:spPr>
          <a:xfrm>
            <a:off x="4226172" y="2959459"/>
            <a:ext cx="10695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</a:rPr>
              <a:t>§9.3-§9.4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82AA89-F8EB-EF78-93AE-5B9A42DE8649}"/>
              </a:ext>
            </a:extLst>
          </p:cNvPr>
          <p:cNvSpPr txBox="1"/>
          <p:nvPr/>
        </p:nvSpPr>
        <p:spPr>
          <a:xfrm>
            <a:off x="7553481" y="5127446"/>
            <a:ext cx="10695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</a:rPr>
              <a:t>§9.4-§9.6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EE798D-4234-C7C4-1F53-72E9EA3A55ED}"/>
              </a:ext>
            </a:extLst>
          </p:cNvPr>
          <p:cNvSpPr txBox="1"/>
          <p:nvPr/>
        </p:nvSpPr>
        <p:spPr>
          <a:xfrm>
            <a:off x="883182" y="5252872"/>
            <a:ext cx="588623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1"/>
                </a:solidFill>
              </a:rPr>
              <a:t>§9.7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252A7-ED28-4942-8CB7-B0AEB8041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ea typeface="新細明體" panose="02020500000000000000" pitchFamily="18" charset="-120"/>
              </a:rPr>
              <a:t>Ao</a:t>
            </a:r>
            <a:r>
              <a:rPr lang="en-US" altLang="zh-TW" dirty="0">
                <a:ea typeface="新細明體" panose="02020500000000000000" pitchFamily="18" charset="-120"/>
              </a:rPr>
              <a:t>-§9.5 Confidently Presenting</a:t>
            </a:r>
            <a:endParaRPr lang="en-C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8117A4-2395-4841-8D43-C2996ACAEA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43" y="914400"/>
            <a:ext cx="5372313" cy="57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6D5FD9-C69D-4682-A685-842F4F50DDD7}"/>
              </a:ext>
            </a:extLst>
          </p:cNvPr>
          <p:cNvSpPr txBox="1"/>
          <p:nvPr/>
        </p:nvSpPr>
        <p:spPr>
          <a:xfrm>
            <a:off x="2139165" y="871779"/>
            <a:ext cx="5027338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tx2"/>
                </a:solidFill>
              </a:rPr>
              <a:t>I have a Dream</a:t>
            </a:r>
          </a:p>
          <a:p>
            <a:pPr algn="ctr"/>
            <a:r>
              <a:rPr lang="en-CA" sz="1600" b="1" dirty="0">
                <a:solidFill>
                  <a:schemeClr val="tx2"/>
                </a:solidFill>
              </a:rPr>
              <a:t>Martin Luther King, Jr.</a:t>
            </a:r>
          </a:p>
          <a:p>
            <a:pPr algn="ctr"/>
            <a:r>
              <a:rPr lang="en-CA" sz="1100" dirty="0"/>
              <a:t>Ref: https://reclaimtheamericandream.org/wp-content/uploads/2016/01/MLK1965.jpg</a:t>
            </a:r>
          </a:p>
        </p:txBody>
      </p:sp>
      <p:pic>
        <p:nvPicPr>
          <p:cNvPr id="5" name="Picture 6">
            <a:hlinkClick r:id="rId3" tooltip="Martin Luther King Jr  Speech with Chinese Subtitles"/>
            <a:extLst>
              <a:ext uri="{FF2B5EF4-FFF2-40B4-BE49-F238E27FC236}">
                <a16:creationId xmlns:a16="http://schemas.microsoft.com/office/drawing/2014/main" id="{4CCB966F-642B-4D7F-AD44-FADF837C4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658" y="6108431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39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23">
            <a:extLst>
              <a:ext uri="{FF2B5EF4-FFF2-40B4-BE49-F238E27FC236}">
                <a16:creationId xmlns:a16="http://schemas.microsoft.com/office/drawing/2014/main" id="{3E4A3E31-50ED-4162-AEA1-0FCE438A8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/>
              <a:t>1 Popular Tongue Twisters</a:t>
            </a:r>
            <a:endParaRPr lang="en-CA" altLang="en-US" dirty="0"/>
          </a:p>
        </p:txBody>
      </p:sp>
      <p:sp>
        <p:nvSpPr>
          <p:cNvPr id="2" name="Content Placeholder 26">
            <a:extLst>
              <a:ext uri="{FF2B5EF4-FFF2-40B4-BE49-F238E27FC236}">
                <a16:creationId xmlns:a16="http://schemas.microsoft.com/office/drawing/2014/main" id="{F1775087-524F-4E35-8DB0-C94F96976C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altLang="en-US" sz="2400" dirty="0"/>
              <a:t>Betty </a:t>
            </a:r>
            <a:r>
              <a:rPr lang="en-CA" altLang="en-US" sz="2400" dirty="0" err="1"/>
              <a:t>Botter</a:t>
            </a:r>
            <a:r>
              <a:rPr lang="en-CA" altLang="en-US" sz="2400" dirty="0"/>
              <a:t> had some butter,</a:t>
            </a:r>
          </a:p>
          <a:p>
            <a:r>
              <a:rPr lang="en-CA" altLang="en-US" sz="2400" dirty="0"/>
              <a:t>“But,” she said,” this butter’s bitter.”</a:t>
            </a:r>
          </a:p>
          <a:p>
            <a:r>
              <a:rPr lang="en-CA" altLang="en-US" sz="2400" dirty="0"/>
              <a:t>If I bake this bitter butter, </a:t>
            </a:r>
          </a:p>
          <a:p>
            <a:r>
              <a:rPr lang="en-CA" altLang="en-US" sz="2400" dirty="0"/>
              <a:t>it would make my batter bitter.</a:t>
            </a:r>
          </a:p>
          <a:p>
            <a:r>
              <a:rPr lang="en-CA" altLang="en-US" sz="2400" dirty="0"/>
              <a:t>But a bit of better butter,</a:t>
            </a:r>
          </a:p>
          <a:p>
            <a:r>
              <a:rPr lang="en-CA" altLang="en-US" sz="2400" dirty="0"/>
              <a:t>that would make my batter better.”</a:t>
            </a:r>
          </a:p>
          <a:p>
            <a:r>
              <a:rPr lang="en-CA" altLang="en-US" sz="2400" dirty="0"/>
              <a:t>So she bought a bit of butter, </a:t>
            </a:r>
          </a:p>
          <a:p>
            <a:r>
              <a:rPr lang="en-CA" altLang="en-US" sz="2400" dirty="0"/>
              <a:t>better than her bitter butter,</a:t>
            </a:r>
          </a:p>
          <a:p>
            <a:r>
              <a:rPr lang="en-CA" altLang="en-US" sz="2400" dirty="0"/>
              <a:t>and she baked it in her batter,</a:t>
            </a:r>
          </a:p>
          <a:p>
            <a:r>
              <a:rPr lang="en-CA" altLang="en-US" sz="2400" dirty="0"/>
              <a:t>and the batter was not bitter.</a:t>
            </a:r>
          </a:p>
          <a:p>
            <a:r>
              <a:rPr lang="en-CA" altLang="en-US" sz="2400" dirty="0"/>
              <a:t>So ‘twas better Betty </a:t>
            </a:r>
            <a:r>
              <a:rPr lang="en-CA" altLang="en-US" sz="2400" dirty="0" err="1"/>
              <a:t>Botter</a:t>
            </a:r>
            <a:endParaRPr lang="en-CA" altLang="en-US" sz="2400" dirty="0"/>
          </a:p>
          <a:p>
            <a:r>
              <a:rPr lang="en-CA" altLang="en-US" sz="2400" dirty="0"/>
              <a:t>bought a bit of better butter.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B59AFDE-F160-43C1-A377-88BF34EA1B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CA" altLang="en-US" dirty="0"/>
              <a:t>Betty </a:t>
            </a:r>
            <a:r>
              <a:rPr lang="en-CA" altLang="en-US" dirty="0" err="1"/>
              <a:t>Botter’s</a:t>
            </a:r>
            <a:r>
              <a:rPr lang="en-CA" altLang="en-US" dirty="0"/>
              <a:t> Butter</a:t>
            </a:r>
          </a:p>
          <a:p>
            <a:pPr>
              <a:defRPr/>
            </a:pP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957F8-A54F-47A1-9069-EB9F52F737D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CDAA28-D6A2-496B-B346-E40CDE27D0E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E4DEBF5-C703-4E6A-9848-8CC8A1039B2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C9874B7-8251-4C03-8080-09326BFF04C9}"/>
              </a:ext>
            </a:extLst>
          </p:cNvPr>
          <p:cNvGrpSpPr/>
          <p:nvPr/>
        </p:nvGrpSpPr>
        <p:grpSpPr>
          <a:xfrm>
            <a:off x="5347728" y="990600"/>
            <a:ext cx="3706905" cy="2920263"/>
            <a:chOff x="5347728" y="990600"/>
            <a:chExt cx="3706905" cy="2920263"/>
          </a:xfrm>
        </p:grpSpPr>
        <p:pic>
          <p:nvPicPr>
            <p:cNvPr id="16386" name="Picture 2">
              <a:extLst>
                <a:ext uri="{FF2B5EF4-FFF2-40B4-BE49-F238E27FC236}">
                  <a16:creationId xmlns:a16="http://schemas.microsoft.com/office/drawing/2014/main" id="{CBE015C7-3DA3-4B32-9D02-21C97C1B7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763" y="990600"/>
              <a:ext cx="3580837" cy="2704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E6CC17-F041-4D32-AD38-89E320E563B9}"/>
                </a:ext>
              </a:extLst>
            </p:cNvPr>
            <p:cNvSpPr txBox="1"/>
            <p:nvPr/>
          </p:nvSpPr>
          <p:spPr>
            <a:xfrm>
              <a:off x="5347728" y="3695419"/>
              <a:ext cx="3706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800" dirty="0"/>
                <a:t>Ref: Oleg </a:t>
              </a:r>
              <a:r>
                <a:rPr lang="en-CA" sz="800" dirty="0" err="1"/>
                <a:t>Bor</a:t>
              </a:r>
              <a:r>
                <a:rPr lang="en-CA" sz="800" dirty="0"/>
                <a:t>, https://commons.wikimedia.org/wiki/File:Sliced_clarified_butter.png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3D0F-E7E0-4BED-B535-92550C3A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/>
              <a:t>1 Popular Tongue Twisters</a:t>
            </a:r>
            <a:endParaRPr lang="en-US"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30671955-AB17-49BB-AF6D-6641D63612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You’ve no need to light a night-light</a:t>
            </a:r>
          </a:p>
          <a:p>
            <a:r>
              <a:rPr lang="en-US" altLang="en-US" dirty="0"/>
              <a:t>On a light night like tonight,</a:t>
            </a:r>
          </a:p>
          <a:p>
            <a:r>
              <a:rPr lang="en-US" altLang="en-US" dirty="0"/>
              <a:t>For a night-light’s light’s a slight light,</a:t>
            </a:r>
          </a:p>
          <a:p>
            <a:r>
              <a:rPr lang="en-US" altLang="en-US" dirty="0"/>
              <a:t>And tonight’s a night that’s light.</a:t>
            </a:r>
          </a:p>
          <a:p>
            <a:r>
              <a:rPr lang="en-US" altLang="en-US" dirty="0"/>
              <a:t>When a night’s light, like tonight’s light,</a:t>
            </a:r>
          </a:p>
          <a:p>
            <a:r>
              <a:rPr lang="en-US" altLang="en-US" dirty="0"/>
              <a:t>It is really not quite right</a:t>
            </a:r>
          </a:p>
          <a:p>
            <a:r>
              <a:rPr lang="en-US" altLang="en-US" dirty="0"/>
              <a:t>To light night-light’s with their slight light,</a:t>
            </a:r>
          </a:p>
          <a:p>
            <a:r>
              <a:rPr lang="en-US" altLang="en-US" dirty="0"/>
              <a:t>On a light night like tonight.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38C38-8E15-4FDA-9131-1A31CD1F6E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Night Light on a Light Night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AA1161-DF87-4A46-8C06-E36591943AF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0B7B97-BFA1-4A77-9BB4-65DA74FD1E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2A17A42-1191-43A7-BB6E-AFA530F70B9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71ED5EE-F12C-4B6A-92EF-040BED5F8378}"/>
              </a:ext>
            </a:extLst>
          </p:cNvPr>
          <p:cNvGrpSpPr/>
          <p:nvPr/>
        </p:nvGrpSpPr>
        <p:grpSpPr>
          <a:xfrm>
            <a:off x="6609143" y="1191951"/>
            <a:ext cx="2306257" cy="1536544"/>
            <a:chOff x="6609143" y="1191951"/>
            <a:chExt cx="2306257" cy="1536544"/>
          </a:xfrm>
        </p:grpSpPr>
        <p:pic>
          <p:nvPicPr>
            <p:cNvPr id="13" name="Content Placeholder 8">
              <a:extLst>
                <a:ext uri="{FF2B5EF4-FFF2-40B4-BE49-F238E27FC236}">
                  <a16:creationId xmlns:a16="http://schemas.microsoft.com/office/drawing/2014/main" id="{1E9DF5ED-8E4D-4C70-A1C8-834599D34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09143" y="1191951"/>
              <a:ext cx="2306257" cy="1536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E5510B8-6118-463C-91D4-DCE59058971A}"/>
                </a:ext>
              </a:extLst>
            </p:cNvPr>
            <p:cNvSpPr/>
            <p:nvPr/>
          </p:nvSpPr>
          <p:spPr>
            <a:xfrm>
              <a:off x="6925577" y="2513051"/>
              <a:ext cx="178834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en-US" sz="400" dirty="0">
                  <a:solidFill>
                    <a:schemeClr val="bg1"/>
                  </a:solidFill>
                </a:rPr>
                <a:t>Ref: Tim Rademacher https://commons.wikimedia.org/wiki/File:2020-06-22_232305_Hannover_Night_of_Light_Marktkirche.jpg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6CCBE-DFFB-4A4B-918E-B3E81B3D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/>
              <a:t>1 Popular Tongue Twisters</a:t>
            </a:r>
            <a:endParaRPr lang="en-US" dirty="0"/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5FAC37FF-CC0B-4EA7-90EF-DD42E07525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How much wood,</a:t>
            </a:r>
          </a:p>
          <a:p>
            <a:r>
              <a:rPr lang="en-US" altLang="en-US" dirty="0"/>
              <a:t>	would a woodchuck chuck,</a:t>
            </a:r>
          </a:p>
          <a:p>
            <a:r>
              <a:rPr lang="en-US" altLang="en-US" dirty="0"/>
              <a:t>if a woodchuck could chuck wood?</a:t>
            </a:r>
          </a:p>
          <a:p>
            <a:r>
              <a:rPr lang="en-US" altLang="en-US" dirty="0"/>
              <a:t>He would chuck, he would,</a:t>
            </a:r>
          </a:p>
          <a:p>
            <a:r>
              <a:rPr lang="en-US" altLang="en-US" dirty="0"/>
              <a:t>	as much as he could,</a:t>
            </a:r>
          </a:p>
          <a:p>
            <a:r>
              <a:rPr lang="en-US" altLang="en-US" dirty="0"/>
              <a:t>and chuck as much wood, </a:t>
            </a:r>
          </a:p>
          <a:p>
            <a:r>
              <a:rPr lang="en-US" altLang="en-US" dirty="0"/>
              <a:t>	as a woodchuck would,</a:t>
            </a:r>
          </a:p>
          <a:p>
            <a:r>
              <a:rPr lang="en-US" altLang="en-US" dirty="0"/>
              <a:t>if a woodchuck could chuck wood.</a:t>
            </a:r>
          </a:p>
          <a:p>
            <a:endParaRPr lang="en-US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ACDE5-9B54-4771-918F-31731EC52B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/>
              <a:t>The Woodchuck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9DC1DC-1141-430F-834E-CFB341DCCB0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31687-0E75-4E27-AF23-954E2E4A157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13BA74-BE73-4757-95FD-F78489CF36C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C754CA7-6384-47A9-ADB4-2F708674158C}"/>
              </a:ext>
            </a:extLst>
          </p:cNvPr>
          <p:cNvGrpSpPr/>
          <p:nvPr/>
        </p:nvGrpSpPr>
        <p:grpSpPr>
          <a:xfrm>
            <a:off x="5541233" y="762000"/>
            <a:ext cx="3642780" cy="2662518"/>
            <a:chOff x="5541233" y="762000"/>
            <a:chExt cx="3642780" cy="2662518"/>
          </a:xfrm>
        </p:grpSpPr>
        <p:pic>
          <p:nvPicPr>
            <p:cNvPr id="14338" name="Picture 2">
              <a:extLst>
                <a:ext uri="{FF2B5EF4-FFF2-40B4-BE49-F238E27FC236}">
                  <a16:creationId xmlns:a16="http://schemas.microsoft.com/office/drawing/2014/main" id="{0657A9BA-E413-446E-97D4-8F5B23E60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1233" y="762000"/>
              <a:ext cx="3642780" cy="2662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4F7B6F-5194-4EE0-A200-CE1ECD19E01E}"/>
                </a:ext>
              </a:extLst>
            </p:cNvPr>
            <p:cNvSpPr txBox="1"/>
            <p:nvPr/>
          </p:nvSpPr>
          <p:spPr>
            <a:xfrm>
              <a:off x="6099907" y="3136562"/>
              <a:ext cx="280878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500" dirty="0"/>
                <a:t>Ref: Pearson Scott Foresman, https://commons.wikimedia.org/wiki/File:Woodchuck_1425_(PSF).png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8D46-1D15-44CB-ABB8-FC76130A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1 Popular Tongue Twisters</a:t>
            </a:r>
            <a:endParaRPr lang="en-US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28717A98-1419-4A59-AE49-1E4179DFA0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Peter Piper picked a peck of pickled peppers.</a:t>
            </a:r>
          </a:p>
          <a:p>
            <a:r>
              <a:rPr lang="en-US" altLang="en-US" dirty="0"/>
              <a:t>Did Peter Piper pick a peck of pickled peppers?</a:t>
            </a:r>
          </a:p>
          <a:p>
            <a:r>
              <a:rPr lang="en-US" altLang="en-US" dirty="0"/>
              <a:t>If Peter Piper picked a peck of pickled peppers,</a:t>
            </a:r>
          </a:p>
          <a:p>
            <a:r>
              <a:rPr lang="en-US" altLang="en-US" dirty="0"/>
              <a:t>Where’s the peck of pickled peppers,</a:t>
            </a:r>
          </a:p>
          <a:p>
            <a:r>
              <a:rPr lang="en-US" altLang="en-US" dirty="0"/>
              <a:t>Peter Piper picked?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50C5E-CB27-4A4F-AA99-7D8E39E388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Peter Piper’s Picked Peppers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AF30E6-D9A8-461E-BB6B-649235DA37A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1A5F9-06DD-4100-BECE-A3AAB293743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9A7425B-B415-4D1F-BE5E-E1EAD151587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3C10451-3993-401B-88AB-81E50AE5536B}"/>
              </a:ext>
            </a:extLst>
          </p:cNvPr>
          <p:cNvGrpSpPr/>
          <p:nvPr/>
        </p:nvGrpSpPr>
        <p:grpSpPr>
          <a:xfrm>
            <a:off x="5873263" y="3862387"/>
            <a:ext cx="3302000" cy="2486834"/>
            <a:chOff x="5873263" y="3862387"/>
            <a:chExt cx="3302000" cy="2486834"/>
          </a:xfrm>
        </p:grpSpPr>
        <p:pic>
          <p:nvPicPr>
            <p:cNvPr id="10" name="Content Placeholder 8">
              <a:extLst>
                <a:ext uri="{FF2B5EF4-FFF2-40B4-BE49-F238E27FC236}">
                  <a16:creationId xmlns:a16="http://schemas.microsoft.com/office/drawing/2014/main" id="{51947B69-4C8D-4565-8046-1533B83DE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88049" y="3862387"/>
              <a:ext cx="3079751" cy="2309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988D115-0819-49DF-9FED-9785E92DFEB9}"/>
                </a:ext>
              </a:extLst>
            </p:cNvPr>
            <p:cNvSpPr/>
            <p:nvPr/>
          </p:nvSpPr>
          <p:spPr>
            <a:xfrm>
              <a:off x="5873263" y="6149166"/>
              <a:ext cx="3302000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700" dirty="0"/>
                <a:t>Ref: Jaykup, https://commons.wikimedia.org/wiki/File:Banana_Peppers_20120903.jpg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2080-A0F2-46F7-B690-FE3A9EAFE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1 Popular Tongue Twisters</a:t>
            </a:r>
            <a:endParaRPr lang="en-US" dirty="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3D33D653-04FD-46E1-9EC0-64D883FB4F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 thought a thought.</a:t>
            </a:r>
          </a:p>
          <a:p>
            <a:r>
              <a:rPr lang="en-US" altLang="en-US"/>
              <a:t>But the thought I thought,</a:t>
            </a:r>
          </a:p>
          <a:p>
            <a:r>
              <a:rPr lang="en-US" altLang="en-US"/>
              <a:t>Wasn’t the thought,</a:t>
            </a:r>
          </a:p>
          <a:p>
            <a:r>
              <a:rPr lang="en-US" altLang="en-US"/>
              <a:t>I thought I thought.</a:t>
            </a:r>
          </a:p>
          <a:p>
            <a:endParaRPr lang="en-US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3B627-2CF3-4818-8C12-2B7A929BC0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Thoughts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2ED82F-E72D-49AD-AC94-BBCADF983BE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EC1C64-C9E0-4355-B91F-F05C95B48DF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FC9EEF2-7462-4195-B227-F04E12D61E5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38B86864-03A7-4CCF-B5FE-BBE8DC819A6C}"/>
              </a:ext>
            </a:extLst>
          </p:cNvPr>
          <p:cNvSpPr/>
          <p:nvPr/>
        </p:nvSpPr>
        <p:spPr bwMode="auto">
          <a:xfrm>
            <a:off x="4494508" y="1600200"/>
            <a:ext cx="4087678" cy="3456122"/>
          </a:xfrm>
          <a:prstGeom prst="cloudCallout">
            <a:avLst>
              <a:gd name="adj1" fmla="val -65478"/>
              <a:gd name="adj2" fmla="val 71805"/>
            </a:avLst>
          </a:prstGeom>
          <a:solidFill>
            <a:schemeClr val="accent4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EBF9-54EF-4F79-8AB4-5D1B3536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/>
              <a:t>1 Popular Tongue Twisters</a:t>
            </a:r>
            <a:endParaRPr lang="en-US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80558B9-E678-41EB-8236-C14C0573E5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Practice the tongue twister your group is assigned.</a:t>
            </a:r>
          </a:p>
          <a:p>
            <a:r>
              <a:rPr lang="en-US" altLang="en-US" dirty="0"/>
              <a:t>Prepare to say in front of class. Three times:</a:t>
            </a:r>
          </a:p>
          <a:p>
            <a:pPr lvl="1"/>
            <a:r>
              <a:rPr lang="en-US" altLang="en-US" dirty="0"/>
              <a:t>slowly</a:t>
            </a:r>
          </a:p>
          <a:p>
            <a:pPr lvl="1"/>
            <a:r>
              <a:rPr lang="en-US" altLang="en-US" dirty="0"/>
              <a:t>medium</a:t>
            </a:r>
          </a:p>
          <a:p>
            <a:pPr lvl="1"/>
            <a:r>
              <a:rPr lang="en-US" altLang="en-US" dirty="0"/>
              <a:t>fast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1874A01-0808-469C-AD56-EB24E8BEF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A886D-7A1D-4030-ABC2-EE06D1C006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59709-2145-44B8-A167-D7D81BD5CB2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327FEB6-E493-4FF6-9B2D-EBE58E1BD3F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A324E0C-A5DE-4ACC-8D76-5D3A7BA8EA3A}"/>
              </a:ext>
            </a:extLst>
          </p:cNvPr>
          <p:cNvGrpSpPr/>
          <p:nvPr/>
        </p:nvGrpSpPr>
        <p:grpSpPr>
          <a:xfrm>
            <a:off x="2546411" y="3106120"/>
            <a:ext cx="1537394" cy="1562746"/>
            <a:chOff x="5347728" y="990600"/>
            <a:chExt cx="3706905" cy="292026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3F408C9-12CD-4591-8234-2D8C38AD9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763" y="990600"/>
              <a:ext cx="3580837" cy="2704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F1AF14-F9A5-4662-8E18-52F1BD4A9C35}"/>
                </a:ext>
              </a:extLst>
            </p:cNvPr>
            <p:cNvSpPr txBox="1"/>
            <p:nvPr/>
          </p:nvSpPr>
          <p:spPr>
            <a:xfrm>
              <a:off x="5347728" y="3695419"/>
              <a:ext cx="3706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800" dirty="0"/>
                <a:t>Ref: Oleg </a:t>
              </a:r>
              <a:r>
                <a:rPr lang="en-CA" sz="800" dirty="0" err="1"/>
                <a:t>Bor</a:t>
              </a:r>
              <a:r>
                <a:rPr lang="en-CA" sz="800" dirty="0"/>
                <a:t>, https://commons.wikimedia.org/wiki/File:Sliced_clarified_butter.png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57DBBF-1AB1-4730-8B2E-71A6D4D0BD0C}"/>
              </a:ext>
            </a:extLst>
          </p:cNvPr>
          <p:cNvGrpSpPr/>
          <p:nvPr/>
        </p:nvGrpSpPr>
        <p:grpSpPr>
          <a:xfrm>
            <a:off x="4237902" y="3106120"/>
            <a:ext cx="2306257" cy="1536544"/>
            <a:chOff x="6609143" y="1191951"/>
            <a:chExt cx="2306257" cy="1536544"/>
          </a:xfrm>
        </p:grpSpPr>
        <p:pic>
          <p:nvPicPr>
            <p:cNvPr id="17" name="Content Placeholder 8">
              <a:extLst>
                <a:ext uri="{FF2B5EF4-FFF2-40B4-BE49-F238E27FC236}">
                  <a16:creationId xmlns:a16="http://schemas.microsoft.com/office/drawing/2014/main" id="{AB6129D1-E9A1-48F0-BFE2-8E7A43191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09143" y="1191951"/>
              <a:ext cx="2306257" cy="1536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4D6B0FF-E739-41E7-A0DE-A40F4B24A714}"/>
                </a:ext>
              </a:extLst>
            </p:cNvPr>
            <p:cNvSpPr/>
            <p:nvPr/>
          </p:nvSpPr>
          <p:spPr>
            <a:xfrm>
              <a:off x="6925577" y="2513051"/>
              <a:ext cx="178834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en-US" sz="400" dirty="0">
                  <a:solidFill>
                    <a:schemeClr val="bg1"/>
                  </a:solidFill>
                </a:rPr>
                <a:t>Ref: Tim Rademacher https://commons.wikimedia.org/wiki/File:2020-06-22_232305_Hannover_Night_of_Light_Marktkirche.jpg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5BA6F6E-92DA-49B7-9661-09534F647278}"/>
              </a:ext>
            </a:extLst>
          </p:cNvPr>
          <p:cNvGrpSpPr/>
          <p:nvPr/>
        </p:nvGrpSpPr>
        <p:grpSpPr>
          <a:xfrm>
            <a:off x="6512332" y="2825910"/>
            <a:ext cx="2416139" cy="1842956"/>
            <a:chOff x="6792930" y="3723399"/>
            <a:chExt cx="2416139" cy="1842956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256E8A2B-5227-4A4F-9545-92BD5F4D7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2930" y="3723399"/>
              <a:ext cx="2416139" cy="1765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B28A37A-1604-4621-80F4-3F4494E54163}"/>
                </a:ext>
              </a:extLst>
            </p:cNvPr>
            <p:cNvSpPr txBox="1"/>
            <p:nvPr/>
          </p:nvSpPr>
          <p:spPr>
            <a:xfrm>
              <a:off x="7228358" y="5243190"/>
              <a:ext cx="175385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500" dirty="0"/>
                <a:t>Ref: Pearson Scott Foresman, https://commons.wikimedia.org/wiki/File:Woodchuck_1425_(PSF).png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665548D-1CE6-40D7-9155-FCB00A53BCA2}"/>
              </a:ext>
            </a:extLst>
          </p:cNvPr>
          <p:cNvGrpSpPr/>
          <p:nvPr/>
        </p:nvGrpSpPr>
        <p:grpSpPr>
          <a:xfrm>
            <a:off x="335538" y="4657783"/>
            <a:ext cx="1922056" cy="1790620"/>
            <a:chOff x="5873263" y="3862387"/>
            <a:chExt cx="3302000" cy="2486834"/>
          </a:xfrm>
        </p:grpSpPr>
        <p:pic>
          <p:nvPicPr>
            <p:cNvPr id="23" name="Content Placeholder 8">
              <a:extLst>
                <a:ext uri="{FF2B5EF4-FFF2-40B4-BE49-F238E27FC236}">
                  <a16:creationId xmlns:a16="http://schemas.microsoft.com/office/drawing/2014/main" id="{653E345A-237E-4B41-9EA8-DC639BC28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88049" y="3862387"/>
              <a:ext cx="3079751" cy="2309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29B3FFF-EE2B-49F1-9AEF-1171E36FB478}"/>
                </a:ext>
              </a:extLst>
            </p:cNvPr>
            <p:cNvSpPr/>
            <p:nvPr/>
          </p:nvSpPr>
          <p:spPr>
            <a:xfrm>
              <a:off x="5873263" y="6149166"/>
              <a:ext cx="3302000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700" dirty="0"/>
                <a:t>Ref: Jaykup, https://commons.wikimedia.org/wiki/File:Banana_Peppers_20120903.jpg</a:t>
              </a:r>
            </a:p>
          </p:txBody>
        </p:sp>
      </p:grpSp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390EB712-D1A3-4A24-B128-14A543C9B540}"/>
              </a:ext>
            </a:extLst>
          </p:cNvPr>
          <p:cNvSpPr/>
          <p:nvPr/>
        </p:nvSpPr>
        <p:spPr bwMode="auto">
          <a:xfrm>
            <a:off x="4339525" y="4884104"/>
            <a:ext cx="1363851" cy="1168700"/>
          </a:xfrm>
          <a:prstGeom prst="cloudCallout">
            <a:avLst>
              <a:gd name="adj1" fmla="val -65478"/>
              <a:gd name="adj2" fmla="val 71805"/>
            </a:avLst>
          </a:prstGeom>
          <a:solidFill>
            <a:schemeClr val="accent4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57B9A-DD9D-4673-B397-E5FF9ABED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2 Overcoming Nervousness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86F6E-473D-4B57-9CF9-87E4BE5D0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Fill in the blanks in your workbook as you listen to the talk </a:t>
            </a:r>
          </a:p>
          <a:p>
            <a:r>
              <a:rPr lang="en-US" dirty="0"/>
              <a:t> Ask clarifying questions when you don’t understand something.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AD05F-ABFD-43F4-B571-958295773F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Take Control!</a:t>
            </a:r>
          </a:p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2E09152-02C4-498E-ABCB-807BC8DA90A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DEB62ED-CE01-4759-B71B-293B8F92242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D88A3F2-166E-4D14-B98C-F0AFED91CA1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A30C-D6D9-4C26-B1D4-7132ED69F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Overcoming Nervousness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F27B4-D98A-4DD9-9517-C06188769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Before You Present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A1272C-29CD-40DF-B261-E2E4E4F4B3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/>
              <a:t>Material</a:t>
            </a:r>
          </a:p>
          <a:p>
            <a:r>
              <a:rPr lang="en-US" altLang="en-US" dirty="0"/>
              <a:t>Drinking</a:t>
            </a:r>
          </a:p>
          <a:p>
            <a:r>
              <a:rPr lang="en-US" altLang="en-US" dirty="0"/>
              <a:t>Sex-Life</a:t>
            </a:r>
          </a:p>
          <a:p>
            <a:r>
              <a:rPr lang="en-US" altLang="en-US" dirty="0"/>
              <a:t>Room</a:t>
            </a:r>
          </a:p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6EDFB4-9D13-4665-9CDF-B66BD60D0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CA" dirty="0"/>
              <a:t>While You Present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4BD12-3C77-4FD1-A373-AC61B6880B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dirty="0"/>
              <a:t>Focus</a:t>
            </a:r>
          </a:p>
          <a:p>
            <a:r>
              <a:rPr lang="en-US" altLang="en-US" dirty="0"/>
              <a:t>Breathing</a:t>
            </a:r>
          </a:p>
          <a:p>
            <a:r>
              <a:rPr lang="en-US" altLang="en-US" dirty="0"/>
              <a:t>Face </a:t>
            </a:r>
          </a:p>
          <a:p>
            <a:endParaRPr lang="en-CA" dirty="0"/>
          </a:p>
        </p:txBody>
      </p:sp>
      <p:pic>
        <p:nvPicPr>
          <p:cNvPr id="7" name="Content Placeholder 15">
            <a:extLst>
              <a:ext uri="{FF2B5EF4-FFF2-40B4-BE49-F238E27FC236}">
                <a16:creationId xmlns:a16="http://schemas.microsoft.com/office/drawing/2014/main" id="{C6E81544-ADE9-400F-AEEF-E0A3E40CC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D64F649-F267-479A-B3F1-0DD23C018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60ECA9-0CA4-4F7A-8F35-0B490A06DF08}"/>
              </a:ext>
            </a:extLst>
          </p:cNvPr>
          <p:cNvSpPr/>
          <p:nvPr/>
        </p:nvSpPr>
        <p:spPr>
          <a:xfrm>
            <a:off x="853768" y="4099302"/>
            <a:ext cx="701162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Take Control!</a:t>
            </a:r>
          </a:p>
        </p:txBody>
      </p:sp>
    </p:spTree>
    <p:extLst>
      <p:ext uri="{BB962C8B-B14F-4D97-AF65-F5344CB8AC3E}">
        <p14:creationId xmlns:p14="http://schemas.microsoft.com/office/powerpoint/2010/main" val="248914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B6256-AC05-4EDB-B1FB-9E46C0D0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Cultural Point: The Nature of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FC0ED-DB46-41D5-A59B-6FB47C92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Compare and contrast American and Taiwanese approaches to time. (table in workbook)</a:t>
            </a:r>
          </a:p>
          <a:p>
            <a:r>
              <a:rPr lang="en-US" dirty="0"/>
              <a:t>Discuss the positive and negative aspects of both approaches to time. (table in workbook)</a:t>
            </a:r>
          </a:p>
          <a:p>
            <a:r>
              <a:rPr lang="en-US" dirty="0"/>
              <a:t>Deeper discussion:</a:t>
            </a:r>
          </a:p>
          <a:p>
            <a:pPr lvl="1"/>
            <a:r>
              <a:rPr lang="en-US" dirty="0"/>
              <a:t>How much is Taiwanese thinking affected by traditional Oriental thinking?</a:t>
            </a:r>
          </a:p>
          <a:p>
            <a:pPr lvl="1"/>
            <a:r>
              <a:rPr lang="en-US" dirty="0"/>
              <a:t>How much have Taiwanese absorbed the Western views of time?</a:t>
            </a:r>
          </a:p>
          <a:p>
            <a:pPr lvl="1"/>
            <a:r>
              <a:rPr lang="en-US" dirty="0"/>
              <a:t>How does the different views of time impact on fighting in the Middle East?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E0AB9-CD78-4033-AA9E-5A1CCC14A5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: Compare Western and Eastern Views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065DFE5-AC43-44EC-B0E6-2B188913580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D382CA2-05AD-4AA4-9589-65EC687452B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9C3B05A-D16D-48CD-9CA1-05B7BBEDE3E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ECB7-72A4-4952-9FA6-99CE0D25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Scientific Presentations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431126BD-BF08-48F3-B7A2-40047FE97E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Verbal tick (noun)</a:t>
            </a:r>
          </a:p>
          <a:p>
            <a:r>
              <a:rPr lang="en-US" altLang="en-US" dirty="0"/>
              <a:t>Ticks (noun)</a:t>
            </a:r>
          </a:p>
          <a:p>
            <a:r>
              <a:rPr lang="en-US" altLang="en-US" dirty="0"/>
              <a:t>Tick off (verb)</a:t>
            </a:r>
          </a:p>
          <a:p>
            <a:r>
              <a:rPr lang="en-US" altLang="en-US" dirty="0"/>
              <a:t>Qualifier (noun)</a:t>
            </a:r>
          </a:p>
          <a:p>
            <a:r>
              <a:rPr lang="en-US" altLang="en-US" dirty="0"/>
              <a:t>Apologize (verb)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9FEB9-E08E-4C4D-909F-13C3898C0A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Vocabulary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0E50135-A2B7-4343-ACED-A5AD6A6AFAF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6" name="Content Placeholder 5" descr="A close up of a tick&#10;&#10;AI-generated content may be incorrect.">
            <a:extLst>
              <a:ext uri="{FF2B5EF4-FFF2-40B4-BE49-F238E27FC236}">
                <a16:creationId xmlns:a16="http://schemas.microsoft.com/office/drawing/2014/main" id="{2B53DF52-2448-DF23-90FA-FF537C1252CA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50" y="2432050"/>
            <a:ext cx="3924300" cy="3213100"/>
          </a:xfr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6812C1CE-895E-4783-B5E2-992783DCCCC8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455AD3FD-BCD1-45DA-9C0A-33652D304FE5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50DA0-FF80-41F4-B4A5-59A58E7A1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4 Scientific Presentations</a:t>
            </a:r>
            <a:endParaRPr lang="en-US" dirty="0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CEA9D3B3-A5AD-450F-8B11-64ABD90A40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altLang="en-US" dirty="0"/>
              <a:t> Fill in the blanks in your workbook as you listen to the talk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A1861-181F-43F8-99D8-4CA48F3D1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: Formal Presentations: Four No’s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60FD86B-2938-421A-BB3E-4E44978A7C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A119E15-C7B5-49C1-B2AA-D1E46115A4C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16BAA72-032D-40C8-92FE-F7650B6C05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A297-00D9-4259-92E6-60504C195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4 Scientific Presentations</a:t>
            </a:r>
            <a:endParaRPr lang="en-US" dirty="0"/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6CFFD1CC-3719-406A-B81A-CC3B781332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Never apologize</a:t>
            </a:r>
          </a:p>
          <a:p>
            <a:r>
              <a:rPr lang="en-US" altLang="en-US" dirty="0"/>
              <a:t>Never be unprepared</a:t>
            </a:r>
          </a:p>
          <a:p>
            <a:r>
              <a:rPr lang="en-US" altLang="en-US" dirty="0"/>
              <a:t>Never use filler words or verbal ticks</a:t>
            </a:r>
          </a:p>
          <a:p>
            <a:r>
              <a:rPr lang="en-US" altLang="en-US" dirty="0"/>
              <a:t>Never use informal qualifiers</a:t>
            </a:r>
          </a:p>
          <a:p>
            <a:endParaRPr lang="en-US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D1638-0533-4A12-BF27-53A2F9E5B2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Formal Presentations: Never…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C58EA73-4CE2-4CA0-A9E2-C62FD4ACB8F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E6C88C-0B14-4FFD-AA2D-8EB75390BAC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E96BC7-C15A-4536-B667-133E9C56B15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 descr="8 Ways To Say &quot;I'm Sorry&quot; in the Japanese Language">
            <a:extLst>
              <a:ext uri="{FF2B5EF4-FFF2-40B4-BE49-F238E27FC236}">
                <a16:creationId xmlns:a16="http://schemas.microsoft.com/office/drawing/2014/main" id="{D7C35318-F797-4433-8093-2F21262A8DB7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1657350"/>
            <a:ext cx="31623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CA33D6-7171-4150-A9E6-4A538D67D56F}"/>
              </a:ext>
            </a:extLst>
          </p:cNvPr>
          <p:cNvSpPr txBox="1"/>
          <p:nvPr/>
        </p:nvSpPr>
        <p:spPr>
          <a:xfrm>
            <a:off x="5344662" y="1444990"/>
            <a:ext cx="31790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/>
              <a:t>Ref: https://voyapon.com/japanese-culture-apologizing/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2ECBC-00C1-4661-8EB4-29004C4B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4 Scientific Presentations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0D19E743-1224-4DF6-8A94-E3C98905B8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dirty="0"/>
              <a:t>Echo the qualifiers in your textbook.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2ADEF-9DBF-4A81-B317-4D0151784F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Formal Presentations: Qualifiers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7B2140B-C53E-4DCE-8F19-5CAC6882A49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F280-2A7C-8CF8-DDC9-3FD2FBE1453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8CBBBCC-33CF-4E7C-B91A-CFA71CB4A9F3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15">
            <a:extLst>
              <a:ext uri="{FF2B5EF4-FFF2-40B4-BE49-F238E27FC236}">
                <a16:creationId xmlns:a16="http://schemas.microsoft.com/office/drawing/2014/main" id="{24F1916D-9B69-4357-BB4D-2D0F733CFB74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DE565-D62E-4086-B5C6-9AA5E531F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0E975DC7-8F11-4E05-93CB-D36CEDB6E8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altLang="en-US" dirty="0"/>
              <a:t> Complete the abstract submission for XTOP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13E82-3107-4895-BCCF-3DC22ADCB3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B16479-3E46-456E-BF2A-DA87C0728D0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BD36A98-C5A0-4C9E-A214-F0008415799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C6ED88C-7C85-4AF2-810F-027326AE7F4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132</TotalTime>
  <Words>889</Words>
  <Application>Microsoft Office PowerPoint</Application>
  <PresentationFormat>On-screen Show (4:3)</PresentationFormat>
  <Paragraphs>128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新細明體</vt:lpstr>
      <vt:lpstr>Arial</vt:lpstr>
      <vt:lpstr>Calibri</vt:lpstr>
      <vt:lpstr>Times New Roman</vt:lpstr>
      <vt:lpstr>Wingdings</vt:lpstr>
      <vt:lpstr>ecp1026</vt:lpstr>
      <vt:lpstr>CorelDRAW</vt:lpstr>
      <vt:lpstr>§9.5 Confidently Presenting</vt:lpstr>
      <vt:lpstr>Ao-§9.5 Confidently Presenting</vt:lpstr>
      <vt:lpstr>1 Popular Tongue Twisters</vt:lpstr>
      <vt:lpstr>1 Popular Tongue Twisters</vt:lpstr>
      <vt:lpstr>1 Popular Tongue Twisters</vt:lpstr>
      <vt:lpstr>1 Popular Tongue Twisters</vt:lpstr>
      <vt:lpstr>1 Popular Tongue Twisters</vt:lpstr>
      <vt:lpstr>1 Popular Tongue Twisters</vt:lpstr>
      <vt:lpstr>2 Overcoming Nervousness</vt:lpstr>
      <vt:lpstr>2 Overcoming Nervousness</vt:lpstr>
      <vt:lpstr>3 Cultural Point: The Nature of Time</vt:lpstr>
      <vt:lpstr>4 Scientific Presentations</vt:lpstr>
      <vt:lpstr>4 Scientific Presentations</vt:lpstr>
      <vt:lpstr>4 Scientific Presentations</vt:lpstr>
      <vt:lpstr>4 Scientific Presentations</vt:lpstr>
      <vt:lpstr>5 Homework &amp; Assignments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§9.5 Confidently Presenting</dc:title>
  <dc:subject>Template for Lecture Slides for Kejiyingwen</dc:subject>
  <dc:creator>Jonathon David White</dc:creator>
  <cp:lastModifiedBy>Jonathon David White</cp:lastModifiedBy>
  <cp:revision>22</cp:revision>
  <dcterms:created xsi:type="dcterms:W3CDTF">2020-12-10T03:01:50Z</dcterms:created>
  <dcterms:modified xsi:type="dcterms:W3CDTF">2025-03-27T04:58:55Z</dcterms:modified>
  <cp:category>course</cp:category>
</cp:coreProperties>
</file>