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70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096" y="1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ao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-§10.2 Audience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a/37audb2v.mp3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hyperlink" Target="../a/37audb22.mp3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hyperlink" Target="../a/37audb21.mp3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a/37Audr4v.mp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a/37audr4.mp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35967"/>
            <a:ext cx="8610600" cy="763438"/>
          </a:xfrm>
        </p:spPr>
        <p:txBody>
          <a:bodyPr/>
          <a:lstStyle/>
          <a:p>
            <a:r>
              <a:rPr lang="en-CA" dirty="0" err="1"/>
              <a:t>ao</a:t>
            </a:r>
            <a:r>
              <a:rPr lang="en-CA" dirty="0"/>
              <a:t>-§10.2 Audience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E06DFEA-96D6-4F19-866D-376D79FD14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B65C3-A820-4ABD-A50D-1D32E33CE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63" y="1699405"/>
            <a:ext cx="5331751" cy="465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Review: Key Word Outline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CA054AE-C51E-4C07-BCF4-DC44A27F513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7F9B8CA-D5AC-462A-ABCF-91E3FAF9BE7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9">
            <a:extLst>
              <a:ext uri="{FF2B5EF4-FFF2-40B4-BE49-F238E27FC236}">
                <a16:creationId xmlns:a16="http://schemas.microsoft.com/office/drawing/2014/main" id="{6B1BA121-B989-4BFC-8267-4697526EEF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1. Review: Key Word Outline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My favorite…. </a:t>
            </a:r>
          </a:p>
          <a:p>
            <a:pPr lvl="1"/>
            <a:r>
              <a:rPr lang="en-US" dirty="0"/>
              <a:t>Piece of clothing,</a:t>
            </a:r>
          </a:p>
          <a:p>
            <a:pPr lvl="1"/>
            <a:r>
              <a:rPr lang="en-US" dirty="0"/>
              <a:t>Song,</a:t>
            </a:r>
          </a:p>
          <a:p>
            <a:pPr lvl="1"/>
            <a:r>
              <a:rPr lang="en-US" dirty="0"/>
              <a:t>Movie,</a:t>
            </a:r>
          </a:p>
          <a:p>
            <a:pPr lvl="1"/>
            <a:r>
              <a:rPr lang="en-US" dirty="0"/>
              <a:t>Sport,</a:t>
            </a:r>
          </a:p>
          <a:p>
            <a:pPr lvl="1"/>
            <a:r>
              <a:rPr lang="en-US" dirty="0"/>
              <a:t>Recreational activity,</a:t>
            </a:r>
          </a:p>
          <a:p>
            <a:pPr lvl="1"/>
            <a:r>
              <a:rPr lang="en-US" dirty="0"/>
              <a:t>Elementary school teacher,</a:t>
            </a:r>
          </a:p>
          <a:p>
            <a:pPr lvl="1"/>
            <a:r>
              <a:rPr lang="en-US" dirty="0"/>
              <a:t>Girlfriend/wife</a:t>
            </a:r>
          </a:p>
          <a:p>
            <a:r>
              <a:rPr lang="en-US" dirty="0"/>
              <a:t>Why is it your favorite?		</a:t>
            </a:r>
          </a:p>
          <a:p>
            <a:r>
              <a:rPr lang="en-US" dirty="0"/>
              <a:t>Cluster / Outline on scrap paper.</a:t>
            </a:r>
          </a:p>
          <a:p>
            <a:r>
              <a:rPr lang="en-US" dirty="0"/>
              <a:t>Create a keyword outline (in workbook)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Prepare a 2 minute talk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8672A37-E71A-4FA0-A808-08A619E432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DC8F97-DF04-5DA0-7B0E-6DE5D3B836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08D2B69-0812-5A8F-BCA2-104CC3CE203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1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Behaviour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Blank stare</a:t>
            </a:r>
          </a:p>
          <a:p>
            <a:r>
              <a:rPr lang="en-US" dirty="0"/>
              <a:t>Doodling</a:t>
            </a:r>
          </a:p>
          <a:p>
            <a:r>
              <a:rPr lang="en-US" dirty="0"/>
              <a:t>Twiddling your thumbs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Nonverbal Communication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F682E4C-8C97-4BD3-AFD6-43DF46276F1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F4BCF-7BF5-28C6-1807-9DCECFC87CA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52C0E95E-9C05-483F-B1F8-E355DBAE30BC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96FA703-A47C-4739-88E4-EA6945BA8DD7}"/>
              </a:ext>
            </a:extLst>
          </p:cNvPr>
          <p:cNvCxnSpPr/>
          <p:nvPr/>
        </p:nvCxnSpPr>
        <p:spPr bwMode="auto">
          <a:xfrm>
            <a:off x="2524464" y="1733685"/>
            <a:ext cx="40479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CC20F31-15D3-495C-9300-097A3D54AB98}"/>
              </a:ext>
            </a:extLst>
          </p:cNvPr>
          <p:cNvSpPr/>
          <p:nvPr/>
        </p:nvSpPr>
        <p:spPr bwMode="auto">
          <a:xfrm>
            <a:off x="2328736" y="6327100"/>
            <a:ext cx="4029330" cy="2722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di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Doodling: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</a:rPr>
              <a:t>https://en.wikipedia.org/wiki/Doodle#/media/File:Luise_Kritzelzeichnung.jpg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 algn="di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Blank Stare: https://www.reddit.com/r/sketches/comments/pqtrog/blank_stare/?rdt=55028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AB4946-483C-42A5-9860-6D2B9908A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99" y="1946973"/>
            <a:ext cx="2297004" cy="2805815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4DA63B-CA01-451E-8006-8E9B801175C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21622"/>
            <a:ext cx="1213209" cy="21581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18A7CC-CD55-36B4-7888-AAED15768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427" y="1341179"/>
            <a:ext cx="1561805" cy="22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5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Behaviour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  <a:p>
            <a:r>
              <a:rPr lang="en-US" dirty="0"/>
              <a:t>Fill in the blanks in your workbook.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Non-verbal Clues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88F9D290-D65E-4F30-819F-CE53F345AE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5693E-C060-5EB4-1EDC-CBF8ED73D3A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B8483-89F8-FF7E-EDC4-D81DC739681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36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Behaviour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Cultural Differences</a:t>
            </a:r>
          </a:p>
          <a:p>
            <a:r>
              <a:rPr lang="en-US" dirty="0"/>
              <a:t>Noise</a:t>
            </a:r>
          </a:p>
          <a:p>
            <a:r>
              <a:rPr lang="en-US" dirty="0"/>
              <a:t>Body Language</a:t>
            </a:r>
          </a:p>
          <a:p>
            <a:r>
              <a:rPr lang="en-US" dirty="0"/>
              <a:t>Reading Writing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Non-verbal Clues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88F9D290-D65E-4F30-819F-CE53F345AE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22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EFD91F9E-214C-496D-AB30-76ABB806958A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Content Placeholder 17">
            <a:hlinkClick r:id="rId5" action="ppaction://hlinkfile"/>
            <a:extLst>
              <a:ext uri="{FF2B5EF4-FFF2-40B4-BE49-F238E27FC236}">
                <a16:creationId xmlns:a16="http://schemas.microsoft.com/office/drawing/2014/main" id="{F70773FE-0917-438D-9FEF-535D58BD3B56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1AB4B75-E673-4910-9FCA-2FE773992B9E}"/>
              </a:ext>
            </a:extLst>
          </p:cNvPr>
          <p:cNvGrpSpPr/>
          <p:nvPr/>
        </p:nvGrpSpPr>
        <p:grpSpPr>
          <a:xfrm>
            <a:off x="2797941" y="3981863"/>
            <a:ext cx="2219650" cy="2495137"/>
            <a:chOff x="4446242" y="1302279"/>
            <a:chExt cx="3419085" cy="34272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86BD5C-CE61-45B0-8D3B-960A4247B51C}"/>
                </a:ext>
              </a:extLst>
            </p:cNvPr>
            <p:cNvSpPr/>
            <p:nvPr/>
          </p:nvSpPr>
          <p:spPr>
            <a:xfrm>
              <a:off x="4659246" y="4514098"/>
              <a:ext cx="303649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/>
                <a:t>https://www.gutenberg.org/files/26378/26378-h/26378-h.htm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B31522A-BC3A-4D4D-AE13-50B709C2E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6242" y="1302279"/>
              <a:ext cx="3419085" cy="3217963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70FB6F07-E7F9-4D6C-973F-BCB9A1C0EA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03" y="4372191"/>
            <a:ext cx="1284735" cy="156210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5492113-990E-4A3F-9DC7-675A3E0DAE82}"/>
              </a:ext>
            </a:extLst>
          </p:cNvPr>
          <p:cNvGrpSpPr/>
          <p:nvPr/>
        </p:nvGrpSpPr>
        <p:grpSpPr>
          <a:xfrm>
            <a:off x="4726127" y="1447007"/>
            <a:ext cx="3838575" cy="3754831"/>
            <a:chOff x="4726127" y="1447007"/>
            <a:chExt cx="3838575" cy="37548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D8C31D8-C48E-45FC-A5F3-54A62589F8A0}"/>
                </a:ext>
              </a:extLst>
            </p:cNvPr>
            <p:cNvSpPr/>
            <p:nvPr/>
          </p:nvSpPr>
          <p:spPr>
            <a:xfrm>
              <a:off x="5236235" y="4986394"/>
              <a:ext cx="322627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/>
                <a:t>https://vancouver,ca/ctyclerk/cclerk/970513/citynoisereport/noise2.gif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3330D0-362D-43C7-85F9-B83D59239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127" y="1447007"/>
              <a:ext cx="3838575" cy="2962275"/>
            </a:xfrm>
            <a:prstGeom prst="rect">
              <a:avLst/>
            </a:prstGeom>
          </p:spPr>
        </p:pic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A2E881A-A649-48AC-8085-45A73CD0DB7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433" y="4240404"/>
            <a:ext cx="1213209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0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 3 Reading</a:t>
            </a:r>
            <a:endParaRPr lang="en-CA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Requires preparation (key word outline)</a:t>
            </a:r>
          </a:p>
          <a:p>
            <a:r>
              <a:rPr lang="en-US" dirty="0"/>
              <a:t>Requires practice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Observe Carefully</a:t>
            </a:r>
            <a:endParaRPr lang="en-US" dirty="0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88F9D290-D65E-4F30-819F-CE53F345AE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B07EBC-E23F-40B0-AEFF-94ACA051DE6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3497D33-A322-4CBF-9440-5569BCD6123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 3 Reading</a:t>
            </a:r>
            <a:endParaRPr lang="en-CA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Speaker leaves the classroom</a:t>
            </a:r>
          </a:p>
          <a:p>
            <a:r>
              <a:rPr lang="en-US" dirty="0"/>
              <a:t>Class decides on a behavior</a:t>
            </a:r>
          </a:p>
          <a:p>
            <a:r>
              <a:rPr lang="en-US" dirty="0"/>
              <a:t>Speaker gives his talk</a:t>
            </a:r>
          </a:p>
          <a:p>
            <a:r>
              <a:rPr lang="en-US" dirty="0"/>
              <a:t>After talk, speaker explains how he “Read the Audience”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Class activity: Read the audience!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4CE9C-C7EB-2802-FE64-07A369031DC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2E127-BB78-D8A1-35A3-859857FF137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849FB5-C984-DA35-18FE-35107D0DE4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12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Responding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Bewilderment [</a:t>
            </a:r>
            <a:r>
              <a:rPr lang="en-US" dirty="0" err="1"/>
              <a:t>be.</a:t>
            </a:r>
            <a:r>
              <a:rPr lang="en-US" b="1" dirty="0" err="1"/>
              <a:t>wil</a:t>
            </a:r>
            <a:r>
              <a:rPr lang="en-US" dirty="0" err="1"/>
              <a:t>.der.ment</a:t>
            </a:r>
            <a:r>
              <a:rPr lang="en-US" dirty="0"/>
              <a:t>]</a:t>
            </a:r>
          </a:p>
          <a:p>
            <a:r>
              <a:rPr lang="en-US" dirty="0"/>
              <a:t>Rude [rood]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Responding to the Clues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B07EBC-E23F-40B0-AEFF-94ACA051DE6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674C1CE1-2EB8-4C2E-808B-C0E82D7455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1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B407DE4B-AEEF-4482-B320-CDCEE99ED33C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74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Responding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  <a:p>
            <a:r>
              <a:rPr lang="en-US" dirty="0"/>
              <a:t>Look at the table in your workbook.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Responding to the Clues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70CE1-1D5D-3B63-0E0C-FC252C83A5B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F0691E-E0EE-56D7-5D68-DAA5CEE45E6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AFC47690-E714-DF35-54EC-6D43385F9C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274476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Responding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Interested</a:t>
            </a:r>
          </a:p>
          <a:p>
            <a:r>
              <a:rPr lang="en-US" dirty="0"/>
              <a:t>Bored</a:t>
            </a:r>
          </a:p>
          <a:p>
            <a:r>
              <a:rPr lang="en-US" dirty="0"/>
              <a:t>Bewildered</a:t>
            </a:r>
          </a:p>
          <a:p>
            <a:r>
              <a:rPr lang="en-US" dirty="0"/>
              <a:t>Disagreement</a:t>
            </a:r>
          </a:p>
          <a:p>
            <a:r>
              <a:rPr lang="en-US" dirty="0"/>
              <a:t>Rude</a:t>
            </a:r>
          </a:p>
          <a:p>
            <a:r>
              <a:rPr lang="en-US" dirty="0"/>
              <a:t>Insulting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Responding to the Clues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C410D760-F54D-5ECC-F035-A64565B339C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D65A116-59A4-FABC-3D31-0C0FEAC224B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130BB0B1-7F9E-4638-879B-BB84607E34C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35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Responding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Each Speaker: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Give your speech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Leave the room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Adjust your speech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8E38C-F5C7-4618-908A-17E8A7E3C4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Respond to your Audience!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59C0BDAD-6216-E1C9-3957-F77455C8B7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416A53F-135A-49C7-9D14-74A27571545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r>
              <a:rPr lang="en-US" dirty="0"/>
              <a:t>Every Listener:</a:t>
            </a:r>
          </a:p>
          <a:p>
            <a:pPr lvl="1"/>
            <a:r>
              <a:rPr lang="en-US" dirty="0"/>
              <a:t>Listen quietly</a:t>
            </a:r>
          </a:p>
          <a:p>
            <a:pPr lvl="1"/>
            <a:r>
              <a:rPr lang="en-US" dirty="0"/>
              <a:t>Decide on a behavior</a:t>
            </a:r>
          </a:p>
          <a:p>
            <a:pPr lvl="1"/>
            <a:r>
              <a:rPr lang="en-US" dirty="0"/>
              <a:t>Demonstrate the </a:t>
            </a:r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CC9BF3F-9355-E6EB-766F-6D2DB55F8F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19BEBA5-F017-8B7E-0A8A-0FD007C9DA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C91DC7F-09F6-42D4-8683-97ABC9CE9444}"/>
              </a:ext>
            </a:extLst>
          </p:cNvPr>
          <p:cNvCxnSpPr/>
          <p:nvPr/>
        </p:nvCxnSpPr>
        <p:spPr bwMode="auto">
          <a:xfrm>
            <a:off x="4252823" y="2286000"/>
            <a:ext cx="8195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645F40-057C-40F4-A529-AAFABC05EF0D}"/>
              </a:ext>
            </a:extLst>
          </p:cNvPr>
          <p:cNvCxnSpPr>
            <a:cxnSpLocks/>
          </p:cNvCxnSpPr>
          <p:nvPr/>
        </p:nvCxnSpPr>
        <p:spPr bwMode="auto">
          <a:xfrm flipH="1">
            <a:off x="4252823" y="3295724"/>
            <a:ext cx="8195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84646E-B1F3-42ED-A74A-66752A86A494}"/>
              </a:ext>
            </a:extLst>
          </p:cNvPr>
          <p:cNvCxnSpPr/>
          <p:nvPr/>
        </p:nvCxnSpPr>
        <p:spPr bwMode="auto">
          <a:xfrm>
            <a:off x="4572000" y="2653130"/>
            <a:ext cx="0" cy="40544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393844-8042-4698-A7B4-93D5261F24BE}"/>
              </a:ext>
            </a:extLst>
          </p:cNvPr>
          <p:cNvCxnSpPr/>
          <p:nvPr/>
        </p:nvCxnSpPr>
        <p:spPr bwMode="auto">
          <a:xfrm>
            <a:off x="4724400" y="2650249"/>
            <a:ext cx="0" cy="40544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1555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Homework &amp; 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Borrow an LCD projector</a:t>
            </a:r>
          </a:p>
          <a:p>
            <a:r>
              <a:rPr lang="en-CA" dirty="0"/>
              <a:t>Practice giving your talk to 2 or 3 friends</a:t>
            </a:r>
          </a:p>
          <a:p>
            <a:pPr lvl="1"/>
            <a:r>
              <a:rPr lang="en-CA" dirty="0"/>
              <a:t>Have one friend sit at the front of the room</a:t>
            </a:r>
          </a:p>
          <a:p>
            <a:pPr lvl="1"/>
            <a:r>
              <a:rPr lang="en-CA" dirty="0"/>
              <a:t>Have one friend at the back of the room.</a:t>
            </a:r>
          </a:p>
          <a:p>
            <a:r>
              <a:rPr lang="en-CA" dirty="0"/>
              <a:t>Ask your friends:</a:t>
            </a:r>
          </a:p>
          <a:p>
            <a:pPr lvl="1"/>
            <a:r>
              <a:rPr lang="en-CA" dirty="0"/>
              <a:t>Are the viewgraphs clear?</a:t>
            </a:r>
          </a:p>
          <a:p>
            <a:pPr lvl="1"/>
            <a:r>
              <a:rPr lang="en-CA" dirty="0"/>
              <a:t>Can they hear and understand?</a:t>
            </a:r>
          </a:p>
          <a:p>
            <a:pPr lvl="1"/>
            <a:r>
              <a:rPr lang="en-CA" dirty="0"/>
              <a:t>Is the timing OK?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F459E6-5307-8311-B9C0-01867AA951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33170DF-03B9-E883-7BD7-2D4DCA7947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7085889-AF75-0C3A-50D2-35FA39D285B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9294</TotalTime>
  <Words>374</Words>
  <Application>Microsoft Office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ecp1026</vt:lpstr>
      <vt:lpstr>CorelDRAW</vt:lpstr>
      <vt:lpstr>ao-§10.2 Audience</vt:lpstr>
      <vt:lpstr>1. Review: Key Word Outline</vt:lpstr>
      <vt:lpstr>1. Review: Key Word Outline</vt:lpstr>
      <vt:lpstr>2 Behaviour</vt:lpstr>
      <vt:lpstr>2 Behaviour</vt:lpstr>
      <vt:lpstr>2 Behaviour</vt:lpstr>
      <vt:lpstr> 3 Reading</vt:lpstr>
      <vt:lpstr> 3 Reading</vt:lpstr>
      <vt:lpstr>4 Responding</vt:lpstr>
      <vt:lpstr>4 Responding</vt:lpstr>
      <vt:lpstr>4 Responding</vt:lpstr>
      <vt:lpstr>4 Responding</vt:lpstr>
      <vt:lpstr>5 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53</cp:revision>
  <dcterms:created xsi:type="dcterms:W3CDTF">2023-02-23T09:28:18Z</dcterms:created>
  <dcterms:modified xsi:type="dcterms:W3CDTF">2024-05-24T08:07:50Z</dcterms:modified>
  <cp:category>course</cp:category>
</cp:coreProperties>
</file>