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302" r:id="rId3"/>
    <p:sldId id="284" r:id="rId4"/>
    <p:sldId id="336" r:id="rId5"/>
    <p:sldId id="344" r:id="rId6"/>
    <p:sldId id="339" r:id="rId7"/>
    <p:sldId id="304" r:id="rId8"/>
    <p:sldId id="286" r:id="rId9"/>
    <p:sldId id="272" r:id="rId10"/>
    <p:sldId id="283" r:id="rId11"/>
    <p:sldId id="297" r:id="rId12"/>
    <p:sldId id="298" r:id="rId13"/>
    <p:sldId id="299" r:id="rId14"/>
    <p:sldId id="300" r:id="rId15"/>
    <p:sldId id="311" r:id="rId16"/>
    <p:sldId id="301" r:id="rId17"/>
    <p:sldId id="290" r:id="rId18"/>
    <p:sldId id="291" r:id="rId19"/>
    <p:sldId id="292" r:id="rId20"/>
    <p:sldId id="293" r:id="rId21"/>
    <p:sldId id="294" r:id="rId22"/>
    <p:sldId id="313" r:id="rId23"/>
    <p:sldId id="309" r:id="rId2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6E3FF"/>
    <a:srgbClr val="FF0000"/>
    <a:srgbClr val="FF66FF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77" autoAdjust="0"/>
    <p:restoredTop sz="94660"/>
  </p:normalViewPr>
  <p:slideViewPr>
    <p:cSldViewPr snapToGrid="0">
      <p:cViewPr varScale="1">
        <p:scale>
          <a:sx n="157" d="100"/>
          <a:sy n="157" d="100"/>
        </p:scale>
        <p:origin x="1136" y="11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oleObject" Target="../embeddings/oleObject1.bin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0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6">
            <a:extLst>
              <a:ext uri="{FF2B5EF4-FFF2-40B4-BE49-F238E27FC236}">
                <a16:creationId xmlns:a16="http://schemas.microsoft.com/office/drawing/2014/main" id="{38495290-4093-4296-84C3-E029D632E402}"/>
              </a:ext>
            </a:extLst>
          </p:cNvPr>
          <p:cNvGraphicFramePr>
            <a:graphicFrameLocks noChangeAspect="1"/>
          </p:cNvGraphicFramePr>
          <p:nvPr userDrawn="1"/>
        </p:nvGraphicFramePr>
        <p:xfrm>
          <a:off x="0" y="-76200"/>
          <a:ext cx="3581400" cy="1073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" imgW="2769413" imgH="830885" progId="CorelDraw.Graphic.17">
                  <p:embed/>
                </p:oleObj>
              </mc:Choice>
              <mc:Fallback>
                <p:oleObj name="CorelDRAW" r:id="rId2" imgW="2769413" imgH="830885" progId="CorelDraw.Graphic.17">
                  <p:embed/>
                  <p:pic>
                    <p:nvPicPr>
                      <p:cNvPr id="4" name="Object 6">
                        <a:extLst>
                          <a:ext uri="{FF2B5EF4-FFF2-40B4-BE49-F238E27FC236}">
                            <a16:creationId xmlns:a16="http://schemas.microsoft.com/office/drawing/2014/main" id="{38495290-4093-4296-84C3-E029D632E40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-76200"/>
                        <a:ext cx="3581400" cy="1073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1600200"/>
            <a:ext cx="8610600" cy="2616200"/>
          </a:xfrm>
        </p:spPr>
        <p:txBody>
          <a:bodyPr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81100" y="4267200"/>
            <a:ext cx="6858000" cy="1447800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53471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A_OneP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416547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B_OnePane_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1FFF77A-F720-4A4B-8B3F-6393AA41873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250C2275-EC02-4DF4-931D-74AA81F85BD6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3877276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p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523999"/>
            <a:ext cx="8991600" cy="3962401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1FFF77A-F720-4A4B-8B3F-6393AA41873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250C2275-EC02-4DF4-931D-74AA81F85BD6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30473491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C_TwoPane_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4114801" cy="51800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9266121-4A0D-4346-B1E0-15E1880EF08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800600" y="1447007"/>
            <a:ext cx="4267200" cy="51816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3E7A175C-AE1B-4841-AFC4-212B96ABE75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7DD71F7F-2BC8-49DB-9829-EE46C8E304E2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8994036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TwoPanes_Comp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09944"/>
            <a:ext cx="8513762" cy="5492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" y="914400"/>
            <a:ext cx="4422775" cy="457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200" y="1371600"/>
            <a:ext cx="4422775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914400"/>
            <a:ext cx="4362450" cy="457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5974" y="1371600"/>
            <a:ext cx="4362450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63595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3_Title(NoPan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569430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>
            <a:lvl1pPr>
              <a:buFont typeface="Wingdings" panose="05000000000000000000" pitchFamily="2" charset="2"/>
              <a:buChar char="Ø"/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1FFF77A-F720-4A4B-8B3F-6393AA41873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250C2275-EC02-4DF4-931D-74AA81F85BD6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22308622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ity_TwoP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4114801" cy="5180013"/>
          </a:xfrm>
        </p:spPr>
        <p:txBody>
          <a:bodyPr/>
          <a:lstStyle>
            <a:lvl1pPr marL="457200" indent="-457200">
              <a:buFont typeface="Wingdings" panose="05000000000000000000" pitchFamily="2" charset="2"/>
              <a:buChar char="Ø"/>
              <a:defRPr/>
            </a:lvl1pPr>
            <a:lvl2pPr marL="914400" indent="-457200">
              <a:buFont typeface="Wingdings" panose="05000000000000000000" pitchFamily="2" charset="2"/>
              <a:buChar char="Ø"/>
              <a:defRPr/>
            </a:lvl2pPr>
            <a:lvl3pPr marL="1257300" indent="-342900">
              <a:buFont typeface="Wingdings" panose="05000000000000000000" pitchFamily="2" charset="2"/>
              <a:buChar char="Ø"/>
              <a:defRPr/>
            </a:lvl3pPr>
            <a:lvl4pPr marL="1714500" indent="-342900">
              <a:buFont typeface="Wingdings" panose="05000000000000000000" pitchFamily="2" charset="2"/>
              <a:buChar char="Ø"/>
              <a:defRPr/>
            </a:lvl4pPr>
            <a:lvl5pPr marL="2171700" indent="-342900">
              <a:buFont typeface="Wingdings" panose="05000000000000000000" pitchFamily="2" charset="2"/>
              <a:buChar char="Ø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9266121-4A0D-4346-B1E0-15E1880EF08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800600" y="1447007"/>
            <a:ext cx="4267200" cy="5181600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Ø"/>
              <a:defRPr/>
            </a:lvl1pPr>
            <a:lvl2pPr marL="742950" indent="-285750">
              <a:buFont typeface="Wingdings" panose="05000000000000000000" pitchFamily="2" charset="2"/>
              <a:buChar char="Ø"/>
              <a:defRPr/>
            </a:lvl2pPr>
            <a:lvl3pPr marL="1143000" indent="-228600">
              <a:buFont typeface="Wingdings" panose="05000000000000000000" pitchFamily="2" charset="2"/>
              <a:buChar char="Ø"/>
              <a:defRPr/>
            </a:lvl3pPr>
            <a:lvl4pPr marL="1600200" indent="-228600">
              <a:buFont typeface="Wingdings" panose="05000000000000000000" pitchFamily="2" charset="2"/>
              <a:buChar char="Ø"/>
              <a:defRPr/>
            </a:lvl4pPr>
            <a:lvl5pPr marL="2057400" indent="-228600">
              <a:buFont typeface="Wingdings" panose="05000000000000000000" pitchFamily="2" charset="2"/>
              <a:buChar char="Ø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3E7A175C-AE1B-4841-AFC4-212B96ABE75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7DD71F7F-2BC8-49DB-9829-EE46C8E304E2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42298246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469906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hyperlink" Target="http://www.kejiyingwen.com/" TargetMode="Externa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1">
          <a:gsLst>
            <a:gs pos="0">
              <a:srgbClr val="FFFFFF"/>
            </a:gs>
            <a:gs pos="50000">
              <a:srgbClr val="FBFBFB"/>
            </a:gs>
            <a:gs pos="100000">
              <a:srgbClr val="D0D0D0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D523EDB-3677-4F8C-97C3-AAAB38D7B0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48539" y="304800"/>
            <a:ext cx="8495461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1B012EC0-90B2-4FC1-BD65-C92DAD9A5B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14400"/>
            <a:ext cx="8686800" cy="571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zh-TW" dirty="0"/>
              <a:t>Edit Master text styles</a:t>
            </a:r>
          </a:p>
          <a:p>
            <a:pPr lvl="1"/>
            <a:r>
              <a:rPr lang="en-US" altLang="zh-TW" dirty="0"/>
              <a:t>Second level</a:t>
            </a:r>
          </a:p>
          <a:p>
            <a:pPr lvl="2"/>
            <a:r>
              <a:rPr lang="en-US" altLang="zh-TW" dirty="0"/>
              <a:t>Third level</a:t>
            </a:r>
          </a:p>
          <a:p>
            <a:pPr lvl="3"/>
            <a:r>
              <a:rPr lang="en-US" altLang="zh-TW" dirty="0"/>
              <a:t>Fourth level</a:t>
            </a:r>
          </a:p>
          <a:p>
            <a:pPr lvl="4"/>
            <a:r>
              <a:rPr lang="en-US" altLang="zh-TW" dirty="0"/>
              <a:t>Fifth level</a:t>
            </a:r>
          </a:p>
        </p:txBody>
      </p:sp>
      <p:sp>
        <p:nvSpPr>
          <p:cNvPr id="1028" name="Text Box 9">
            <a:extLst>
              <a:ext uri="{FF2B5EF4-FFF2-40B4-BE49-F238E27FC236}">
                <a16:creationId xmlns:a16="http://schemas.microsoft.com/office/drawing/2014/main" id="{C1431C5F-1059-4DEA-85BB-F9E2A2EE8C1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781800" y="6400800"/>
            <a:ext cx="23622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50000"/>
              </a:spcBef>
              <a:defRPr/>
            </a:pPr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(</a:t>
            </a:r>
            <a:fld id="{B31A1189-E713-4D81-944B-AB536684CD8F}" type="slidenum">
              <a:rPr lang="en-US" altLang="zh-TW" smtClean="0">
                <a:solidFill>
                  <a:schemeClr val="tx2"/>
                </a:solidFill>
                <a:ea typeface="新細明體" panose="02020500000000000000" pitchFamily="18" charset="-120"/>
              </a:rPr>
              <a:pPr algn="r">
                <a:spcBef>
                  <a:spcPct val="50000"/>
                </a:spcBef>
                <a:defRPr/>
              </a:pPr>
              <a:t>‹#›</a:t>
            </a:fld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)</a:t>
            </a:r>
          </a:p>
        </p:txBody>
      </p:sp>
      <p:sp>
        <p:nvSpPr>
          <p:cNvPr id="1029" name="Text Box 10">
            <a:extLst>
              <a:ext uri="{FF2B5EF4-FFF2-40B4-BE49-F238E27FC236}">
                <a16:creationId xmlns:a16="http://schemas.microsoft.com/office/drawing/2014/main" id="{BDE00BED-2BEA-44A2-9C54-5C463D74DDA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6627813"/>
            <a:ext cx="8305800" cy="23018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TW" sz="900" dirty="0">
                <a:solidFill>
                  <a:schemeClr val="tx2"/>
                </a:solidFill>
                <a:ea typeface="新細明體" panose="02020500000000000000" pitchFamily="18" charset="-120"/>
              </a:rPr>
              <a:t>©2020 by J. D. White. For use with Research Communication: EFL for Scientists and Engineers by J D White, 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  <a:hlinkClick r:id="rId12"/>
              </a:rPr>
              <a:t>http://www.kejiyingwen.com</a:t>
            </a:r>
            <a:endParaRPr lang="en-US" altLang="zh-TW" sz="900" dirty="0">
              <a:solidFill>
                <a:srgbClr val="FF0000"/>
              </a:solidFill>
              <a:ea typeface="新細明體" panose="02020500000000000000" pitchFamily="18" charset="-120"/>
            </a:endParaRPr>
          </a:p>
        </p:txBody>
      </p:sp>
      <p:pic>
        <p:nvPicPr>
          <p:cNvPr id="1030" name="Picture 1">
            <a:extLst>
              <a:ext uri="{FF2B5EF4-FFF2-40B4-BE49-F238E27FC236}">
                <a16:creationId xmlns:a16="http://schemas.microsoft.com/office/drawing/2014/main" id="{3377FCB3-4BD5-42D7-AF9F-900F3A23275F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8" y="39688"/>
            <a:ext cx="798512" cy="79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31" name="Straight Connector 2">
            <a:extLst>
              <a:ext uri="{FF2B5EF4-FFF2-40B4-BE49-F238E27FC236}">
                <a16:creationId xmlns:a16="http://schemas.microsoft.com/office/drawing/2014/main" id="{8AC085AF-D21D-418B-BA91-4648D26D9D16}"/>
              </a:ext>
            </a:extLst>
          </p:cNvPr>
          <p:cNvCxnSpPr>
            <a:cxnSpLocks noChangeShapeType="1"/>
          </p:cNvCxnSpPr>
          <p:nvPr userDrawn="1"/>
        </p:nvCxnSpPr>
        <p:spPr bwMode="auto">
          <a:xfrm>
            <a:off x="0" y="914400"/>
            <a:ext cx="9144000" cy="0"/>
          </a:xfrm>
          <a:prstGeom prst="line">
            <a:avLst/>
          </a:prstGeom>
          <a:noFill/>
          <a:ln w="28575" algn="ctr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32" name="TextBox 11">
            <a:extLst>
              <a:ext uri="{FF2B5EF4-FFF2-40B4-BE49-F238E27FC236}">
                <a16:creationId xmlns:a16="http://schemas.microsoft.com/office/drawing/2014/main" id="{C502DFA6-D0F0-4E73-A02E-593F33B004E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525963" y="0"/>
            <a:ext cx="4618037" cy="4000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defRPr/>
            </a:pPr>
            <a:r>
              <a:rPr lang="en-US" altLang="zh-TW" sz="2000" dirty="0">
                <a:solidFill>
                  <a:schemeClr val="tx2"/>
                </a:solidFill>
                <a:ea typeface="新細明體" panose="02020500000000000000" pitchFamily="18" charset="-120"/>
              </a:rPr>
              <a:t>§6.3 Short Communications</a:t>
            </a:r>
            <a:endParaRPr lang="en-CA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200454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83" r:id="rId4"/>
    <p:sldLayoutId id="2147483676" r:id="rId5"/>
    <p:sldLayoutId id="2147483678" r:id="rId6"/>
    <p:sldLayoutId id="2147483679" r:id="rId7"/>
    <p:sldLayoutId id="2147483681" r:id="rId8"/>
    <p:sldLayoutId id="2147483682" r:id="rId9"/>
    <p:sldLayoutId id="2147483680" r:id="rId10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izhu.com/kejiyingwen/class/aw.htm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14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0.png"/><Relationship Id="rId9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15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16.jpg"/><Relationship Id="rId5" Type="http://schemas.openxmlformats.org/officeDocument/2006/relationships/image" Target="../media/image10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5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hyperlink" Target="https://medium.com/@dudu_relax/haste-makes-waste-d97dc7825a37" TargetMode="External"/><Relationship Id="rId5" Type="http://schemas.openxmlformats.org/officeDocument/2006/relationships/image" Target="../media/image15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15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10.png"/><Relationship Id="rId5" Type="http://schemas.openxmlformats.org/officeDocument/2006/relationships/image" Target="../media/image19.emf"/><Relationship Id="rId4" Type="http://schemas.openxmlformats.org/officeDocument/2006/relationships/oleObject" Target="../embeddings/oleObject2.bin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7AA3F2-AE48-4C1A-A904-18C6A84EA4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800" y="947956"/>
            <a:ext cx="8610600" cy="1652631"/>
          </a:xfrm>
        </p:spPr>
        <p:txBody>
          <a:bodyPr/>
          <a:lstStyle/>
          <a:p>
            <a:r>
              <a:rPr lang="en-US" altLang="zh-TW" dirty="0">
                <a:ea typeface="新細明體" panose="02020500000000000000" pitchFamily="18" charset="-120"/>
              </a:rPr>
              <a:t>§6.3 Short Communications</a:t>
            </a:r>
            <a:endParaRPr lang="en-CA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1CFB385-ADBC-464D-A4D0-3578F9C9F0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6373" y="2617365"/>
            <a:ext cx="6870268" cy="3907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13593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BA6B5DA-8AEC-4D51-BA75-7FDAFE7D5F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8 Life Story: Cluster and Linear Outline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E0C8FF3-C6D7-4249-BDF2-F1A6531188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ym typeface="Wingdings" panose="05000000000000000000" pitchFamily="2" charset="2"/>
              </a:rPr>
              <a:t>Complete the cluster diagram for the 400 - 500 word essay on your life story.</a:t>
            </a:r>
          </a:p>
          <a:p>
            <a:r>
              <a:rPr lang="en-US" dirty="0">
                <a:sym typeface="Wingdings" panose="05000000000000000000" pitchFamily="2" charset="2"/>
              </a:rPr>
              <a:t>Convert it into a linear outline</a:t>
            </a:r>
          </a:p>
          <a:p>
            <a:r>
              <a:rPr lang="en-US" dirty="0">
                <a:sym typeface="Wingdings" panose="05000000000000000000" pitchFamily="2" charset="2"/>
              </a:rPr>
              <a:t>Think about a title for your “life story”</a:t>
            </a:r>
          </a:p>
          <a:p>
            <a:r>
              <a:rPr lang="en-US" dirty="0">
                <a:sym typeface="Wingdings" panose="05000000000000000000" pitchFamily="2" charset="2"/>
              </a:rPr>
              <a:t>Hand in at the beginning of the next class.  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5B0CE13-DDD1-41FB-AD20-6A179C2C29B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Cluster and Linear Outline </a:t>
            </a:r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4F51FD4C-8F86-4D4F-B6E4-F7CBBEDFFE65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</p:spPr>
      </p:pic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CAA59217-B7D4-4D82-9503-6B896E061D5D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Content Placeholder 4">
            <a:extLst>
              <a:ext uri="{FF2B5EF4-FFF2-40B4-BE49-F238E27FC236}">
                <a16:creationId xmlns:a16="http://schemas.microsoft.com/office/drawing/2014/main" id="{61400259-3C72-F5AB-E135-64FF199C375C}"/>
              </a:ext>
            </a:extLst>
          </p:cNvPr>
          <p:cNvSpPr txBox="1">
            <a:spLocks/>
          </p:cNvSpPr>
          <p:nvPr/>
        </p:nvSpPr>
        <p:spPr bwMode="auto">
          <a:xfrm>
            <a:off x="226452" y="1449946"/>
            <a:ext cx="8317047" cy="1502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250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>
              <a:buNone/>
            </a:pPr>
            <a:endParaRPr lang="en-US" dirty="0"/>
          </a:p>
        </p:txBody>
      </p:sp>
      <p:pic>
        <p:nvPicPr>
          <p:cNvPr id="17" name="Picture 6">
            <a:hlinkClick r:id="rId3"/>
            <a:extLst>
              <a:ext uri="{FF2B5EF4-FFF2-40B4-BE49-F238E27FC236}">
                <a16:creationId xmlns:a16="http://schemas.microsoft.com/office/drawing/2014/main" id="{CE29CC40-79A0-4B34-AB38-EC65BD0D1A26}"/>
              </a:ext>
            </a:extLst>
          </p:cNvPr>
          <p:cNvPicPr>
            <a:picLocks noGrp="1" noChangeAspect="1" noChangeArrowheads="1"/>
          </p:cNvPicPr>
          <p:nvPr>
            <p:ph sz="quarter" idx="1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6172200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71068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40F312DB-0253-DCB5-6119-7D5B81CCD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1 Attitudes to Learning English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7F0FD8-1B9D-485F-82A4-0BA8B5A4041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 fontScale="92500" lnSpcReduction="20000"/>
          </a:bodyPr>
          <a:lstStyle/>
          <a:p>
            <a:endParaRPr lang="en-CA" dirty="0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64D0237A-5EEF-97DE-B20A-EBCA94892C4A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49EACD9-F19E-42EB-95C0-153A96ED1F80}"/>
              </a:ext>
            </a:extLst>
          </p:cNvPr>
          <p:cNvSpPr/>
          <p:nvPr/>
        </p:nvSpPr>
        <p:spPr bwMode="auto">
          <a:xfrm>
            <a:off x="1940944" y="3486509"/>
            <a:ext cx="465826" cy="646981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8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1</a:t>
            </a:r>
          </a:p>
        </p:txBody>
      </p:sp>
      <p:sp>
        <p:nvSpPr>
          <p:cNvPr id="9" name="Smiley Face 8">
            <a:extLst>
              <a:ext uri="{FF2B5EF4-FFF2-40B4-BE49-F238E27FC236}">
                <a16:creationId xmlns:a16="http://schemas.microsoft.com/office/drawing/2014/main" id="{AC93E3BD-98F3-435F-BDA4-362DC161D21E}"/>
              </a:ext>
            </a:extLst>
          </p:cNvPr>
          <p:cNvSpPr/>
          <p:nvPr/>
        </p:nvSpPr>
        <p:spPr bwMode="auto">
          <a:xfrm>
            <a:off x="1906438" y="2556219"/>
            <a:ext cx="500332" cy="530525"/>
          </a:xfrm>
          <a:prstGeom prst="smileyFace">
            <a:avLst/>
          </a:prstGeom>
          <a:solidFill>
            <a:schemeClr val="tx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4" name="Smiley Face 13">
            <a:extLst>
              <a:ext uri="{FF2B5EF4-FFF2-40B4-BE49-F238E27FC236}">
                <a16:creationId xmlns:a16="http://schemas.microsoft.com/office/drawing/2014/main" id="{DEBEF10E-FF5A-40DC-9CEE-F1FE90DC8812}"/>
              </a:ext>
            </a:extLst>
          </p:cNvPr>
          <p:cNvSpPr/>
          <p:nvPr/>
        </p:nvSpPr>
        <p:spPr bwMode="auto">
          <a:xfrm rot="2488831">
            <a:off x="2645434" y="2872595"/>
            <a:ext cx="500332" cy="530525"/>
          </a:xfrm>
          <a:prstGeom prst="smileyFace">
            <a:avLst/>
          </a:prstGeom>
          <a:solidFill>
            <a:schemeClr val="tx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5" name="Smiley Face 14">
            <a:extLst>
              <a:ext uri="{FF2B5EF4-FFF2-40B4-BE49-F238E27FC236}">
                <a16:creationId xmlns:a16="http://schemas.microsoft.com/office/drawing/2014/main" id="{68FDC160-2FE8-4297-8792-699C379AFFB6}"/>
              </a:ext>
            </a:extLst>
          </p:cNvPr>
          <p:cNvSpPr/>
          <p:nvPr/>
        </p:nvSpPr>
        <p:spPr bwMode="auto">
          <a:xfrm rot="5400000">
            <a:off x="3008555" y="3548331"/>
            <a:ext cx="500332" cy="530525"/>
          </a:xfrm>
          <a:prstGeom prst="smileyFace">
            <a:avLst/>
          </a:prstGeom>
          <a:solidFill>
            <a:schemeClr val="tx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6" name="Smiley Face 15">
            <a:extLst>
              <a:ext uri="{FF2B5EF4-FFF2-40B4-BE49-F238E27FC236}">
                <a16:creationId xmlns:a16="http://schemas.microsoft.com/office/drawing/2014/main" id="{883973B6-5697-4389-9186-9C6B7890E5B7}"/>
              </a:ext>
            </a:extLst>
          </p:cNvPr>
          <p:cNvSpPr/>
          <p:nvPr/>
        </p:nvSpPr>
        <p:spPr bwMode="auto">
          <a:xfrm rot="19083756">
            <a:off x="1146815" y="2902822"/>
            <a:ext cx="500332" cy="530525"/>
          </a:xfrm>
          <a:prstGeom prst="smileyFace">
            <a:avLst/>
          </a:prstGeom>
          <a:solidFill>
            <a:schemeClr val="tx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7" name="Smiley Face 16">
            <a:extLst>
              <a:ext uri="{FF2B5EF4-FFF2-40B4-BE49-F238E27FC236}">
                <a16:creationId xmlns:a16="http://schemas.microsoft.com/office/drawing/2014/main" id="{F187DCBA-1758-4073-A163-A6DCE638DD95}"/>
              </a:ext>
            </a:extLst>
          </p:cNvPr>
          <p:cNvSpPr/>
          <p:nvPr/>
        </p:nvSpPr>
        <p:spPr bwMode="auto">
          <a:xfrm rot="16013357">
            <a:off x="740434" y="3602965"/>
            <a:ext cx="500332" cy="530525"/>
          </a:xfrm>
          <a:prstGeom prst="smileyFace">
            <a:avLst/>
          </a:prstGeom>
          <a:solidFill>
            <a:schemeClr val="tx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8" name="Smiley Face 17">
            <a:extLst>
              <a:ext uri="{FF2B5EF4-FFF2-40B4-BE49-F238E27FC236}">
                <a16:creationId xmlns:a16="http://schemas.microsoft.com/office/drawing/2014/main" id="{69FFA853-AD0F-47A6-B938-09B3B99F96F8}"/>
              </a:ext>
            </a:extLst>
          </p:cNvPr>
          <p:cNvSpPr/>
          <p:nvPr/>
        </p:nvSpPr>
        <p:spPr bwMode="auto">
          <a:xfrm rot="13333394">
            <a:off x="1146815" y="4400557"/>
            <a:ext cx="500332" cy="530525"/>
          </a:xfrm>
          <a:prstGeom prst="smileyFace">
            <a:avLst/>
          </a:prstGeom>
          <a:solidFill>
            <a:schemeClr val="tx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9" name="Smiley Face 18">
            <a:extLst>
              <a:ext uri="{FF2B5EF4-FFF2-40B4-BE49-F238E27FC236}">
                <a16:creationId xmlns:a16="http://schemas.microsoft.com/office/drawing/2014/main" id="{556FAA35-823E-411A-9AB1-78F85C1B9493}"/>
              </a:ext>
            </a:extLst>
          </p:cNvPr>
          <p:cNvSpPr/>
          <p:nvPr/>
        </p:nvSpPr>
        <p:spPr bwMode="auto">
          <a:xfrm rot="10800000">
            <a:off x="1941909" y="4671217"/>
            <a:ext cx="500332" cy="530525"/>
          </a:xfrm>
          <a:prstGeom prst="smileyFace">
            <a:avLst/>
          </a:prstGeom>
          <a:solidFill>
            <a:schemeClr val="tx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0" name="Smiley Face 19">
            <a:extLst>
              <a:ext uri="{FF2B5EF4-FFF2-40B4-BE49-F238E27FC236}">
                <a16:creationId xmlns:a16="http://schemas.microsoft.com/office/drawing/2014/main" id="{E80FF684-E109-419A-9830-A08F7E560951}"/>
              </a:ext>
            </a:extLst>
          </p:cNvPr>
          <p:cNvSpPr/>
          <p:nvPr/>
        </p:nvSpPr>
        <p:spPr bwMode="auto">
          <a:xfrm rot="7410957">
            <a:off x="2675352" y="4331897"/>
            <a:ext cx="500332" cy="530525"/>
          </a:xfrm>
          <a:prstGeom prst="smileyFace">
            <a:avLst/>
          </a:prstGeom>
          <a:solidFill>
            <a:schemeClr val="tx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1" name="Smiley Face 20">
            <a:extLst>
              <a:ext uri="{FF2B5EF4-FFF2-40B4-BE49-F238E27FC236}">
                <a16:creationId xmlns:a16="http://schemas.microsoft.com/office/drawing/2014/main" id="{1ED53131-E3DD-4019-9772-F12A06C80E73}"/>
              </a:ext>
            </a:extLst>
          </p:cNvPr>
          <p:cNvSpPr/>
          <p:nvPr/>
        </p:nvSpPr>
        <p:spPr bwMode="auto">
          <a:xfrm>
            <a:off x="6622198" y="2501595"/>
            <a:ext cx="500332" cy="530525"/>
          </a:xfrm>
          <a:prstGeom prst="smileyFace">
            <a:avLst/>
          </a:prstGeom>
          <a:solidFill>
            <a:schemeClr val="tx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2" name="Smiley Face 21">
            <a:extLst>
              <a:ext uri="{FF2B5EF4-FFF2-40B4-BE49-F238E27FC236}">
                <a16:creationId xmlns:a16="http://schemas.microsoft.com/office/drawing/2014/main" id="{80A0BF21-B030-4076-BBF0-C6B335DDD3B4}"/>
              </a:ext>
            </a:extLst>
          </p:cNvPr>
          <p:cNvSpPr/>
          <p:nvPr/>
        </p:nvSpPr>
        <p:spPr bwMode="auto">
          <a:xfrm rot="2488831">
            <a:off x="7361194" y="2817971"/>
            <a:ext cx="500332" cy="530525"/>
          </a:xfrm>
          <a:prstGeom prst="smileyFace">
            <a:avLst/>
          </a:prstGeom>
          <a:solidFill>
            <a:schemeClr val="tx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3" name="Smiley Face 22">
            <a:extLst>
              <a:ext uri="{FF2B5EF4-FFF2-40B4-BE49-F238E27FC236}">
                <a16:creationId xmlns:a16="http://schemas.microsoft.com/office/drawing/2014/main" id="{17309652-4C87-499C-8352-0FCA7202FFF5}"/>
              </a:ext>
            </a:extLst>
          </p:cNvPr>
          <p:cNvSpPr/>
          <p:nvPr/>
        </p:nvSpPr>
        <p:spPr bwMode="auto">
          <a:xfrm rot="5400000">
            <a:off x="7724315" y="3493707"/>
            <a:ext cx="500332" cy="530525"/>
          </a:xfrm>
          <a:prstGeom prst="smileyFace">
            <a:avLst/>
          </a:prstGeom>
          <a:solidFill>
            <a:schemeClr val="tx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4" name="Smiley Face 23">
            <a:extLst>
              <a:ext uri="{FF2B5EF4-FFF2-40B4-BE49-F238E27FC236}">
                <a16:creationId xmlns:a16="http://schemas.microsoft.com/office/drawing/2014/main" id="{9DD999C5-728F-48FE-984E-1F3A841B8647}"/>
              </a:ext>
            </a:extLst>
          </p:cNvPr>
          <p:cNvSpPr/>
          <p:nvPr/>
        </p:nvSpPr>
        <p:spPr bwMode="auto">
          <a:xfrm rot="19083756">
            <a:off x="5862575" y="2848198"/>
            <a:ext cx="500332" cy="530525"/>
          </a:xfrm>
          <a:prstGeom prst="smileyFace">
            <a:avLst/>
          </a:prstGeom>
          <a:solidFill>
            <a:schemeClr val="tx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5" name="Smiley Face 24">
            <a:extLst>
              <a:ext uri="{FF2B5EF4-FFF2-40B4-BE49-F238E27FC236}">
                <a16:creationId xmlns:a16="http://schemas.microsoft.com/office/drawing/2014/main" id="{1F8F2E0F-D965-4EA5-9B84-79F772FB3689}"/>
              </a:ext>
            </a:extLst>
          </p:cNvPr>
          <p:cNvSpPr/>
          <p:nvPr/>
        </p:nvSpPr>
        <p:spPr bwMode="auto">
          <a:xfrm rot="16013357">
            <a:off x="5456194" y="3548341"/>
            <a:ext cx="500332" cy="530525"/>
          </a:xfrm>
          <a:prstGeom prst="smileyFace">
            <a:avLst/>
          </a:prstGeom>
          <a:solidFill>
            <a:schemeClr val="tx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6" name="Smiley Face 25">
            <a:extLst>
              <a:ext uri="{FF2B5EF4-FFF2-40B4-BE49-F238E27FC236}">
                <a16:creationId xmlns:a16="http://schemas.microsoft.com/office/drawing/2014/main" id="{48A5EAAA-2915-42AD-B72D-4DF9708B9072}"/>
              </a:ext>
            </a:extLst>
          </p:cNvPr>
          <p:cNvSpPr/>
          <p:nvPr/>
        </p:nvSpPr>
        <p:spPr bwMode="auto">
          <a:xfrm rot="13333394">
            <a:off x="5862575" y="4345933"/>
            <a:ext cx="500332" cy="530525"/>
          </a:xfrm>
          <a:prstGeom prst="smileyFace">
            <a:avLst/>
          </a:prstGeom>
          <a:solidFill>
            <a:schemeClr val="tx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7" name="Smiley Face 26">
            <a:extLst>
              <a:ext uri="{FF2B5EF4-FFF2-40B4-BE49-F238E27FC236}">
                <a16:creationId xmlns:a16="http://schemas.microsoft.com/office/drawing/2014/main" id="{B2921921-A0F6-4E97-8062-74B0152D199E}"/>
              </a:ext>
            </a:extLst>
          </p:cNvPr>
          <p:cNvSpPr/>
          <p:nvPr/>
        </p:nvSpPr>
        <p:spPr bwMode="auto">
          <a:xfrm rot="10800000">
            <a:off x="6657669" y="4616593"/>
            <a:ext cx="500332" cy="530525"/>
          </a:xfrm>
          <a:prstGeom prst="smileyFace">
            <a:avLst/>
          </a:prstGeom>
          <a:solidFill>
            <a:schemeClr val="tx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8" name="Smiley Face 27">
            <a:extLst>
              <a:ext uri="{FF2B5EF4-FFF2-40B4-BE49-F238E27FC236}">
                <a16:creationId xmlns:a16="http://schemas.microsoft.com/office/drawing/2014/main" id="{6D3C66AC-83B6-4363-8EA2-7D3DD11B46E1}"/>
              </a:ext>
            </a:extLst>
          </p:cNvPr>
          <p:cNvSpPr/>
          <p:nvPr/>
        </p:nvSpPr>
        <p:spPr bwMode="auto">
          <a:xfrm rot="7410957">
            <a:off x="7391112" y="4277273"/>
            <a:ext cx="500332" cy="530525"/>
          </a:xfrm>
          <a:prstGeom prst="smileyFace">
            <a:avLst/>
          </a:prstGeom>
          <a:solidFill>
            <a:schemeClr val="tx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1EE0EF75-9679-4015-ADCF-CA361AD4D9CC}"/>
              </a:ext>
            </a:extLst>
          </p:cNvPr>
          <p:cNvSpPr/>
          <p:nvPr/>
        </p:nvSpPr>
        <p:spPr bwMode="auto">
          <a:xfrm>
            <a:off x="6571496" y="3497916"/>
            <a:ext cx="465826" cy="646981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4800" dirty="0">
                <a:solidFill>
                  <a:schemeClr val="tx2"/>
                </a:solidFill>
                <a:latin typeface="Times New Roman" panose="02020603050405020304" pitchFamily="18" charset="0"/>
              </a:rPr>
              <a:t>2</a:t>
            </a:r>
            <a:endParaRPr kumimoji="0" lang="en-US" sz="4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pic>
        <p:nvPicPr>
          <p:cNvPr id="34" name="Content Placeholder 33">
            <a:extLst>
              <a:ext uri="{FF2B5EF4-FFF2-40B4-BE49-F238E27FC236}">
                <a16:creationId xmlns:a16="http://schemas.microsoft.com/office/drawing/2014/main" id="{C111F5DD-1AFD-4B8D-9A27-389E8A991CE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770" r="88649" b="26996"/>
          <a:stretch/>
        </p:blipFill>
        <p:spPr>
          <a:xfrm>
            <a:off x="3759695" y="673116"/>
            <a:ext cx="1482520" cy="3348453"/>
          </a:xfrm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70A5CE00-E9F4-4BAB-ADD2-DFDF8B2F16AB}"/>
              </a:ext>
            </a:extLst>
          </p:cNvPr>
          <p:cNvSpPr/>
          <p:nvPr/>
        </p:nvSpPr>
        <p:spPr bwMode="auto">
          <a:xfrm>
            <a:off x="4218315" y="1738479"/>
            <a:ext cx="610843" cy="355077"/>
          </a:xfrm>
          <a:prstGeom prst="rect">
            <a:avLst/>
          </a:prstGeom>
          <a:noFill/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Prof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ED404BE-A0EC-DC77-7331-681B9F124F04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DB997400-F290-6BBE-26BE-68343FD1AE40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27458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40F312DB-0253-DCB5-6119-7D5B81CCD9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39" y="304800"/>
            <a:ext cx="8495461" cy="457200"/>
          </a:xfrm>
        </p:spPr>
        <p:txBody>
          <a:bodyPr>
            <a:normAutofit fontScale="90000"/>
          </a:bodyPr>
          <a:lstStyle/>
          <a:p>
            <a:r>
              <a:rPr lang="en-US" dirty="0"/>
              <a:t>2 Types of Publications 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B05B9917-8496-F06F-8B5E-5CDA411F81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47800"/>
            <a:ext cx="4114801" cy="5180013"/>
          </a:xfrm>
        </p:spPr>
        <p:txBody>
          <a:bodyPr/>
          <a:lstStyle/>
          <a:p>
            <a:r>
              <a:rPr lang="en-US" dirty="0"/>
              <a:t>referee: re-fer-</a:t>
            </a:r>
            <a:r>
              <a:rPr lang="en-US" dirty="0" err="1"/>
              <a:t>ee</a:t>
            </a:r>
            <a:r>
              <a:rPr lang="en-US" dirty="0"/>
              <a:t> (noun)</a:t>
            </a:r>
          </a:p>
          <a:p>
            <a:r>
              <a:rPr lang="en-US" dirty="0"/>
              <a:t>anonymous: a-no-</a:t>
            </a:r>
            <a:r>
              <a:rPr lang="en-US" dirty="0" err="1"/>
              <a:t>ny</a:t>
            </a:r>
            <a:r>
              <a:rPr lang="en-US" dirty="0"/>
              <a:t>-</a:t>
            </a:r>
            <a:r>
              <a:rPr lang="en-US" dirty="0" err="1"/>
              <a:t>mous</a:t>
            </a:r>
            <a:r>
              <a:rPr lang="en-US" dirty="0"/>
              <a:t> (adj.)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74DCBD23-D0B9-4F0B-C003-F4F00B92005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/>
              <a:t>Formerly §6.5.2</a:t>
            </a:r>
            <a:endParaRPr lang="en-US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79DE3D0F-23DE-4DA4-853A-76CFCEF2331B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</p:spPr>
      </p:pic>
      <p:pic>
        <p:nvPicPr>
          <p:cNvPr id="21" name="Picture 4">
            <a:extLst>
              <a:ext uri="{FF2B5EF4-FFF2-40B4-BE49-F238E27FC236}">
                <a16:creationId xmlns:a16="http://schemas.microsoft.com/office/drawing/2014/main" id="{73A9563D-E5D1-3978-CD4C-FC1B1DFEE5D3}"/>
              </a:ext>
            </a:extLst>
          </p:cNvPr>
          <p:cNvPicPr>
            <a:picLocks noGrp="1" noChangeAspect="1" noChangeArrowheads="1"/>
          </p:cNvPicPr>
          <p:nvPr>
            <p:ph sz="quarter" idx="1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0739" y="1447800"/>
            <a:ext cx="3946921" cy="5181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Content Placeholder 26">
            <a:extLst>
              <a:ext uri="{FF2B5EF4-FFF2-40B4-BE49-F238E27FC236}">
                <a16:creationId xmlns:a16="http://schemas.microsoft.com/office/drawing/2014/main" id="{96FD664D-D6AD-DF9B-D27E-281AC3A1EA45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8" name="Content Placeholder 27">
            <a:extLst>
              <a:ext uri="{FF2B5EF4-FFF2-40B4-BE49-F238E27FC236}">
                <a16:creationId xmlns:a16="http://schemas.microsoft.com/office/drawing/2014/main" id="{86F24682-B450-42F0-1B10-C5ADC5C36356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B6243DE-F04F-6B8C-DC51-FD02CC23B839}"/>
              </a:ext>
            </a:extLst>
          </p:cNvPr>
          <p:cNvSpPr txBox="1"/>
          <p:nvPr/>
        </p:nvSpPr>
        <p:spPr>
          <a:xfrm>
            <a:off x="4792860" y="1260678"/>
            <a:ext cx="411480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dirty="0" err="1"/>
              <a:t>TheAHL</a:t>
            </a:r>
            <a:r>
              <a:rPr lang="en-US" sz="800" dirty="0"/>
              <a:t>, CC BY 2.0 &lt;https://creativecommons.org/licenses/by/2.0&gt;, via Wikimedia Commons</a:t>
            </a:r>
          </a:p>
        </p:txBody>
      </p:sp>
    </p:spTree>
    <p:extLst>
      <p:ext uri="{BB962C8B-B14F-4D97-AF65-F5344CB8AC3E}">
        <p14:creationId xmlns:p14="http://schemas.microsoft.com/office/powerpoint/2010/main" val="2277965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AB51DC1F-D3D3-1527-2168-4EF2BC3D18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2 Types of Publications 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E99A6A18-D6B0-38A0-6D47-E5725453F0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Listen to the Talk</a:t>
            </a:r>
          </a:p>
          <a:p>
            <a:r>
              <a:rPr lang="en-CA" dirty="0"/>
              <a:t>Ensure you Understand what the word “Letter” means in Scientific English.</a:t>
            </a:r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DA47A5-864C-476D-919F-3BE62FAA671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endParaRPr lang="en-US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D2871E4B-738E-4225-487B-99848CAAC099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  <a:prstGeom prst="rect">
            <a:avLst/>
          </a:prstGeom>
        </p:spPr>
      </p:pic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85CBDE7A-6232-66E6-389D-274B09000366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C5C3FC0C-FCC0-029A-5E66-AA93EDBF7F9D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6" name="Content Placeholder 18">
            <a:extLst>
              <a:ext uri="{FF2B5EF4-FFF2-40B4-BE49-F238E27FC236}">
                <a16:creationId xmlns:a16="http://schemas.microsoft.com/office/drawing/2014/main" id="{8817156D-44E0-3A5E-089F-E6CE9E82C596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2617246"/>
            <a:ext cx="4267200" cy="2842708"/>
          </a:xfrm>
        </p:spPr>
      </p:pic>
    </p:spTree>
    <p:extLst>
      <p:ext uri="{BB962C8B-B14F-4D97-AF65-F5344CB8AC3E}">
        <p14:creationId xmlns:p14="http://schemas.microsoft.com/office/powerpoint/2010/main" val="24333588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40F312DB-0253-DCB5-6119-7D5B81CCD9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39" y="304800"/>
            <a:ext cx="8495461" cy="457200"/>
          </a:xfrm>
        </p:spPr>
        <p:txBody>
          <a:bodyPr>
            <a:normAutofit fontScale="90000"/>
          </a:bodyPr>
          <a:lstStyle/>
          <a:p>
            <a:r>
              <a:rPr lang="en-US" dirty="0"/>
              <a:t>2 Types of Publications 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B05B9917-8496-F06F-8B5E-5CDA411F81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47800"/>
            <a:ext cx="4114801" cy="5180013"/>
          </a:xfrm>
        </p:spPr>
        <p:txBody>
          <a:bodyPr>
            <a:normAutofit/>
          </a:bodyPr>
          <a:lstStyle/>
          <a:p>
            <a:r>
              <a:rPr lang="en-US" dirty="0"/>
              <a:t>Research Papers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Categories</a:t>
            </a:r>
          </a:p>
          <a:p>
            <a:pPr lvl="2"/>
            <a:r>
              <a:rPr lang="en-US" dirty="0">
                <a:sym typeface="Wingdings" panose="05000000000000000000" pitchFamily="2" charset="2"/>
              </a:rPr>
              <a:t>Letters (Short Comm)</a:t>
            </a:r>
          </a:p>
          <a:p>
            <a:pPr lvl="2"/>
            <a:r>
              <a:rPr lang="en-US" dirty="0">
                <a:sym typeface="Wingdings" panose="05000000000000000000" pitchFamily="2" charset="2"/>
              </a:rPr>
              <a:t>Regular Full Length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Review Process</a:t>
            </a:r>
          </a:p>
          <a:p>
            <a:pPr lvl="1"/>
            <a:endParaRPr lang="en-US" dirty="0">
              <a:sym typeface="Wingdings" panose="05000000000000000000" pitchFamily="2" charset="2"/>
            </a:endParaRPr>
          </a:p>
          <a:p>
            <a:pPr lvl="1"/>
            <a:endParaRPr lang="en-US" dirty="0">
              <a:sym typeface="Wingdings" panose="05000000000000000000" pitchFamily="2" charset="2"/>
            </a:endParaRPr>
          </a:p>
          <a:p>
            <a:pPr lvl="1"/>
            <a:endParaRPr lang="en-US" dirty="0">
              <a:sym typeface="Wingdings" panose="05000000000000000000" pitchFamily="2" charset="2"/>
            </a:endParaRPr>
          </a:p>
          <a:p>
            <a:pPr lvl="1"/>
            <a:r>
              <a:rPr lang="en-US" dirty="0">
                <a:sym typeface="Wingdings" panose="05000000000000000000" pitchFamily="2" charset="2"/>
              </a:rPr>
              <a:t>Response	</a:t>
            </a:r>
            <a:endParaRPr lang="en-US" dirty="0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FBA17149-B45E-7EDD-F554-AC85DB947BC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endParaRPr lang="en-US" dirty="0"/>
          </a:p>
        </p:txBody>
      </p:sp>
      <p:pic>
        <p:nvPicPr>
          <p:cNvPr id="28" name="Content Placeholder 27">
            <a:extLst>
              <a:ext uri="{FF2B5EF4-FFF2-40B4-BE49-F238E27FC236}">
                <a16:creationId xmlns:a16="http://schemas.microsoft.com/office/drawing/2014/main" id="{E36CB455-BC74-6451-F57F-A4C061464F41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  <a:prstGeom prst="rect">
            <a:avLst/>
          </a:prstGeom>
        </p:spPr>
      </p:pic>
      <p:sp>
        <p:nvSpPr>
          <p:cNvPr id="30" name="Callout: Double Bent Line with No Border 29">
            <a:extLst>
              <a:ext uri="{FF2B5EF4-FFF2-40B4-BE49-F238E27FC236}">
                <a16:creationId xmlns:a16="http://schemas.microsoft.com/office/drawing/2014/main" id="{CFFC76B7-E99F-E661-1E70-705D88B76865}"/>
              </a:ext>
            </a:extLst>
          </p:cNvPr>
          <p:cNvSpPr/>
          <p:nvPr/>
        </p:nvSpPr>
        <p:spPr bwMode="auto">
          <a:xfrm>
            <a:off x="6081165" y="935786"/>
            <a:ext cx="3062835" cy="1475641"/>
          </a:xfrm>
          <a:prstGeom prst="callout3">
            <a:avLst>
              <a:gd name="adj1" fmla="val 97442"/>
              <a:gd name="adj2" fmla="val 76344"/>
              <a:gd name="adj3" fmla="val 130070"/>
              <a:gd name="adj4" fmla="val 79106"/>
              <a:gd name="adj5" fmla="val 131532"/>
              <a:gd name="adj6" fmla="val 69727"/>
              <a:gd name="adj7" fmla="val 130785"/>
              <a:gd name="adj8" fmla="val 56793"/>
            </a:avLst>
          </a:prstGeom>
          <a:solidFill>
            <a:srgbClr val="FF66FF"/>
          </a:solidFill>
          <a:ln w="38100" cap="flat" cmpd="sng" algn="ctr">
            <a:solidFill>
              <a:srgbClr val="FF66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CA" sz="2400" dirty="0">
                <a:solidFill>
                  <a:schemeClr val="tx2"/>
                </a:solidFill>
              </a:rPr>
              <a:t>-non-refereed</a:t>
            </a:r>
          </a:p>
          <a:p>
            <a:r>
              <a:rPr lang="en-CA" sz="2400" dirty="0">
                <a:solidFill>
                  <a:schemeClr val="tx2"/>
                </a:solidFill>
              </a:rPr>
              <a:t>-uncertain quality</a:t>
            </a:r>
          </a:p>
          <a:p>
            <a:r>
              <a:rPr lang="en-CA" sz="2400" dirty="0">
                <a:solidFill>
                  <a:schemeClr val="tx2"/>
                </a:solidFill>
              </a:rPr>
              <a:t>-may give many details</a:t>
            </a:r>
          </a:p>
          <a:p>
            <a:r>
              <a:rPr lang="en-CA" sz="2400" dirty="0">
                <a:solidFill>
                  <a:schemeClr val="tx2"/>
                </a:solidFill>
              </a:rPr>
              <a:t>-e.g. master’s thesis</a:t>
            </a:r>
            <a:endParaRPr lang="en-US" sz="2400" dirty="0">
              <a:solidFill>
                <a:schemeClr val="tx2"/>
              </a:solidFill>
            </a:endParaRPr>
          </a:p>
        </p:txBody>
      </p:sp>
      <p:sp>
        <p:nvSpPr>
          <p:cNvPr id="31" name="Callout: Double Bent Line with No Border 30">
            <a:extLst>
              <a:ext uri="{FF2B5EF4-FFF2-40B4-BE49-F238E27FC236}">
                <a16:creationId xmlns:a16="http://schemas.microsoft.com/office/drawing/2014/main" id="{6E5DE09B-0CB1-5ED0-8008-46634FB7D6A9}"/>
              </a:ext>
            </a:extLst>
          </p:cNvPr>
          <p:cNvSpPr/>
          <p:nvPr/>
        </p:nvSpPr>
        <p:spPr bwMode="auto">
          <a:xfrm>
            <a:off x="3051710" y="912955"/>
            <a:ext cx="2659581" cy="743646"/>
          </a:xfrm>
          <a:prstGeom prst="callout3">
            <a:avLst>
              <a:gd name="adj1" fmla="val 44869"/>
              <a:gd name="adj2" fmla="val 99098"/>
              <a:gd name="adj3" fmla="val 61732"/>
              <a:gd name="adj4" fmla="val 110057"/>
              <a:gd name="adj5" fmla="val 254518"/>
              <a:gd name="adj6" fmla="val 93475"/>
              <a:gd name="adj7" fmla="val 294257"/>
              <a:gd name="adj8" fmla="val 103358"/>
            </a:avLst>
          </a:prstGeom>
          <a:solidFill>
            <a:srgbClr val="FF0000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CA" sz="2400" dirty="0">
                <a:solidFill>
                  <a:schemeClr val="tx2"/>
                </a:solidFill>
              </a:rPr>
              <a:t>-research in progress</a:t>
            </a:r>
          </a:p>
          <a:p>
            <a:r>
              <a:rPr lang="en-CA" sz="2400" dirty="0">
                <a:solidFill>
                  <a:schemeClr val="tx2"/>
                </a:solidFill>
              </a:rPr>
              <a:t>-not complete</a:t>
            </a:r>
            <a:endParaRPr lang="en-US" sz="2400" dirty="0">
              <a:solidFill>
                <a:schemeClr val="tx2"/>
              </a:solidFill>
            </a:endParaRP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E4144580-7EB7-8BE6-EF76-731E0970C4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538" y="3997568"/>
            <a:ext cx="4018249" cy="1412632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6C51DC33-5701-5C4B-9670-672AB225292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760" y="5883973"/>
            <a:ext cx="696379" cy="349652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DE32D889-FCB9-02EC-2651-B3CA0D422DA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5382" y="5879974"/>
            <a:ext cx="671118" cy="338378"/>
          </a:xfrm>
          <a:prstGeom prst="rect">
            <a:avLst/>
          </a:prstGeom>
        </p:spPr>
      </p:pic>
      <p:sp>
        <p:nvSpPr>
          <p:cNvPr id="35" name="Smiley Face 34">
            <a:extLst>
              <a:ext uri="{FF2B5EF4-FFF2-40B4-BE49-F238E27FC236}">
                <a16:creationId xmlns:a16="http://schemas.microsoft.com/office/drawing/2014/main" id="{485B6F86-B40C-15F9-3849-511721A22CCF}"/>
              </a:ext>
            </a:extLst>
          </p:cNvPr>
          <p:cNvSpPr/>
          <p:nvPr/>
        </p:nvSpPr>
        <p:spPr bwMode="auto">
          <a:xfrm>
            <a:off x="1725539" y="5889082"/>
            <a:ext cx="360727" cy="352338"/>
          </a:xfrm>
          <a:prstGeom prst="smileyFace">
            <a:avLst>
              <a:gd name="adj" fmla="val 4653"/>
            </a:avLst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6" name="Smiley Face 35">
            <a:extLst>
              <a:ext uri="{FF2B5EF4-FFF2-40B4-BE49-F238E27FC236}">
                <a16:creationId xmlns:a16="http://schemas.microsoft.com/office/drawing/2014/main" id="{6605723F-C3E9-DE6A-E12D-0D18AD5A384F}"/>
              </a:ext>
            </a:extLst>
          </p:cNvPr>
          <p:cNvSpPr/>
          <p:nvPr/>
        </p:nvSpPr>
        <p:spPr bwMode="auto">
          <a:xfrm>
            <a:off x="2446662" y="5889083"/>
            <a:ext cx="385893" cy="352337"/>
          </a:xfrm>
          <a:prstGeom prst="smileyFace">
            <a:avLst>
              <a:gd name="adj" fmla="val -4653"/>
            </a:avLst>
          </a:prstGeom>
          <a:noFill/>
          <a:ln w="28575" cap="flat" cmpd="sng" algn="ctr">
            <a:solidFill>
              <a:schemeClr val="tx2">
                <a:lumMod val="95000"/>
                <a:lumOff val="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7" name="Callout: Double Bent Line with No Border 36">
            <a:extLst>
              <a:ext uri="{FF2B5EF4-FFF2-40B4-BE49-F238E27FC236}">
                <a16:creationId xmlns:a16="http://schemas.microsoft.com/office/drawing/2014/main" id="{ABC41B73-5474-BBD2-F8BC-0592D947F232}"/>
              </a:ext>
            </a:extLst>
          </p:cNvPr>
          <p:cNvSpPr/>
          <p:nvPr/>
        </p:nvSpPr>
        <p:spPr bwMode="auto">
          <a:xfrm>
            <a:off x="3924073" y="5486211"/>
            <a:ext cx="3734027" cy="1347421"/>
          </a:xfrm>
          <a:prstGeom prst="callout3">
            <a:avLst>
              <a:gd name="adj1" fmla="val 28073"/>
              <a:gd name="adj2" fmla="val 99990"/>
              <a:gd name="adj3" fmla="val 31219"/>
              <a:gd name="adj4" fmla="val 124328"/>
              <a:gd name="adj5" fmla="val -47039"/>
              <a:gd name="adj6" fmla="val 118342"/>
              <a:gd name="adj7" fmla="val -57825"/>
              <a:gd name="adj8" fmla="val 107528"/>
            </a:avLst>
          </a:prstGeom>
          <a:solidFill>
            <a:srgbClr val="76E3FF"/>
          </a:solidFill>
          <a:ln w="38100" cap="flat" cmpd="sng" algn="ctr">
            <a:solidFill>
              <a:srgbClr val="76E3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CA" sz="2400" dirty="0">
                <a:solidFill>
                  <a:schemeClr val="tx2"/>
                </a:solidFill>
              </a:rPr>
              <a:t>-no new info</a:t>
            </a:r>
          </a:p>
          <a:p>
            <a:r>
              <a:rPr lang="en-CA" sz="2400" dirty="0">
                <a:solidFill>
                  <a:schemeClr val="tx2"/>
                </a:solidFill>
              </a:rPr>
              <a:t>-summarize other papers</a:t>
            </a:r>
          </a:p>
          <a:p>
            <a:r>
              <a:rPr lang="en-CA" sz="2400" dirty="0">
                <a:solidFill>
                  <a:schemeClr val="tx2"/>
                </a:solidFill>
              </a:rPr>
              <a:t>-generally senior</a:t>
            </a:r>
          </a:p>
          <a:p>
            <a:r>
              <a:rPr lang="en-CA" sz="2400" dirty="0">
                <a:solidFill>
                  <a:schemeClr val="tx2"/>
                </a:solidFill>
              </a:rPr>
              <a:t>-useful for learning new field</a:t>
            </a:r>
          </a:p>
        </p:txBody>
      </p:sp>
      <p:sp>
        <p:nvSpPr>
          <p:cNvPr id="38" name="Content Placeholder 37">
            <a:extLst>
              <a:ext uri="{FF2B5EF4-FFF2-40B4-BE49-F238E27FC236}">
                <a16:creationId xmlns:a16="http://schemas.microsoft.com/office/drawing/2014/main" id="{80C29A37-1F05-C539-E69D-9E9CA3DE4349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9" name="64PubTyp">
            <a:hlinkClick r:id="" action="ppaction://media"/>
            <a:extLst>
              <a:ext uri="{FF2B5EF4-FFF2-40B4-BE49-F238E27FC236}">
                <a16:creationId xmlns:a16="http://schemas.microsoft.com/office/drawing/2014/main" id="{17337AA0-A951-8AF0-D07D-3A8509328A6D}"/>
              </a:ext>
            </a:extLst>
          </p:cNvPr>
          <p:cNvPicPr>
            <a:picLocks noGrp="1" noChangeAspect="1"/>
          </p:cNvPicPr>
          <p:nvPr>
            <p:ph sz="quarter" idx="14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696200" y="6172200"/>
            <a:ext cx="609600" cy="609600"/>
          </a:xfrm>
        </p:spPr>
      </p:pic>
      <p:pic>
        <p:nvPicPr>
          <p:cNvPr id="19" name="Content Placeholder 18">
            <a:extLst>
              <a:ext uri="{FF2B5EF4-FFF2-40B4-BE49-F238E27FC236}">
                <a16:creationId xmlns:a16="http://schemas.microsoft.com/office/drawing/2014/main" id="{8C9C5351-E311-4D18-B386-334DFB0A5005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2617246"/>
            <a:ext cx="4267200" cy="2842708"/>
          </a:xfrm>
        </p:spPr>
      </p:pic>
    </p:spTree>
    <p:extLst>
      <p:ext uri="{BB962C8B-B14F-4D97-AF65-F5344CB8AC3E}">
        <p14:creationId xmlns:p14="http://schemas.microsoft.com/office/powerpoint/2010/main" val="1309760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5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9"/>
                </p:tgtEl>
              </p:cMediaNode>
            </p:audio>
          </p:childTnLst>
        </p:cTn>
      </p:par>
    </p:tnLst>
    <p:bldLst>
      <p:bldP spid="30" grpId="0" animBg="1"/>
      <p:bldP spid="31" grpId="0" animBg="1"/>
      <p:bldP spid="35" grpId="0" animBg="1"/>
      <p:bldP spid="36" grpId="0" animBg="1"/>
      <p:bldP spid="3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40F312DB-0253-DCB5-6119-7D5B81CCD9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US" dirty="0"/>
              <a:t>3 Structure of a Letter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83B2E390-ED26-48AC-BB59-9E9EEE85F9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867567"/>
            <a:ext cx="4114800" cy="2340479"/>
          </a:xfrm>
        </p:spPr>
      </p:pic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8744AE2B-1BB1-C752-F506-DF9087354B1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endParaRPr lang="en-US"/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4DA867D5-63AE-0EEF-4148-513F89502191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pic>
        <p:nvPicPr>
          <p:cNvPr id="12" name="Content Placeholder 4">
            <a:extLst>
              <a:ext uri="{FF2B5EF4-FFF2-40B4-BE49-F238E27FC236}">
                <a16:creationId xmlns:a16="http://schemas.microsoft.com/office/drawing/2014/main" id="{EA9A372A-489E-4450-8E1F-8BF8CFE92086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00600" y="2728570"/>
            <a:ext cx="4267200" cy="2620060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A6B9578B-00AC-E00A-1F99-9E487E87E9E2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62letovr">
            <a:hlinkClick r:id="" action="ppaction://media"/>
            <a:extLst>
              <a:ext uri="{FF2B5EF4-FFF2-40B4-BE49-F238E27FC236}">
                <a16:creationId xmlns:a16="http://schemas.microsoft.com/office/drawing/2014/main" id="{671489B9-2AC4-3ACB-A8C6-60681C8C0B7B}"/>
              </a:ext>
            </a:extLst>
          </p:cNvPr>
          <p:cNvPicPr>
            <a:picLocks noGrp="1" noChangeAspect="1"/>
          </p:cNvPicPr>
          <p:nvPr>
            <p:ph sz="quarter" idx="15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010400" y="6172200"/>
            <a:ext cx="609600" cy="609600"/>
          </a:xfrm>
        </p:spPr>
      </p:pic>
    </p:spTree>
    <p:extLst>
      <p:ext uri="{BB962C8B-B14F-4D97-AF65-F5344CB8AC3E}">
        <p14:creationId xmlns:p14="http://schemas.microsoft.com/office/powerpoint/2010/main" val="4056797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91FC3-4005-4CED-B5D6-11EB2A4F20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CA" dirty="0"/>
              <a:t>4 Body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0A53CE-030C-4D6B-9943-BD2445AB10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47800"/>
            <a:ext cx="4114801" cy="5180013"/>
          </a:xfrm>
        </p:spPr>
        <p:txBody>
          <a:bodyPr>
            <a:normAutofit/>
          </a:bodyPr>
          <a:lstStyle/>
          <a:p>
            <a:r>
              <a:rPr lang="en-CA" dirty="0"/>
              <a:t>3 paragraphs: Fat! (10-80-10)</a:t>
            </a:r>
          </a:p>
          <a:p>
            <a:r>
              <a:rPr lang="en-CA" dirty="0"/>
              <a:t>Order</a:t>
            </a:r>
          </a:p>
          <a:p>
            <a:pPr lvl="1"/>
            <a:r>
              <a:rPr lang="en-CA" dirty="0"/>
              <a:t>chronological (time)</a:t>
            </a:r>
          </a:p>
          <a:p>
            <a:pPr lvl="1"/>
            <a:r>
              <a:rPr lang="en-CA" dirty="0"/>
              <a:t>logical</a:t>
            </a:r>
          </a:p>
          <a:p>
            <a:pPr lvl="1"/>
            <a:r>
              <a:rPr lang="en-CA" dirty="0"/>
              <a:t>order of importance (most to least)</a:t>
            </a:r>
          </a:p>
          <a:p>
            <a:r>
              <a:rPr lang="en-CA" dirty="0"/>
              <a:t>1 paragraph </a:t>
            </a:r>
            <a:r>
              <a:rPr lang="en-CA" dirty="0">
                <a:sym typeface="Wingdings" panose="05000000000000000000" pitchFamily="2" charset="2"/>
              </a:rPr>
              <a:t></a:t>
            </a:r>
            <a:r>
              <a:rPr lang="en-CA" dirty="0"/>
              <a:t> 1 aspect of topic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72A754A-F575-005E-8EED-764E20EB2D0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2952B23D-1BD5-4B53-9DE6-98BBB115673B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228B0ACC-D99A-9200-57D2-2D7F51F55E3C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765981" y="1371600"/>
            <a:ext cx="4267200" cy="5181600"/>
          </a:xfrm>
        </p:spPr>
        <p:txBody>
          <a:bodyPr/>
          <a:lstStyle/>
          <a:p>
            <a:r>
              <a:rPr lang="en-CA" dirty="0"/>
              <a:t>Straightforward if….</a:t>
            </a:r>
          </a:p>
          <a:p>
            <a:pPr lvl="1"/>
            <a:r>
              <a:rPr lang="en-CA" dirty="0"/>
              <a:t>good cluster diagram</a:t>
            </a:r>
          </a:p>
          <a:p>
            <a:pPr lvl="1"/>
            <a:r>
              <a:rPr lang="en-CA" dirty="0"/>
              <a:t>complete linear outline</a:t>
            </a:r>
          </a:p>
        </p:txBody>
      </p:sp>
      <p:pic>
        <p:nvPicPr>
          <p:cNvPr id="4" name="62letbdy">
            <a:hlinkClick r:id="" action="ppaction://media"/>
            <a:extLst>
              <a:ext uri="{FF2B5EF4-FFF2-40B4-BE49-F238E27FC236}">
                <a16:creationId xmlns:a16="http://schemas.microsoft.com/office/drawing/2014/main" id="{B0EA4550-9E03-A680-A256-436BB6D2EC21}"/>
              </a:ext>
            </a:extLst>
          </p:cNvPr>
          <p:cNvPicPr>
            <a:picLocks noGrp="1" noChangeAspect="1"/>
          </p:cNvPicPr>
          <p:nvPr>
            <p:ph sz="quarter" idx="15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010400" y="6172200"/>
            <a:ext cx="609600" cy="609600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A13C48D-7533-2ADF-A524-AB1540AC57AB}"/>
              </a:ext>
            </a:extLst>
          </p:cNvPr>
          <p:cNvSpPr txBox="1"/>
          <p:nvPr/>
        </p:nvSpPr>
        <p:spPr>
          <a:xfrm>
            <a:off x="4082204" y="2941940"/>
            <a:ext cx="4009603" cy="23083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CA" b="1" dirty="0">
                <a:solidFill>
                  <a:schemeClr val="tx2"/>
                </a:solidFill>
                <a:latin typeface="Consolas" panose="020B0609020204030204" pitchFamily="49" charset="0"/>
              </a:rPr>
              <a:t>void paragraph (idea) {</a:t>
            </a:r>
          </a:p>
          <a:p>
            <a:pPr marL="0" indent="0">
              <a:buNone/>
            </a:pPr>
            <a:r>
              <a:rPr lang="en-CA" b="1" dirty="0">
                <a:solidFill>
                  <a:schemeClr val="tx2"/>
                </a:solidFill>
                <a:latin typeface="Consolas" panose="020B0609020204030204" pitchFamily="49" charset="0"/>
              </a:rPr>
              <a:t>	main idea in 1 sentence;</a:t>
            </a:r>
          </a:p>
          <a:p>
            <a:pPr marL="0" indent="0">
              <a:buNone/>
            </a:pPr>
            <a:r>
              <a:rPr lang="en-CA" b="1" dirty="0">
                <a:solidFill>
                  <a:schemeClr val="tx2"/>
                </a:solidFill>
                <a:latin typeface="Consolas" panose="020B0609020204030204" pitchFamily="49" charset="0"/>
              </a:rPr>
              <a:t>	for (</a:t>
            </a:r>
            <a:r>
              <a:rPr lang="en-CA" b="1" dirty="0" err="1">
                <a:solidFill>
                  <a:schemeClr val="tx2"/>
                </a:solidFill>
                <a:latin typeface="Consolas" panose="020B0609020204030204" pitchFamily="49" charset="0"/>
              </a:rPr>
              <a:t>i</a:t>
            </a:r>
            <a:r>
              <a:rPr lang="en-CA" b="1" dirty="0">
                <a:solidFill>
                  <a:schemeClr val="tx2"/>
                </a:solidFill>
                <a:latin typeface="Consolas" panose="020B0609020204030204" pitchFamily="49" charset="0"/>
              </a:rPr>
              <a:t>=0 ; </a:t>
            </a:r>
            <a:r>
              <a:rPr lang="en-CA" b="1" dirty="0" err="1">
                <a:solidFill>
                  <a:schemeClr val="tx2"/>
                </a:solidFill>
                <a:latin typeface="Consolas" panose="020B0609020204030204" pitchFamily="49" charset="0"/>
              </a:rPr>
              <a:t>i</a:t>
            </a:r>
            <a:r>
              <a:rPr lang="en-CA" b="1" dirty="0">
                <a:solidFill>
                  <a:schemeClr val="tx2"/>
                </a:solidFill>
                <a:latin typeface="Consolas" panose="020B0609020204030204" pitchFamily="49" charset="0"/>
              </a:rPr>
              <a:t>&lt;3 ; </a:t>
            </a:r>
            <a:r>
              <a:rPr lang="en-CA" b="1" dirty="0" err="1">
                <a:solidFill>
                  <a:schemeClr val="tx2"/>
                </a:solidFill>
                <a:latin typeface="Consolas" panose="020B0609020204030204" pitchFamily="49" charset="0"/>
              </a:rPr>
              <a:t>i</a:t>
            </a:r>
            <a:r>
              <a:rPr lang="en-CA" b="1" dirty="0">
                <a:solidFill>
                  <a:schemeClr val="tx2"/>
                </a:solidFill>
                <a:latin typeface="Consolas" panose="020B0609020204030204" pitchFamily="49" charset="0"/>
              </a:rPr>
              <a:t>++) {</a:t>
            </a:r>
          </a:p>
          <a:p>
            <a:pPr marL="0" indent="0">
              <a:buNone/>
            </a:pPr>
            <a:r>
              <a:rPr lang="en-CA" b="1" dirty="0">
                <a:solidFill>
                  <a:schemeClr val="tx2"/>
                </a:solidFill>
                <a:latin typeface="Consolas" panose="020B0609020204030204" pitchFamily="49" charset="0"/>
              </a:rPr>
              <a:t>		make supporting point;</a:t>
            </a:r>
          </a:p>
          <a:p>
            <a:pPr marL="0" indent="0">
              <a:buNone/>
            </a:pPr>
            <a:r>
              <a:rPr lang="en-CA" b="1" dirty="0">
                <a:solidFill>
                  <a:schemeClr val="tx2"/>
                </a:solidFill>
                <a:latin typeface="Consolas" panose="020B0609020204030204" pitchFamily="49" charset="0"/>
              </a:rPr>
              <a:t>		elaborate;</a:t>
            </a:r>
          </a:p>
          <a:p>
            <a:pPr marL="0" indent="0">
              <a:buNone/>
            </a:pPr>
            <a:r>
              <a:rPr lang="en-CA" b="1" dirty="0">
                <a:solidFill>
                  <a:schemeClr val="tx2"/>
                </a:solidFill>
                <a:latin typeface="Consolas" panose="020B0609020204030204" pitchFamily="49" charset="0"/>
              </a:rPr>
              <a:t>	}</a:t>
            </a:r>
          </a:p>
          <a:p>
            <a:pPr marL="0" indent="0">
              <a:buNone/>
            </a:pPr>
            <a:r>
              <a:rPr lang="en-CA" b="1" dirty="0">
                <a:solidFill>
                  <a:schemeClr val="tx2"/>
                </a:solidFill>
                <a:latin typeface="Consolas" panose="020B0609020204030204" pitchFamily="49" charset="0"/>
              </a:rPr>
              <a:t>	summary sentence;</a:t>
            </a:r>
          </a:p>
          <a:p>
            <a:pPr marL="0" indent="0">
              <a:buNone/>
            </a:pPr>
            <a:r>
              <a:rPr lang="en-CA" b="1" dirty="0">
                <a:solidFill>
                  <a:schemeClr val="tx2"/>
                </a:solidFill>
                <a:latin typeface="Consolas" panose="020B0609020204030204" pitchFamily="49" charset="0"/>
              </a:rPr>
              <a:t>}</a:t>
            </a:r>
          </a:p>
        </p:txBody>
      </p:sp>
      <p:pic>
        <p:nvPicPr>
          <p:cNvPr id="15" name="Picture 6">
            <a:hlinkClick r:id="rId6"/>
            <a:extLst>
              <a:ext uri="{FF2B5EF4-FFF2-40B4-BE49-F238E27FC236}">
                <a16:creationId xmlns:a16="http://schemas.microsoft.com/office/drawing/2014/main" id="{731DF344-F346-C720-CA9C-EE1749B2FE43}"/>
              </a:ext>
            </a:extLst>
          </p:cNvPr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6172200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0C0B7966-2EBE-1618-C989-522A50689529}"/>
              </a:ext>
            </a:extLst>
          </p:cNvPr>
          <p:cNvSpPr txBox="1"/>
          <p:nvPr/>
        </p:nvSpPr>
        <p:spPr>
          <a:xfrm>
            <a:off x="3405062" y="5329655"/>
            <a:ext cx="4543677" cy="70788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tx2"/>
                </a:solidFill>
              </a:rPr>
              <a:t>Haste Makes Waste</a:t>
            </a:r>
            <a:endParaRPr lang="en-IN" sz="4000" b="1" dirty="0">
              <a:solidFill>
                <a:schemeClr val="tx2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9CAD2ED-2EBC-149B-17BF-D93F91D5A05B}"/>
              </a:ext>
            </a:extLst>
          </p:cNvPr>
          <p:cNvSpPr txBox="1"/>
          <p:nvPr/>
        </p:nvSpPr>
        <p:spPr>
          <a:xfrm>
            <a:off x="8305800" y="3052721"/>
            <a:ext cx="811397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4400" b="1" i="0" dirty="0">
                <a:solidFill>
                  <a:srgbClr val="FF0000"/>
                </a:solidFill>
                <a:effectLst/>
                <a:latin typeface="Georgia" panose="02040502050405020303" pitchFamily="18" charset="0"/>
              </a:rPr>
              <a:t>拔</a:t>
            </a:r>
            <a:endParaRPr lang="en-CA" altLang="zh-TW" sz="4400" b="1" i="0" dirty="0">
              <a:solidFill>
                <a:srgbClr val="FF0000"/>
              </a:solidFill>
              <a:effectLst/>
              <a:latin typeface="Georgia" panose="02040502050405020303" pitchFamily="18" charset="0"/>
            </a:endParaRPr>
          </a:p>
          <a:p>
            <a:r>
              <a:rPr lang="zh-TW" altLang="en-US" sz="4400" b="1" i="0" dirty="0">
                <a:solidFill>
                  <a:srgbClr val="FF0000"/>
                </a:solidFill>
                <a:effectLst/>
                <a:latin typeface="Georgia" panose="02040502050405020303" pitchFamily="18" charset="0"/>
              </a:rPr>
              <a:t>苗</a:t>
            </a:r>
            <a:endParaRPr lang="en-CA" altLang="zh-TW" sz="4400" b="1" i="0" dirty="0">
              <a:solidFill>
                <a:srgbClr val="FF0000"/>
              </a:solidFill>
              <a:effectLst/>
              <a:latin typeface="Georgia" panose="02040502050405020303" pitchFamily="18" charset="0"/>
            </a:endParaRPr>
          </a:p>
          <a:p>
            <a:r>
              <a:rPr lang="zh-TW" altLang="en-US" sz="4400" b="1" i="0" dirty="0">
                <a:solidFill>
                  <a:srgbClr val="FF0000"/>
                </a:solidFill>
                <a:effectLst/>
                <a:latin typeface="Georgia" panose="02040502050405020303" pitchFamily="18" charset="0"/>
              </a:rPr>
              <a:t>助</a:t>
            </a:r>
            <a:endParaRPr lang="en-CA" altLang="zh-TW" sz="4400" b="1" i="0" dirty="0">
              <a:solidFill>
                <a:srgbClr val="FF0000"/>
              </a:solidFill>
              <a:effectLst/>
              <a:latin typeface="Georgia" panose="02040502050405020303" pitchFamily="18" charset="0"/>
            </a:endParaRPr>
          </a:p>
          <a:p>
            <a:r>
              <a:rPr lang="zh-TW" altLang="en-US" sz="4400" b="1" i="0" dirty="0">
                <a:solidFill>
                  <a:srgbClr val="FF0000"/>
                </a:solidFill>
                <a:effectLst/>
                <a:latin typeface="Georgia" panose="02040502050405020303" pitchFamily="18" charset="0"/>
              </a:rPr>
              <a:t>长</a:t>
            </a:r>
            <a:endParaRPr lang="en-US" sz="4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5925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" grpId="0" uiExpand="1" build="p"/>
      <p:bldP spid="13" grpId="0" build="p"/>
      <p:bldP spid="5" grpId="0" animBg="1"/>
      <p:bldP spid="16" grpId="0" animBg="1"/>
      <p:bldP spid="1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BA6B5DA-8AEC-4D51-BA75-7FDAFE7D5F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5 Introduction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E0C8FF3-C6D7-4249-BDF2-F1A6531188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0000CC"/>
                </a:solidFill>
              </a:rPr>
              <a:t>Introduce</a:t>
            </a:r>
            <a:r>
              <a:rPr lang="en-US" dirty="0"/>
              <a:t> topic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Give a </a:t>
            </a:r>
            <a:r>
              <a:rPr lang="en-US" dirty="0">
                <a:solidFill>
                  <a:srgbClr val="0000CC"/>
                </a:solidFill>
              </a:rPr>
              <a:t>general background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Arouse the reader’s </a:t>
            </a:r>
            <a:r>
              <a:rPr lang="en-US" dirty="0">
                <a:solidFill>
                  <a:srgbClr val="0000CC"/>
                </a:solidFill>
              </a:rPr>
              <a:t>interest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Present the thesis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Indicate the </a:t>
            </a:r>
            <a:r>
              <a:rPr lang="en-US" dirty="0">
                <a:solidFill>
                  <a:srgbClr val="0000CC"/>
                </a:solidFill>
              </a:rPr>
              <a:t>overall flow </a:t>
            </a:r>
            <a:r>
              <a:rPr lang="en-US" dirty="0"/>
              <a:t>of paper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E68876E-997D-683B-1E61-F6C04306436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/>
              <a:t>Purpose</a:t>
            </a:r>
            <a:endParaRPr lang="en-US" dirty="0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FE944601-6949-479B-BE5A-18A04ED041E2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3276278-ED03-0C07-12A3-663CA0601187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D9869C3-B42C-1793-744B-BB70638FE5E2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2AB70947-7861-478F-A2BC-BB1C6FFAA0D7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2825018"/>
            <a:ext cx="4267200" cy="2427164"/>
          </a:xfrm>
        </p:spPr>
      </p:pic>
    </p:spTree>
    <p:extLst>
      <p:ext uri="{BB962C8B-B14F-4D97-AF65-F5344CB8AC3E}">
        <p14:creationId xmlns:p14="http://schemas.microsoft.com/office/powerpoint/2010/main" val="2966044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BA6B5DA-8AEC-4D51-BA75-7FDAFE7D5F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5 Introduction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5B0CE13-DDD1-41FB-AD20-6A179C2C29B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Contents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67C0AA-8EED-4514-A274-03FC62382FA5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Content Placeholder 4">
            <a:extLst>
              <a:ext uri="{FF2B5EF4-FFF2-40B4-BE49-F238E27FC236}">
                <a16:creationId xmlns:a16="http://schemas.microsoft.com/office/drawing/2014/main" id="{61400259-3C72-F5AB-E135-64FF199C375C}"/>
              </a:ext>
            </a:extLst>
          </p:cNvPr>
          <p:cNvSpPr txBox="1">
            <a:spLocks/>
          </p:cNvSpPr>
          <p:nvPr/>
        </p:nvSpPr>
        <p:spPr bwMode="auto">
          <a:xfrm>
            <a:off x="226452" y="1449946"/>
            <a:ext cx="8317047" cy="1502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250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>
              <a:buNone/>
            </a:pPr>
            <a:endParaRPr lang="en-US" dirty="0"/>
          </a:p>
        </p:txBody>
      </p:sp>
      <p:pic>
        <p:nvPicPr>
          <p:cNvPr id="14" name="Content Placeholder 9">
            <a:extLst>
              <a:ext uri="{FF2B5EF4-FFF2-40B4-BE49-F238E27FC236}">
                <a16:creationId xmlns:a16="http://schemas.microsoft.com/office/drawing/2014/main" id="{63F534FA-781E-428D-9AD9-B5153920845B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373ADFA7-5966-4EF0-8C9F-5057D05B47F9}"/>
              </a:ext>
            </a:extLst>
          </p:cNvPr>
          <p:cNvSpPr/>
          <p:nvPr/>
        </p:nvSpPr>
        <p:spPr bwMode="auto">
          <a:xfrm>
            <a:off x="3942813" y="908694"/>
            <a:ext cx="1242204" cy="1748554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6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2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3600" dirty="0">
                <a:solidFill>
                  <a:schemeClr val="tx2"/>
                </a:solidFill>
                <a:latin typeface="Times New Roman" panose="02020603050405020304" pitchFamily="18" charset="0"/>
              </a:rPr>
              <a:t>parts</a:t>
            </a:r>
            <a:endParaRPr kumimoji="0" lang="en-US" sz="36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6A5961D-DF1A-40D6-A99D-221FBAB985D3}"/>
              </a:ext>
            </a:extLst>
          </p:cNvPr>
          <p:cNvSpPr/>
          <p:nvPr/>
        </p:nvSpPr>
        <p:spPr bwMode="auto">
          <a:xfrm>
            <a:off x="725382" y="1219200"/>
            <a:ext cx="2458529" cy="144923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normalizeH="0" baseline="0" dirty="0">
                <a:ln>
                  <a:noFill/>
                </a:ln>
                <a:solidFill>
                  <a:srgbClr val="0000CC"/>
                </a:solidFill>
                <a:effectLst/>
                <a:latin typeface="Times New Roman" panose="02020603050405020304" pitchFamily="18" charset="0"/>
              </a:rPr>
              <a:t>General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3600" dirty="0">
                <a:solidFill>
                  <a:srgbClr val="0000CC"/>
                </a:solidFill>
                <a:latin typeface="Times New Roman" panose="02020603050405020304" pitchFamily="18" charset="0"/>
              </a:rPr>
              <a:t>statements</a:t>
            </a:r>
            <a:endParaRPr kumimoji="0" lang="en-US" sz="3600" b="0" i="0" u="none" strike="noStrike" cap="none" normalizeH="0" baseline="0" dirty="0">
              <a:ln>
                <a:noFill/>
              </a:ln>
              <a:solidFill>
                <a:srgbClr val="0000CC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58EB050-EB41-463A-92B1-2AFB8606E557}"/>
              </a:ext>
            </a:extLst>
          </p:cNvPr>
          <p:cNvSpPr/>
          <p:nvPr/>
        </p:nvSpPr>
        <p:spPr bwMode="auto">
          <a:xfrm>
            <a:off x="5984587" y="1195103"/>
            <a:ext cx="2458529" cy="144923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</a:rPr>
              <a:t>Specific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statements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4B475BA-232D-47DF-8AC4-D7E147EFBBE4}"/>
              </a:ext>
            </a:extLst>
          </p:cNvPr>
          <p:cNvSpPr/>
          <p:nvPr/>
        </p:nvSpPr>
        <p:spPr bwMode="auto">
          <a:xfrm rot="1774827">
            <a:off x="6085936" y="4169090"/>
            <a:ext cx="2458529" cy="682281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3600" dirty="0">
                <a:solidFill>
                  <a:srgbClr val="0000CC"/>
                </a:solidFill>
                <a:latin typeface="Times New Roman" panose="02020603050405020304" pitchFamily="18" charset="0"/>
              </a:rPr>
              <a:t>Thesis</a:t>
            </a:r>
            <a:endParaRPr kumimoji="0" lang="en-US" sz="3600" b="0" i="0" u="none" strike="noStrike" cap="none" normalizeH="0" baseline="0" dirty="0">
              <a:ln>
                <a:noFill/>
              </a:ln>
              <a:solidFill>
                <a:srgbClr val="0000CC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B302388-67C2-43C7-8DC1-751622502326}"/>
              </a:ext>
            </a:extLst>
          </p:cNvPr>
          <p:cNvSpPr/>
          <p:nvPr/>
        </p:nvSpPr>
        <p:spPr bwMode="auto">
          <a:xfrm rot="1774827">
            <a:off x="4931554" y="4930272"/>
            <a:ext cx="3895379" cy="682281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3600" dirty="0">
                <a:solidFill>
                  <a:srgbClr val="0000CC"/>
                </a:solidFill>
                <a:latin typeface="Times New Roman" panose="02020603050405020304" pitchFamily="18" charset="0"/>
              </a:rPr>
              <a:t>Presentation Method</a:t>
            </a:r>
            <a:endParaRPr kumimoji="0" lang="en-US" sz="3600" b="0" i="0" u="none" strike="noStrike" cap="none" normalizeH="0" baseline="0" dirty="0">
              <a:ln>
                <a:noFill/>
              </a:ln>
              <a:solidFill>
                <a:srgbClr val="0000CC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D2B68F7-A0EE-CBF5-55FE-A79D8AE282C5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48E2891-A200-69BF-F84D-76B864D23E89}"/>
              </a:ext>
            </a:extLst>
          </p:cNvPr>
          <p:cNvSpPr txBox="1"/>
          <p:nvPr/>
        </p:nvSpPr>
        <p:spPr>
          <a:xfrm>
            <a:off x="660863" y="2969127"/>
            <a:ext cx="2587566" cy="830997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>
                    <a:lumMod val="75000"/>
                  </a:schemeClr>
                </a:solidFill>
              </a:rPr>
              <a:t>Pick up some food on your way home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B456B74-EB81-F40A-935B-1E642319B35C}"/>
              </a:ext>
            </a:extLst>
          </p:cNvPr>
          <p:cNvSpPr txBox="1"/>
          <p:nvPr/>
        </p:nvSpPr>
        <p:spPr>
          <a:xfrm>
            <a:off x="4887590" y="2969127"/>
            <a:ext cx="3983311" cy="830997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>
                    <a:lumMod val="75000"/>
                  </a:schemeClr>
                </a:solidFill>
              </a:rPr>
              <a:t>Pick up one 16” cheese pizza at Napoli on your way home</a:t>
            </a:r>
          </a:p>
        </p:txBody>
      </p:sp>
    </p:spTree>
    <p:extLst>
      <p:ext uri="{BB962C8B-B14F-4D97-AF65-F5344CB8AC3E}">
        <p14:creationId xmlns:p14="http://schemas.microsoft.com/office/powerpoint/2010/main" val="3684164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8" grpId="0"/>
      <p:bldP spid="19" grpId="0"/>
      <p:bldP spid="20" grpId="0"/>
      <p:bldP spid="7" grpId="0" animBg="1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BA6B5DA-8AEC-4D51-BA75-7FDAFE7D5F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5 Introduction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E0C8FF3-C6D7-4249-BDF2-F1A6531188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Do I </a:t>
            </a:r>
            <a:r>
              <a:rPr lang="en-US" dirty="0">
                <a:solidFill>
                  <a:srgbClr val="0000CC"/>
                </a:solidFill>
              </a:rPr>
              <a:t>understand</a:t>
            </a:r>
            <a:r>
              <a:rPr lang="en-US" dirty="0"/>
              <a:t> what the paper is about?</a:t>
            </a:r>
          </a:p>
          <a:p>
            <a:r>
              <a:rPr lang="en-US" dirty="0"/>
              <a:t>Is there enough </a:t>
            </a:r>
            <a:r>
              <a:rPr lang="en-US" dirty="0">
                <a:solidFill>
                  <a:srgbClr val="0000CC"/>
                </a:solidFill>
              </a:rPr>
              <a:t>background</a:t>
            </a:r>
            <a:r>
              <a:rPr lang="en-US" dirty="0"/>
              <a:t> info?</a:t>
            </a:r>
          </a:p>
          <a:p>
            <a:r>
              <a:rPr lang="en-US" dirty="0"/>
              <a:t>Do I </a:t>
            </a:r>
            <a:r>
              <a:rPr lang="en-US" dirty="0">
                <a:solidFill>
                  <a:srgbClr val="0000CC"/>
                </a:solidFill>
              </a:rPr>
              <a:t>want</a:t>
            </a:r>
            <a:r>
              <a:rPr lang="en-US" dirty="0"/>
              <a:t> to read the paper?</a:t>
            </a:r>
          </a:p>
          <a:p>
            <a:r>
              <a:rPr lang="en-US" dirty="0"/>
              <a:t>Can I tell what will be </a:t>
            </a:r>
            <a:r>
              <a:rPr lang="en-US" dirty="0">
                <a:solidFill>
                  <a:srgbClr val="0000CC"/>
                </a:solidFill>
              </a:rPr>
              <a:t>covered</a:t>
            </a:r>
            <a:r>
              <a:rPr lang="en-US" dirty="0"/>
              <a:t>?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5B0CE13-DDD1-41FB-AD20-6A179C2C29B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Questions to Evaluate</a:t>
            </a:r>
          </a:p>
        </p:txBody>
      </p:sp>
      <p:pic>
        <p:nvPicPr>
          <p:cNvPr id="26" name="Content Placeholder 9">
            <a:extLst>
              <a:ext uri="{FF2B5EF4-FFF2-40B4-BE49-F238E27FC236}">
                <a16:creationId xmlns:a16="http://schemas.microsoft.com/office/drawing/2014/main" id="{A065D7CB-2870-4DDC-8D4B-1E06FBEAAE8E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9" name="Content Placeholder 4">
            <a:extLst>
              <a:ext uri="{FF2B5EF4-FFF2-40B4-BE49-F238E27FC236}">
                <a16:creationId xmlns:a16="http://schemas.microsoft.com/office/drawing/2014/main" id="{61400259-3C72-F5AB-E135-64FF199C375C}"/>
              </a:ext>
            </a:extLst>
          </p:cNvPr>
          <p:cNvSpPr txBox="1">
            <a:spLocks/>
          </p:cNvSpPr>
          <p:nvPr/>
        </p:nvSpPr>
        <p:spPr bwMode="auto">
          <a:xfrm>
            <a:off x="226452" y="1449946"/>
            <a:ext cx="8317047" cy="1502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250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>
              <a:buNone/>
            </a:pPr>
            <a:endParaRPr lang="en-US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8746E8F0-6B61-0655-6979-FA1804DFB764}"/>
              </a:ext>
            </a:extLst>
          </p:cNvPr>
          <p:cNvPicPr>
            <a:picLocks noGrp="1" noChangeAspect="1"/>
          </p:cNvPicPr>
          <p:nvPr>
            <p:ph sz="quarter" idx="1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400" y="6323319"/>
            <a:ext cx="609600" cy="307361"/>
          </a:xfrm>
          <a:prstGeom prst="rect">
            <a:avLst/>
          </a:prstGeom>
        </p:spPr>
      </p:pic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89A6DEB9-DA53-B4CD-7265-499A93C0B38C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0" y="6323960"/>
            <a:ext cx="609600" cy="306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41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BA6B5DA-8AEC-4D51-BA75-7FDAFE7D5F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5 Introduction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E0C8FF3-C6D7-4249-BDF2-F1A6531188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ym typeface="Wingdings" panose="05000000000000000000" pitchFamily="2" charset="2"/>
              </a:rPr>
              <a:t>Read each introduction.</a:t>
            </a:r>
          </a:p>
          <a:p>
            <a:r>
              <a:rPr lang="en-US" dirty="0">
                <a:sym typeface="Wingdings" panose="05000000000000000000" pitchFamily="2" charset="2"/>
              </a:rPr>
              <a:t>Does it fulfill each requirement? How?</a:t>
            </a:r>
          </a:p>
          <a:p>
            <a:r>
              <a:rPr lang="en-US" dirty="0">
                <a:sym typeface="Wingdings" panose="05000000000000000000" pitchFamily="2" charset="2"/>
              </a:rPr>
              <a:t>Decide if each sentence is </a:t>
            </a:r>
          </a:p>
          <a:p>
            <a:pPr lvl="1"/>
            <a:r>
              <a:rPr lang="en-US" b="1" dirty="0">
                <a:sym typeface="Wingdings" panose="05000000000000000000" pitchFamily="2" charset="2"/>
              </a:rPr>
              <a:t>G</a:t>
            </a:r>
            <a:r>
              <a:rPr lang="en-US" dirty="0">
                <a:sym typeface="Wingdings" panose="05000000000000000000" pitchFamily="2" charset="2"/>
              </a:rPr>
              <a:t>eneral (G), or,</a:t>
            </a:r>
          </a:p>
          <a:p>
            <a:pPr lvl="1"/>
            <a:r>
              <a:rPr lang="en-US" b="1" dirty="0">
                <a:sym typeface="Wingdings" panose="05000000000000000000" pitchFamily="2" charset="2"/>
              </a:rPr>
              <a:t>S</a:t>
            </a:r>
            <a:r>
              <a:rPr lang="en-US" dirty="0">
                <a:sym typeface="Wingdings" panose="05000000000000000000" pitchFamily="2" charset="2"/>
              </a:rPr>
              <a:t>pecific (S) to this paper</a:t>
            </a:r>
          </a:p>
          <a:p>
            <a:r>
              <a:rPr lang="en-US" dirty="0">
                <a:sym typeface="Wingdings" panose="05000000000000000000" pitchFamily="2" charset="2"/>
              </a:rPr>
              <a:t>Determine each sentence’s role in the introduction</a:t>
            </a:r>
            <a:endParaRPr lang="en-US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5B0CE13-DDD1-41FB-AD20-6A179C2C29B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Learn from Sample Introductions</a:t>
            </a:r>
          </a:p>
        </p:txBody>
      </p:sp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4A292CB0-8EBA-46D1-A92A-18E503450E49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434DA1D7-A02E-427A-A8AF-593A1104E9A8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A3439BFB-3DB8-40E5-BCEE-36AB9E8DD37F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Content Placeholder 4">
            <a:extLst>
              <a:ext uri="{FF2B5EF4-FFF2-40B4-BE49-F238E27FC236}">
                <a16:creationId xmlns:a16="http://schemas.microsoft.com/office/drawing/2014/main" id="{61400259-3C72-F5AB-E135-64FF199C375C}"/>
              </a:ext>
            </a:extLst>
          </p:cNvPr>
          <p:cNvSpPr txBox="1">
            <a:spLocks/>
          </p:cNvSpPr>
          <p:nvPr/>
        </p:nvSpPr>
        <p:spPr bwMode="auto">
          <a:xfrm>
            <a:off x="226452" y="1449946"/>
            <a:ext cx="8317047" cy="1502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250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>
              <a:buNone/>
            </a:pPr>
            <a:endParaRPr lang="en-US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993AE04-B03E-13B2-E5B2-69DC56296D23}"/>
              </a:ext>
            </a:extLst>
          </p:cNvPr>
          <p:cNvGrpSpPr/>
          <p:nvPr/>
        </p:nvGrpSpPr>
        <p:grpSpPr>
          <a:xfrm>
            <a:off x="0" y="5498577"/>
            <a:ext cx="9144000" cy="954107"/>
            <a:chOff x="0" y="5284139"/>
            <a:chExt cx="9144000" cy="954107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2699069-87E4-2E2D-4130-B6259C7C1F6A}"/>
                </a:ext>
              </a:extLst>
            </p:cNvPr>
            <p:cNvSpPr txBox="1"/>
            <p:nvPr/>
          </p:nvSpPr>
          <p:spPr>
            <a:xfrm>
              <a:off x="0" y="5284139"/>
              <a:ext cx="914400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solidFill>
                    <a:srgbClr val="0000CC"/>
                  </a:solidFill>
                </a:rPr>
                <a:t>[G] </a:t>
              </a:r>
              <a:r>
                <a:rPr lang="en-US" sz="2800" dirty="0">
                  <a:solidFill>
                    <a:schemeClr val="tx2"/>
                  </a:solidFill>
                </a:rPr>
                <a:t>General ||</a:t>
              </a:r>
              <a:r>
                <a:rPr lang="en-US" sz="2800" dirty="0">
                  <a:solidFill>
                    <a:srgbClr val="0000CC"/>
                  </a:solidFill>
                </a:rPr>
                <a:t> [S] </a:t>
              </a:r>
              <a:r>
                <a:rPr lang="en-US" sz="2800" dirty="0">
                  <a:solidFill>
                    <a:schemeClr val="tx2"/>
                  </a:solidFill>
                </a:rPr>
                <a:t>Specific</a:t>
              </a:r>
            </a:p>
            <a:p>
              <a:r>
                <a:rPr lang="en-US" sz="2800" dirty="0">
                  <a:solidFill>
                    <a:srgbClr val="0000CC"/>
                  </a:solidFill>
                </a:rPr>
                <a:t>[1] </a:t>
              </a:r>
              <a:r>
                <a:rPr lang="en-US" sz="2800" dirty="0">
                  <a:solidFill>
                    <a:schemeClr val="tx2"/>
                  </a:solidFill>
                </a:rPr>
                <a:t>Intro  </a:t>
              </a:r>
              <a:r>
                <a:rPr lang="en-US" sz="2800" dirty="0">
                  <a:solidFill>
                    <a:srgbClr val="0000CC"/>
                  </a:solidFill>
                </a:rPr>
                <a:t>[2] </a:t>
              </a:r>
              <a:r>
                <a:rPr lang="en-US" sz="2800" dirty="0">
                  <a:solidFill>
                    <a:schemeClr val="tx2"/>
                  </a:solidFill>
                </a:rPr>
                <a:t>Background  </a:t>
              </a:r>
              <a:r>
                <a:rPr lang="en-US" sz="2800" dirty="0">
                  <a:solidFill>
                    <a:srgbClr val="0000CC"/>
                  </a:solidFill>
                </a:rPr>
                <a:t>[3] </a:t>
              </a:r>
              <a:r>
                <a:rPr lang="en-US" sz="2800" dirty="0">
                  <a:solidFill>
                    <a:schemeClr val="tx2"/>
                  </a:solidFill>
                </a:rPr>
                <a:t>Interest </a:t>
              </a:r>
              <a:r>
                <a:rPr lang="en-US" sz="2800" dirty="0">
                  <a:solidFill>
                    <a:srgbClr val="0000CC"/>
                  </a:solidFill>
                </a:rPr>
                <a:t>[4] </a:t>
              </a:r>
              <a:r>
                <a:rPr lang="en-US" sz="2800" dirty="0">
                  <a:solidFill>
                    <a:schemeClr val="tx2"/>
                  </a:solidFill>
                </a:rPr>
                <a:t>Flow </a:t>
              </a:r>
              <a:r>
                <a:rPr lang="en-US" sz="2800" dirty="0">
                  <a:solidFill>
                    <a:srgbClr val="0000CC"/>
                  </a:solidFill>
                </a:rPr>
                <a:t>[5] </a:t>
              </a:r>
              <a:r>
                <a:rPr lang="en-US" sz="2800" dirty="0">
                  <a:solidFill>
                    <a:schemeClr val="tx2"/>
                  </a:solidFill>
                </a:rPr>
                <a:t>Thesis</a:t>
              </a:r>
              <a:endParaRPr lang="en-IN" sz="2800" dirty="0">
                <a:solidFill>
                  <a:schemeClr val="tx2"/>
                </a:solidFill>
              </a:endParaRPr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200CABFB-7C6D-54E9-AF93-28DDC597CEE1}"/>
                </a:ext>
              </a:extLst>
            </p:cNvPr>
            <p:cNvCxnSpPr/>
            <p:nvPr/>
          </p:nvCxnSpPr>
          <p:spPr bwMode="auto">
            <a:xfrm>
              <a:off x="0" y="5350184"/>
              <a:ext cx="9144000" cy="0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13743049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BA6B5DA-8AEC-4D51-BA75-7FDAFE7D5F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5 Introduction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06FD0A03-C78D-1F1C-C84D-5B146D4211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>
                <a:solidFill>
                  <a:schemeClr val="tx2"/>
                </a:solidFill>
              </a:rPr>
              <a:t>Each person’s life is a story. (</a:t>
            </a:r>
            <a:r>
              <a:rPr lang="en-US" sz="3200" b="1" dirty="0">
                <a:solidFill>
                  <a:srgbClr val="FF0000"/>
                </a:solidFill>
              </a:rPr>
              <a:t>G1</a:t>
            </a:r>
            <a:r>
              <a:rPr lang="en-US" sz="3200" dirty="0">
                <a:solidFill>
                  <a:schemeClr val="tx2"/>
                </a:solidFill>
              </a:rPr>
              <a:t>) Some are happy, some are sad</a:t>
            </a:r>
            <a:r>
              <a:rPr lang="en-US" dirty="0">
                <a:sym typeface="Wingdings" panose="05000000000000000000" pitchFamily="2" charset="2"/>
              </a:rPr>
              <a:t> (___). </a:t>
            </a:r>
            <a:r>
              <a:rPr lang="en-US" sz="3200" dirty="0">
                <a:solidFill>
                  <a:schemeClr val="tx2"/>
                </a:solidFill>
              </a:rPr>
              <a:t>All stories have unexpected turns and twists</a:t>
            </a:r>
            <a:r>
              <a:rPr lang="en-US" dirty="0">
                <a:sym typeface="Wingdings" panose="05000000000000000000" pitchFamily="2" charset="2"/>
              </a:rPr>
              <a:t> (___). </a:t>
            </a:r>
            <a:r>
              <a:rPr lang="en-US" sz="3200" dirty="0">
                <a:solidFill>
                  <a:schemeClr val="tx2"/>
                </a:solidFill>
              </a:rPr>
              <a:t>I would like to tell you my story</a:t>
            </a:r>
            <a:r>
              <a:rPr lang="en-US" dirty="0">
                <a:sym typeface="Wingdings" panose="05000000000000000000" pitchFamily="2" charset="2"/>
              </a:rPr>
              <a:t> (___). </a:t>
            </a:r>
            <a:r>
              <a:rPr lang="en-US" sz="3200" dirty="0">
                <a:solidFill>
                  <a:schemeClr val="tx2"/>
                </a:solidFill>
              </a:rPr>
              <a:t>It is a story of God’s mercy and love, starting from my birth, studies, arrival in Asia, marriage and children, and finally, arrival in Taiwan</a:t>
            </a:r>
            <a:r>
              <a:rPr lang="en-US" dirty="0">
                <a:sym typeface="Wingdings" panose="05000000000000000000" pitchFamily="2" charset="2"/>
              </a:rPr>
              <a:t> (___). </a:t>
            </a:r>
            <a:endParaRPr lang="en-US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5B0CE13-DDD1-41FB-AD20-6A179C2C29B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Learn from a Sample General Introduction</a:t>
            </a:r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07A3B625-FD92-4AFE-883E-4805D39902DD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DCD03F98-5DAA-F0DB-D445-AD391E6928DA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D27C2288-22B2-8E3D-3E5D-5937F8D788EA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8BCF6D1-CC5C-8006-FE2B-3E0652A7BE96}"/>
              </a:ext>
            </a:extLst>
          </p:cNvPr>
          <p:cNvGrpSpPr/>
          <p:nvPr/>
        </p:nvGrpSpPr>
        <p:grpSpPr>
          <a:xfrm>
            <a:off x="0" y="5498577"/>
            <a:ext cx="9144000" cy="954107"/>
            <a:chOff x="0" y="5284139"/>
            <a:chExt cx="9144000" cy="954107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38F1670-E018-88B8-A35F-69EDB24D0C06}"/>
                </a:ext>
              </a:extLst>
            </p:cNvPr>
            <p:cNvSpPr txBox="1"/>
            <p:nvPr/>
          </p:nvSpPr>
          <p:spPr>
            <a:xfrm>
              <a:off x="0" y="5284139"/>
              <a:ext cx="914400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solidFill>
                    <a:srgbClr val="0000CC"/>
                  </a:solidFill>
                </a:rPr>
                <a:t>[G] </a:t>
              </a:r>
              <a:r>
                <a:rPr lang="en-US" sz="2800" dirty="0">
                  <a:solidFill>
                    <a:schemeClr val="tx2"/>
                  </a:solidFill>
                </a:rPr>
                <a:t>General ||</a:t>
              </a:r>
              <a:r>
                <a:rPr lang="en-US" sz="2800" dirty="0">
                  <a:solidFill>
                    <a:srgbClr val="0000CC"/>
                  </a:solidFill>
                </a:rPr>
                <a:t> [S] </a:t>
              </a:r>
              <a:r>
                <a:rPr lang="en-US" sz="2800" dirty="0">
                  <a:solidFill>
                    <a:schemeClr val="tx2"/>
                  </a:solidFill>
                </a:rPr>
                <a:t>Specific</a:t>
              </a:r>
            </a:p>
            <a:p>
              <a:r>
                <a:rPr lang="en-US" sz="2800" dirty="0">
                  <a:solidFill>
                    <a:srgbClr val="0000CC"/>
                  </a:solidFill>
                </a:rPr>
                <a:t>[1] </a:t>
              </a:r>
              <a:r>
                <a:rPr lang="en-US" sz="2800" dirty="0">
                  <a:solidFill>
                    <a:schemeClr val="tx2"/>
                  </a:solidFill>
                </a:rPr>
                <a:t>Intro  </a:t>
              </a:r>
              <a:r>
                <a:rPr lang="en-US" sz="2800" dirty="0">
                  <a:solidFill>
                    <a:srgbClr val="0000CC"/>
                  </a:solidFill>
                </a:rPr>
                <a:t>[2] </a:t>
              </a:r>
              <a:r>
                <a:rPr lang="en-US" sz="2800" dirty="0">
                  <a:solidFill>
                    <a:schemeClr val="tx2"/>
                  </a:solidFill>
                </a:rPr>
                <a:t>Background  </a:t>
              </a:r>
              <a:r>
                <a:rPr lang="en-US" sz="2800" dirty="0">
                  <a:solidFill>
                    <a:srgbClr val="0000CC"/>
                  </a:solidFill>
                </a:rPr>
                <a:t>[3] </a:t>
              </a:r>
              <a:r>
                <a:rPr lang="en-US" sz="2800" dirty="0">
                  <a:solidFill>
                    <a:schemeClr val="tx2"/>
                  </a:solidFill>
                </a:rPr>
                <a:t>Interest </a:t>
              </a:r>
              <a:r>
                <a:rPr lang="en-US" sz="2800" dirty="0">
                  <a:solidFill>
                    <a:srgbClr val="0000CC"/>
                  </a:solidFill>
                </a:rPr>
                <a:t>[4] </a:t>
              </a:r>
              <a:r>
                <a:rPr lang="en-US" sz="2800" dirty="0">
                  <a:solidFill>
                    <a:schemeClr val="tx2"/>
                  </a:solidFill>
                </a:rPr>
                <a:t>Flow </a:t>
              </a:r>
              <a:r>
                <a:rPr lang="en-US" sz="2800" dirty="0">
                  <a:solidFill>
                    <a:srgbClr val="0000CC"/>
                  </a:solidFill>
                </a:rPr>
                <a:t>[5] </a:t>
              </a:r>
              <a:r>
                <a:rPr lang="en-US" sz="2800" dirty="0">
                  <a:solidFill>
                    <a:schemeClr val="tx2"/>
                  </a:solidFill>
                </a:rPr>
                <a:t>Thesis</a:t>
              </a:r>
              <a:endParaRPr lang="en-IN" sz="2800" dirty="0">
                <a:solidFill>
                  <a:schemeClr val="tx2"/>
                </a:solidFill>
              </a:endParaRPr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2E50C520-132F-1D20-FCA0-F17DAAE5712A}"/>
                </a:ext>
              </a:extLst>
            </p:cNvPr>
            <p:cNvCxnSpPr/>
            <p:nvPr/>
          </p:nvCxnSpPr>
          <p:spPr bwMode="auto">
            <a:xfrm>
              <a:off x="0" y="5350184"/>
              <a:ext cx="9144000" cy="0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37207518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BA6B5DA-8AEC-4D51-BA75-7FDAFE7D5F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5 Introduction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B1FD2AF1-0105-7F7F-98AE-203AF67337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Conjugated polymers have the potential to transform the world of semiconductor physics and flat panel displays due to their low cost and inherent processability</a:t>
            </a:r>
            <a:r>
              <a:rPr lang="en-US" dirty="0">
                <a:sym typeface="Wingdings" panose="05000000000000000000" pitchFamily="2" charset="2"/>
              </a:rPr>
              <a:t> (___). </a:t>
            </a:r>
            <a:r>
              <a:rPr lang="en-US" dirty="0"/>
              <a:t> Application has been limited, however, due to low charge carrier mobility</a:t>
            </a:r>
            <a:r>
              <a:rPr lang="en-US" dirty="0">
                <a:sym typeface="Wingdings" panose="05000000000000000000" pitchFamily="2" charset="2"/>
              </a:rPr>
              <a:t> (___). </a:t>
            </a:r>
            <a:r>
              <a:rPr lang="en-US" dirty="0"/>
              <a:t>We demonstrate that applying an electric field during deposition can improve charge carrier mobility by an order of magnitude</a:t>
            </a:r>
            <a:r>
              <a:rPr lang="en-US" dirty="0">
                <a:sym typeface="Wingdings" panose="05000000000000000000" pitchFamily="2" charset="2"/>
              </a:rPr>
              <a:t> (___). </a:t>
            </a:r>
            <a:r>
              <a:rPr lang="en-US" dirty="0"/>
              <a:t>We first explain the method and then verify using the time-of-flight technique</a:t>
            </a:r>
            <a:r>
              <a:rPr lang="en-US" dirty="0">
                <a:sym typeface="Wingdings" panose="05000000000000000000" pitchFamily="2" charset="2"/>
              </a:rPr>
              <a:t> (___). </a:t>
            </a:r>
            <a:endParaRPr lang="en-IN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5B0CE13-DDD1-41FB-AD20-6A179C2C29B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Learn from a Sample Scientific Introduction</a:t>
            </a:r>
          </a:p>
        </p:txBody>
      </p:sp>
      <p:pic>
        <p:nvPicPr>
          <p:cNvPr id="23" name="Content Placeholder 22">
            <a:extLst>
              <a:ext uri="{FF2B5EF4-FFF2-40B4-BE49-F238E27FC236}">
                <a16:creationId xmlns:a16="http://schemas.microsoft.com/office/drawing/2014/main" id="{BD7C7DC0-F0B5-4D5A-B144-6C6A3A852485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FD0B4F12-51C8-7493-C780-934D98A9D45B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B7487707-7946-4463-6C7E-C48FF2B2540E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164549B-0338-E590-43A6-9E96B770953E}"/>
              </a:ext>
            </a:extLst>
          </p:cNvPr>
          <p:cNvGrpSpPr/>
          <p:nvPr/>
        </p:nvGrpSpPr>
        <p:grpSpPr>
          <a:xfrm>
            <a:off x="0" y="5498577"/>
            <a:ext cx="9144000" cy="954107"/>
            <a:chOff x="0" y="5284139"/>
            <a:chExt cx="9144000" cy="954107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680D7B3-906A-F837-2C35-A0B1DF89A880}"/>
                </a:ext>
              </a:extLst>
            </p:cNvPr>
            <p:cNvSpPr txBox="1"/>
            <p:nvPr/>
          </p:nvSpPr>
          <p:spPr>
            <a:xfrm>
              <a:off x="0" y="5284139"/>
              <a:ext cx="914400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solidFill>
                    <a:srgbClr val="0000CC"/>
                  </a:solidFill>
                </a:rPr>
                <a:t>[G] </a:t>
              </a:r>
              <a:r>
                <a:rPr lang="en-US" sz="2800" dirty="0">
                  <a:solidFill>
                    <a:schemeClr val="tx2"/>
                  </a:solidFill>
                </a:rPr>
                <a:t>General ||</a:t>
              </a:r>
              <a:r>
                <a:rPr lang="en-US" sz="2800" dirty="0">
                  <a:solidFill>
                    <a:srgbClr val="0000CC"/>
                  </a:solidFill>
                </a:rPr>
                <a:t> [S] </a:t>
              </a:r>
              <a:r>
                <a:rPr lang="en-US" sz="2800" dirty="0">
                  <a:solidFill>
                    <a:schemeClr val="tx2"/>
                  </a:solidFill>
                </a:rPr>
                <a:t>Specific</a:t>
              </a:r>
            </a:p>
            <a:p>
              <a:r>
                <a:rPr lang="en-US" sz="2800" dirty="0">
                  <a:solidFill>
                    <a:srgbClr val="0000CC"/>
                  </a:solidFill>
                </a:rPr>
                <a:t>[1] </a:t>
              </a:r>
              <a:r>
                <a:rPr lang="en-US" sz="2800" dirty="0">
                  <a:solidFill>
                    <a:schemeClr val="tx2"/>
                  </a:solidFill>
                </a:rPr>
                <a:t>Intro  </a:t>
              </a:r>
              <a:r>
                <a:rPr lang="en-US" sz="2800" dirty="0">
                  <a:solidFill>
                    <a:srgbClr val="0000CC"/>
                  </a:solidFill>
                </a:rPr>
                <a:t>[2] </a:t>
              </a:r>
              <a:r>
                <a:rPr lang="en-US" sz="2800" dirty="0">
                  <a:solidFill>
                    <a:schemeClr val="tx2"/>
                  </a:solidFill>
                </a:rPr>
                <a:t>Background  </a:t>
              </a:r>
              <a:r>
                <a:rPr lang="en-US" sz="2800" dirty="0">
                  <a:solidFill>
                    <a:srgbClr val="0000CC"/>
                  </a:solidFill>
                </a:rPr>
                <a:t>[3] </a:t>
              </a:r>
              <a:r>
                <a:rPr lang="en-US" sz="2800" dirty="0">
                  <a:solidFill>
                    <a:schemeClr val="tx2"/>
                  </a:solidFill>
                </a:rPr>
                <a:t>Interest </a:t>
              </a:r>
              <a:r>
                <a:rPr lang="en-US" sz="2800" dirty="0">
                  <a:solidFill>
                    <a:srgbClr val="0000CC"/>
                  </a:solidFill>
                </a:rPr>
                <a:t>[4] </a:t>
              </a:r>
              <a:r>
                <a:rPr lang="en-US" sz="2800" dirty="0">
                  <a:solidFill>
                    <a:schemeClr val="tx2"/>
                  </a:solidFill>
                </a:rPr>
                <a:t>Flow </a:t>
              </a:r>
              <a:r>
                <a:rPr lang="en-US" sz="2800" dirty="0">
                  <a:solidFill>
                    <a:srgbClr val="0000CC"/>
                  </a:solidFill>
                </a:rPr>
                <a:t>[5] </a:t>
              </a:r>
              <a:r>
                <a:rPr lang="en-US" sz="2800" dirty="0">
                  <a:solidFill>
                    <a:schemeClr val="tx2"/>
                  </a:solidFill>
                </a:rPr>
                <a:t>Thesis</a:t>
              </a:r>
              <a:endParaRPr lang="en-IN" sz="2800" dirty="0">
                <a:solidFill>
                  <a:schemeClr val="tx2"/>
                </a:solidFill>
              </a:endParaRPr>
            </a:p>
          </p:txBody>
        </p: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D34127CC-E78B-34B0-67AC-DC109FCDFAF4}"/>
                </a:ext>
              </a:extLst>
            </p:cNvPr>
            <p:cNvCxnSpPr/>
            <p:nvPr/>
          </p:nvCxnSpPr>
          <p:spPr bwMode="auto">
            <a:xfrm>
              <a:off x="0" y="5350184"/>
              <a:ext cx="9144000" cy="0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15887311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BA6B5DA-8AEC-4D51-BA75-7FDAFE7D5F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US" dirty="0"/>
              <a:t>5 Introduction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CF8A3DA-AC72-E895-CCE1-D5DE7FEC8F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47800"/>
            <a:ext cx="4114801" cy="5180013"/>
          </a:xfrm>
        </p:spPr>
        <p:txBody>
          <a:bodyPr>
            <a:normAutofit fontScale="85000" lnSpcReduction="20000"/>
          </a:bodyPr>
          <a:lstStyle/>
          <a:p>
            <a:r>
              <a:rPr lang="en-CA" dirty="0"/>
              <a:t>Compose an introductory paragraph for the Thomas Edison encyclopedia entry (§6.2)</a:t>
            </a:r>
          </a:p>
          <a:p>
            <a:r>
              <a:rPr lang="en-CA" dirty="0"/>
              <a:t>Length: 3 or 4 sentences</a:t>
            </a:r>
          </a:p>
          <a:p>
            <a:r>
              <a:rPr lang="en-CA" dirty="0"/>
              <a:t>Make a cluster diagram</a:t>
            </a:r>
          </a:p>
          <a:p>
            <a:r>
              <a:rPr lang="en-CA" dirty="0"/>
              <a:t>Order the points (It is short)</a:t>
            </a:r>
          </a:p>
          <a:p>
            <a:r>
              <a:rPr lang="en-US" dirty="0">
                <a:sym typeface="Wingdings" panose="05000000000000000000" pitchFamily="2" charset="2"/>
              </a:rPr>
              <a:t>Note each point’s role</a:t>
            </a:r>
          </a:p>
          <a:p>
            <a:r>
              <a:rPr lang="en-CA" dirty="0"/>
              <a:t>Finally, write the introduction in the form of a complete English paragraph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5B0CE13-DDD1-41FB-AD20-6A179C2C29B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Write an Introduction for Edison Article</a:t>
            </a:r>
          </a:p>
        </p:txBody>
      </p:sp>
      <p:pic>
        <p:nvPicPr>
          <p:cNvPr id="23" name="Content Placeholder 22">
            <a:extLst>
              <a:ext uri="{FF2B5EF4-FFF2-40B4-BE49-F238E27FC236}">
                <a16:creationId xmlns:a16="http://schemas.microsoft.com/office/drawing/2014/main" id="{BD7C7DC0-F0B5-4D5A-B144-6C6A3A852485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CC65F872-EDA8-65D2-543C-11A7A77E89A7}"/>
              </a:ext>
            </a:extLst>
          </p:cNvPr>
          <p:cNvSpPr txBox="1">
            <a:spLocks noGrp="1"/>
          </p:cNvSpPr>
          <p:nvPr>
            <p:ph sz="quarter" idx="16"/>
          </p:nvPr>
        </p:nvSpPr>
        <p:spPr>
          <a:xfrm>
            <a:off x="4800600" y="1447007"/>
            <a:ext cx="4267200" cy="3539430"/>
          </a:xfr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[G] </a:t>
            </a:r>
            <a:r>
              <a:rPr lang="en-US" dirty="0">
                <a:sym typeface="Wingdings" panose="05000000000000000000" pitchFamily="2" charset="2"/>
              </a:rPr>
              <a:t></a:t>
            </a:r>
            <a:r>
              <a:rPr lang="en-US" dirty="0"/>
              <a:t>[S]</a:t>
            </a:r>
          </a:p>
          <a:p>
            <a:r>
              <a:rPr lang="en-US" dirty="0"/>
              <a:t>[1] Introduction    </a:t>
            </a:r>
          </a:p>
          <a:p>
            <a:r>
              <a:rPr lang="en-US" dirty="0"/>
              <a:t>[2] Background    </a:t>
            </a:r>
          </a:p>
          <a:p>
            <a:r>
              <a:rPr lang="en-US" dirty="0"/>
              <a:t>[3] Interest    </a:t>
            </a:r>
          </a:p>
          <a:p>
            <a:r>
              <a:rPr lang="en-US" dirty="0"/>
              <a:t>[4] Flow</a:t>
            </a:r>
          </a:p>
          <a:p>
            <a:r>
              <a:rPr lang="en-US" dirty="0"/>
              <a:t>[5] Thesis</a:t>
            </a:r>
            <a:endParaRPr lang="en-IN" dirty="0"/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5D924CB0-6DF6-9CE3-81A5-67FA41913F42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C8334E4A-A494-E077-7DD1-60C17B83EC31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0218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BA6B5DA-8AEC-4D51-BA75-7FDAFE7D5F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39" y="304800"/>
            <a:ext cx="8495461" cy="457200"/>
          </a:xfrm>
        </p:spPr>
        <p:txBody>
          <a:bodyPr>
            <a:normAutofit fontScale="90000"/>
          </a:bodyPr>
          <a:lstStyle/>
          <a:p>
            <a:r>
              <a:rPr lang="en-US" dirty="0"/>
              <a:t>5 Introduction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E0C8FF3-C6D7-4249-BDF2-F1A6531188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47800"/>
            <a:ext cx="4114801" cy="5180013"/>
          </a:xfrm>
        </p:spPr>
        <p:txBody>
          <a:bodyPr>
            <a:normAutofit fontScale="77500" lnSpcReduction="20000"/>
          </a:bodyPr>
          <a:lstStyle/>
          <a:p>
            <a:r>
              <a:rPr lang="en-US" dirty="0">
                <a:sym typeface="Wingdings" panose="05000000000000000000" pitchFamily="2" charset="2"/>
              </a:rPr>
              <a:t>Prepare an introductory paragraph for the story of your life</a:t>
            </a:r>
          </a:p>
          <a:p>
            <a:r>
              <a:rPr lang="en-US" dirty="0">
                <a:sym typeface="Wingdings" panose="05000000000000000000" pitchFamily="2" charset="2"/>
              </a:rPr>
              <a:t>Draw a cluster diagram (As it will be short, you don’t make a linear outline, simply order your points.)</a:t>
            </a:r>
          </a:p>
          <a:p>
            <a:r>
              <a:rPr lang="en-US" dirty="0">
                <a:sym typeface="Wingdings" panose="05000000000000000000" pitchFamily="2" charset="2"/>
              </a:rPr>
              <a:t>Note each sentence’s role</a:t>
            </a:r>
          </a:p>
          <a:p>
            <a:r>
              <a:rPr lang="en-US" dirty="0">
                <a:sym typeface="Wingdings" panose="05000000000000000000" pitchFamily="2" charset="2"/>
              </a:rPr>
              <a:t>As you write, remember: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The flow (general  specific)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The five purposes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Your paper’s contents</a:t>
            </a:r>
          </a:p>
          <a:p>
            <a:pPr lvl="1"/>
            <a:endParaRPr lang="en-US" dirty="0">
              <a:sym typeface="Wingdings" panose="05000000000000000000" pitchFamily="2" charset="2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5B0CE13-DDD1-41FB-AD20-6A179C2C29B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 fontScale="85000" lnSpcReduction="10000"/>
          </a:bodyPr>
          <a:lstStyle/>
          <a:p>
            <a:r>
              <a:rPr lang="en-CA" dirty="0"/>
              <a:t>W</a:t>
            </a:r>
            <a:r>
              <a:rPr lang="en-US" dirty="0"/>
              <a:t>rite Your Own Short Paper’s Introduction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A46149D5-1B29-4105-9A73-9010D19B75F6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</p:spPr>
      </p:pic>
      <p:sp>
        <p:nvSpPr>
          <p:cNvPr id="13" name="Content Placeholder 14">
            <a:extLst>
              <a:ext uri="{FF2B5EF4-FFF2-40B4-BE49-F238E27FC236}">
                <a16:creationId xmlns:a16="http://schemas.microsoft.com/office/drawing/2014/main" id="{F6F18611-42FC-1662-8C98-F86D1A746EA7}"/>
              </a:ext>
            </a:extLst>
          </p:cNvPr>
          <p:cNvSpPr txBox="1">
            <a:spLocks noGrp="1"/>
          </p:cNvSpPr>
          <p:nvPr>
            <p:ph sz="quarter" idx="16"/>
          </p:nvPr>
        </p:nvSpPr>
        <p:spPr bwMode="auto">
          <a:xfrm>
            <a:off x="4800600" y="1447007"/>
            <a:ext cx="4267200" cy="5181600"/>
          </a:xfrm>
          <a:solidFill>
            <a:schemeClr val="bg1">
              <a:lumMod val="85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[G] </a:t>
            </a:r>
            <a:r>
              <a:rPr lang="en-US" dirty="0">
                <a:sym typeface="Wingdings" panose="05000000000000000000" pitchFamily="2" charset="2"/>
              </a:rPr>
              <a:t></a:t>
            </a:r>
            <a:r>
              <a:rPr lang="en-US" dirty="0"/>
              <a:t>[S]</a:t>
            </a:r>
          </a:p>
          <a:p>
            <a:r>
              <a:rPr lang="en-US" dirty="0"/>
              <a:t>[1] Introduction    </a:t>
            </a:r>
          </a:p>
          <a:p>
            <a:r>
              <a:rPr lang="en-US" dirty="0"/>
              <a:t>[2] Background    </a:t>
            </a:r>
          </a:p>
          <a:p>
            <a:r>
              <a:rPr lang="en-US" dirty="0"/>
              <a:t>[3] Interest    </a:t>
            </a:r>
          </a:p>
          <a:p>
            <a:r>
              <a:rPr lang="en-US" dirty="0"/>
              <a:t>[4] Flow</a:t>
            </a:r>
          </a:p>
          <a:p>
            <a:r>
              <a:rPr lang="en-US" altLang="zh-TW" dirty="0"/>
              <a:t>[5</a:t>
            </a:r>
            <a:r>
              <a:rPr lang="en-US" altLang="zh-TW"/>
              <a:t>] Thesis</a:t>
            </a:r>
            <a:endParaRPr lang="en-IN" altLang="zh-TW"/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2A31201B-3F1E-3A3E-557E-0C8C8B7AFC2C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D443010B-E541-2517-5098-9CE6FA1A38EE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Content Placeholder 4">
            <a:extLst>
              <a:ext uri="{FF2B5EF4-FFF2-40B4-BE49-F238E27FC236}">
                <a16:creationId xmlns:a16="http://schemas.microsoft.com/office/drawing/2014/main" id="{61400259-3C72-F5AB-E135-64FF199C375C}"/>
              </a:ext>
            </a:extLst>
          </p:cNvPr>
          <p:cNvSpPr txBox="1">
            <a:spLocks/>
          </p:cNvSpPr>
          <p:nvPr/>
        </p:nvSpPr>
        <p:spPr bwMode="auto">
          <a:xfrm>
            <a:off x="226452" y="1449946"/>
            <a:ext cx="8317047" cy="1502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250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56683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91FC3-4005-4CED-B5D6-11EB2A4F2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/>
              <a:t>6 Conclusion 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0A53CE-030C-4D6B-9943-BD2445AB10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290" y="1447800"/>
            <a:ext cx="8991600" cy="5180013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CA">
                <a:solidFill>
                  <a:srgbClr val="0000CC"/>
                </a:solidFill>
              </a:rPr>
              <a:t>Summarize </a:t>
            </a:r>
            <a:r>
              <a:rPr lang="en-CA"/>
              <a:t>the paper</a:t>
            </a:r>
          </a:p>
          <a:p>
            <a:pPr marL="514350" indent="-514350">
              <a:buFont typeface="+mj-lt"/>
              <a:buAutoNum type="arabicPeriod"/>
            </a:pPr>
            <a:r>
              <a:rPr lang="en-CA">
                <a:solidFill>
                  <a:srgbClr val="0000CC"/>
                </a:solidFill>
              </a:rPr>
              <a:t>Restate</a:t>
            </a:r>
            <a:r>
              <a:rPr lang="en-CA"/>
              <a:t> hypothesis</a:t>
            </a:r>
          </a:p>
          <a:p>
            <a:pPr marL="514350" indent="-514350">
              <a:buFont typeface="+mj-lt"/>
              <a:buAutoNum type="arabicPeriod"/>
            </a:pPr>
            <a:r>
              <a:rPr lang="en-CA">
                <a:solidFill>
                  <a:srgbClr val="0000CC"/>
                </a:solidFill>
              </a:rPr>
              <a:t>Propose</a:t>
            </a:r>
            <a:r>
              <a:rPr lang="en-CA">
                <a:solidFill>
                  <a:srgbClr val="FF0000"/>
                </a:solidFill>
              </a:rPr>
              <a:t> </a:t>
            </a:r>
            <a:r>
              <a:rPr lang="en-CA"/>
              <a:t>new directions</a:t>
            </a:r>
          </a:p>
          <a:p>
            <a:pPr marL="514350" indent="-514350">
              <a:buFont typeface="+mj-lt"/>
              <a:buAutoNum type="arabicPeriod"/>
            </a:pPr>
            <a:r>
              <a:rPr lang="en-CA">
                <a:solidFill>
                  <a:srgbClr val="0000CC"/>
                </a:solidFill>
              </a:rPr>
              <a:t>Excite</a:t>
            </a:r>
            <a:r>
              <a:rPr lang="en-CA">
                <a:solidFill>
                  <a:srgbClr val="000000"/>
                </a:solidFill>
              </a:rPr>
              <a:t> the reader!</a:t>
            </a:r>
          </a:p>
          <a:p>
            <a:pPr marL="514350" indent="-514350">
              <a:buFont typeface="+mj-lt"/>
              <a:buAutoNum type="arabicPeriod"/>
            </a:pPr>
            <a:endParaRPr lang="en-CA"/>
          </a:p>
          <a:p>
            <a:pPr marL="514350" indent="-514350">
              <a:buFont typeface="+mj-lt"/>
              <a:buAutoNum type="arabicPeriod"/>
            </a:pPr>
            <a:endParaRPr lang="en-CA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2BBEDFB-32B2-4187-8550-B6C9AC44CD9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Marks of a quality conclusion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0E217B37-ED36-48F5-B383-965C74547B6E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A5500141-13D8-47B2-B878-BB9505C23B9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51326562"/>
              </p:ext>
            </p:extLst>
          </p:nvPr>
        </p:nvGraphicFramePr>
        <p:xfrm>
          <a:off x="4551045" y="1447800"/>
          <a:ext cx="4495800" cy="4649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4" imgW="2729865" imgH="2717673" progId="CorelDraw.Graphic.22">
                  <p:embed/>
                </p:oleObj>
              </mc:Choice>
              <mc:Fallback>
                <p:oleObj name="CorelDRAW" r:id="rId4" imgW="2729865" imgH="2717673" progId="CorelDraw.Graphic.2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551045" y="1447800"/>
                        <a:ext cx="4495800" cy="46497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0E9FB176-0461-4B41-89E6-F1719E6E1B46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pic>
        <p:nvPicPr>
          <p:cNvPr id="7" name="62letcon">
            <a:hlinkClick r:id="" action="ppaction://media"/>
            <a:extLst>
              <a:ext uri="{FF2B5EF4-FFF2-40B4-BE49-F238E27FC236}">
                <a16:creationId xmlns:a16="http://schemas.microsoft.com/office/drawing/2014/main" id="{9994798D-AB8F-2547-2220-A421F2DFD2EF}"/>
              </a:ext>
            </a:extLst>
          </p:cNvPr>
          <p:cNvPicPr>
            <a:picLocks noGrp="1" noChangeAspect="1"/>
          </p:cNvPicPr>
          <p:nvPr>
            <p:ph sz="quarter" idx="15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010400" y="6172200"/>
            <a:ext cx="609600" cy="609600"/>
          </a:xfrm>
        </p:spPr>
      </p:pic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2844823B-FCCB-45A5-AA0B-11740183905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290" y="3895499"/>
            <a:ext cx="4388979" cy="2496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74688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BA6B5DA-8AEC-4D51-BA75-7FDAFE7D5F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6 Conclusion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E0C8FF3-C6D7-4249-BDF2-F1A6531188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ym typeface="Wingdings" panose="05000000000000000000" pitchFamily="2" charset="2"/>
              </a:rPr>
              <a:t>Read each conclusion.</a:t>
            </a:r>
          </a:p>
          <a:p>
            <a:r>
              <a:rPr lang="en-US" dirty="0">
                <a:sym typeface="Wingdings" panose="05000000000000000000" pitchFamily="2" charset="2"/>
              </a:rPr>
              <a:t>Does it fulfill each requirement? How?</a:t>
            </a:r>
          </a:p>
          <a:p>
            <a:r>
              <a:rPr lang="en-US" dirty="0">
                <a:sym typeface="Wingdings" panose="05000000000000000000" pitchFamily="2" charset="2"/>
              </a:rPr>
              <a:t>What is the role of each sentence?</a:t>
            </a:r>
          </a:p>
          <a:p>
            <a:r>
              <a:rPr lang="en-US" dirty="0">
                <a:sym typeface="Wingdings" panose="05000000000000000000" pitchFamily="2" charset="2"/>
              </a:rPr>
              <a:t>Do you feel excited when you read?</a:t>
            </a:r>
            <a:endParaRPr lang="en-US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E68876E-997D-683B-1E61-F6C04306436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Learn from Sample Conclusions</a:t>
            </a:r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0D7FE74E-FD7D-4F8A-A516-372A036220D0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F062E968-7CEB-4157-B848-63C7633FC0AC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75AE55D1-788B-4E82-865F-EE87708E8F23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09F4879-2E09-DED8-959E-C5531F993EA9}"/>
              </a:ext>
            </a:extLst>
          </p:cNvPr>
          <p:cNvGrpSpPr/>
          <p:nvPr/>
        </p:nvGrpSpPr>
        <p:grpSpPr>
          <a:xfrm>
            <a:off x="0" y="6010297"/>
            <a:ext cx="9144000" cy="584775"/>
            <a:chOff x="0" y="5536913"/>
            <a:chExt cx="9144000" cy="584775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F59F757-6548-EDEE-9C55-AF6618326480}"/>
                </a:ext>
              </a:extLst>
            </p:cNvPr>
            <p:cNvSpPr txBox="1"/>
            <p:nvPr/>
          </p:nvSpPr>
          <p:spPr>
            <a:xfrm>
              <a:off x="145656" y="5536913"/>
              <a:ext cx="892214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rgbClr val="0000CC"/>
                  </a:solidFill>
                </a:rPr>
                <a:t>[1] </a:t>
              </a:r>
              <a:r>
                <a:rPr lang="en-US" sz="3200" dirty="0">
                  <a:solidFill>
                    <a:schemeClr val="tx2"/>
                  </a:solidFill>
                </a:rPr>
                <a:t>Summarize   </a:t>
              </a:r>
              <a:r>
                <a:rPr lang="en-US" sz="3200" dirty="0">
                  <a:solidFill>
                    <a:srgbClr val="0000CC"/>
                  </a:solidFill>
                </a:rPr>
                <a:t>[2] </a:t>
              </a:r>
              <a:r>
                <a:rPr lang="en-US" altLang="zh-TW" sz="3200" dirty="0">
                  <a:solidFill>
                    <a:schemeClr val="tx2"/>
                  </a:solidFill>
                </a:rPr>
                <a:t>Thesis</a:t>
              </a:r>
              <a:r>
                <a:rPr lang="en-US" sz="3200" dirty="0">
                  <a:solidFill>
                    <a:schemeClr val="tx2"/>
                  </a:solidFill>
                </a:rPr>
                <a:t>   </a:t>
              </a:r>
              <a:r>
                <a:rPr lang="en-US" sz="3200" dirty="0">
                  <a:solidFill>
                    <a:srgbClr val="0000CC"/>
                  </a:solidFill>
                </a:rPr>
                <a:t>[3] </a:t>
              </a:r>
              <a:r>
                <a:rPr lang="en-US" sz="3200" dirty="0">
                  <a:solidFill>
                    <a:schemeClr val="tx2"/>
                  </a:solidFill>
                </a:rPr>
                <a:t>Propose    </a:t>
              </a:r>
              <a:r>
                <a:rPr lang="en-US" sz="3200" dirty="0">
                  <a:solidFill>
                    <a:srgbClr val="0000CC"/>
                  </a:solidFill>
                </a:rPr>
                <a:t>[4] </a:t>
              </a:r>
              <a:r>
                <a:rPr lang="en-US" sz="3200" dirty="0">
                  <a:solidFill>
                    <a:schemeClr val="tx2"/>
                  </a:solidFill>
                </a:rPr>
                <a:t>Excite</a:t>
              </a:r>
              <a:endParaRPr lang="en-IN" sz="3200" dirty="0">
                <a:solidFill>
                  <a:schemeClr val="tx2"/>
                </a:solidFill>
              </a:endParaRPr>
            </a:p>
          </p:txBody>
        </p: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018DF439-2946-86DF-9E72-87F817DC604F}"/>
                </a:ext>
              </a:extLst>
            </p:cNvPr>
            <p:cNvCxnSpPr/>
            <p:nvPr/>
          </p:nvCxnSpPr>
          <p:spPr bwMode="auto">
            <a:xfrm>
              <a:off x="0" y="5564622"/>
              <a:ext cx="9144000" cy="0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25955864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BA6B5DA-8AEC-4D51-BA75-7FDAFE7D5F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6 Conclusion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292A9B10-9961-5499-B9BB-2F7B772CD3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ym typeface="Wingdings" panose="05000000000000000000" pitchFamily="2" charset="2"/>
              </a:rPr>
              <a:t>So that is my story – born in Canada, studying in the USA, working in Japan and China, and finally teaching in Malaysia and Taiwan (___). It has not always been an easy road, but it has always been interesting. All along the road, I have experienced God’s mercy and love (___). I hope that you also, like me, can experience God’s mercy and love (___).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E68876E-997D-683B-1E61-F6C04306436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Learn from a Sample General Conclusion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9E43E361-C2E4-44E9-91EE-6A73E546E037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7FE3DC34-6C4D-2F2D-4E5E-648C7EA89B52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8C65643B-0B7D-798E-4200-FF16DCBECB6F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330E5C1-060E-36BD-73F3-205D729F29CD}"/>
              </a:ext>
            </a:extLst>
          </p:cNvPr>
          <p:cNvGrpSpPr/>
          <p:nvPr/>
        </p:nvGrpSpPr>
        <p:grpSpPr>
          <a:xfrm>
            <a:off x="0" y="6010297"/>
            <a:ext cx="9144000" cy="584775"/>
            <a:chOff x="0" y="5536913"/>
            <a:chExt cx="9144000" cy="584775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19BEE5B-C4C8-B5B6-2F3A-7954FBA24D07}"/>
                </a:ext>
              </a:extLst>
            </p:cNvPr>
            <p:cNvSpPr txBox="1"/>
            <p:nvPr/>
          </p:nvSpPr>
          <p:spPr>
            <a:xfrm>
              <a:off x="145656" y="5536913"/>
              <a:ext cx="892214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rgbClr val="0000CC"/>
                  </a:solidFill>
                </a:rPr>
                <a:t>[1] </a:t>
              </a:r>
              <a:r>
                <a:rPr lang="en-US" sz="3200" dirty="0">
                  <a:solidFill>
                    <a:schemeClr val="tx2"/>
                  </a:solidFill>
                </a:rPr>
                <a:t>Summarize   </a:t>
              </a:r>
              <a:r>
                <a:rPr lang="en-US" sz="3200" dirty="0">
                  <a:solidFill>
                    <a:srgbClr val="0000CC"/>
                  </a:solidFill>
                </a:rPr>
                <a:t>[2] </a:t>
              </a:r>
              <a:r>
                <a:rPr lang="en-US" sz="3200" dirty="0">
                  <a:solidFill>
                    <a:schemeClr val="tx2"/>
                  </a:solidFill>
                </a:rPr>
                <a:t>Thesis   </a:t>
              </a:r>
              <a:r>
                <a:rPr lang="en-US" sz="3200" dirty="0">
                  <a:solidFill>
                    <a:srgbClr val="0000CC"/>
                  </a:solidFill>
                </a:rPr>
                <a:t>[3] </a:t>
              </a:r>
              <a:r>
                <a:rPr lang="en-US" sz="3200" dirty="0">
                  <a:solidFill>
                    <a:schemeClr val="tx2"/>
                  </a:solidFill>
                </a:rPr>
                <a:t>Propose    </a:t>
              </a:r>
              <a:r>
                <a:rPr lang="en-US" sz="3200" dirty="0">
                  <a:solidFill>
                    <a:srgbClr val="0000CC"/>
                  </a:solidFill>
                </a:rPr>
                <a:t>[4] </a:t>
              </a:r>
              <a:r>
                <a:rPr lang="en-US" sz="3200" dirty="0">
                  <a:solidFill>
                    <a:schemeClr val="tx2"/>
                  </a:solidFill>
                </a:rPr>
                <a:t>Excite</a:t>
              </a:r>
              <a:endParaRPr lang="en-IN" sz="3200" dirty="0">
                <a:solidFill>
                  <a:schemeClr val="tx2"/>
                </a:solidFill>
              </a:endParaRPr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14707014-296C-F1CB-658E-F777525C81B8}"/>
                </a:ext>
              </a:extLst>
            </p:cNvPr>
            <p:cNvCxnSpPr/>
            <p:nvPr/>
          </p:nvCxnSpPr>
          <p:spPr bwMode="auto">
            <a:xfrm>
              <a:off x="0" y="5564622"/>
              <a:ext cx="9144000" cy="0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29141604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BA6B5DA-8AEC-4D51-BA75-7FDAFE7D5F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39" y="304800"/>
            <a:ext cx="8495461" cy="457200"/>
          </a:xfrm>
        </p:spPr>
        <p:txBody>
          <a:bodyPr>
            <a:normAutofit fontScale="90000"/>
          </a:bodyPr>
          <a:lstStyle/>
          <a:p>
            <a:r>
              <a:rPr lang="en-US" dirty="0"/>
              <a:t>6 Conclusion</a:t>
            </a:r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982E7583-FF17-66A3-9ED1-685C1B2E60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>
                <a:sym typeface="Wingdings" panose="05000000000000000000" pitchFamily="2" charset="2"/>
              </a:rPr>
              <a:t>In summary, a low-cost controlled environment near-field scanning optical microscope has been developed (___). Operation in a nitrogen environment of a few </a:t>
            </a:r>
            <a:r>
              <a:rPr lang="en-US" dirty="0" err="1">
                <a:sym typeface="Wingdings" panose="05000000000000000000" pitchFamily="2" charset="2"/>
              </a:rPr>
              <a:t>milliTorr</a:t>
            </a:r>
            <a:r>
              <a:rPr lang="en-US" dirty="0">
                <a:sym typeface="Wingdings" panose="05000000000000000000" pitchFamily="2" charset="2"/>
              </a:rPr>
              <a:t> is shown to be sufficient to eliminate photo-bleaching in environmentally sensitive organic films on the typical experimental timescale (___). We believe that the ability to control the environment will allow the production of novel two-dimensional organic photonic crystals (___).</a:t>
            </a:r>
            <a:endParaRPr lang="en-US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E68876E-997D-683B-1E61-F6C04306436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Learn from a Sample Scientific Conclusion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D30D5902-7350-4F98-99BF-CD49C44722D7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9C6AFCB1-FFB8-D730-C4F9-AC76DFA3BDC5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8982F4FA-503E-1B41-7198-03C97060A0B5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BA66740-A4B4-FE86-05EE-AF64A77ECBE5}"/>
              </a:ext>
            </a:extLst>
          </p:cNvPr>
          <p:cNvGrpSpPr/>
          <p:nvPr/>
        </p:nvGrpSpPr>
        <p:grpSpPr>
          <a:xfrm>
            <a:off x="0" y="6010297"/>
            <a:ext cx="9144000" cy="584775"/>
            <a:chOff x="0" y="5536913"/>
            <a:chExt cx="9144000" cy="584775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BCBCEB3-D2C3-58D9-1BD3-E46B7C3F07D1}"/>
                </a:ext>
              </a:extLst>
            </p:cNvPr>
            <p:cNvSpPr txBox="1"/>
            <p:nvPr/>
          </p:nvSpPr>
          <p:spPr>
            <a:xfrm>
              <a:off x="145656" y="5536913"/>
              <a:ext cx="892214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rgbClr val="0000CC"/>
                  </a:solidFill>
                </a:rPr>
                <a:t>[1] </a:t>
              </a:r>
              <a:r>
                <a:rPr lang="en-US" sz="3200" dirty="0">
                  <a:solidFill>
                    <a:schemeClr val="tx2"/>
                  </a:solidFill>
                </a:rPr>
                <a:t>Summarize   </a:t>
              </a:r>
              <a:r>
                <a:rPr lang="en-US" sz="3200" dirty="0">
                  <a:solidFill>
                    <a:srgbClr val="0000CC"/>
                  </a:solidFill>
                </a:rPr>
                <a:t>[2] </a:t>
              </a:r>
              <a:r>
                <a:rPr lang="en-US" sz="3200" dirty="0">
                  <a:solidFill>
                    <a:schemeClr val="tx2"/>
                  </a:solidFill>
                </a:rPr>
                <a:t>Thesis   </a:t>
              </a:r>
              <a:r>
                <a:rPr lang="en-US" sz="3200" dirty="0">
                  <a:solidFill>
                    <a:srgbClr val="0000CC"/>
                  </a:solidFill>
                </a:rPr>
                <a:t>[3] </a:t>
              </a:r>
              <a:r>
                <a:rPr lang="en-US" sz="3200" dirty="0">
                  <a:solidFill>
                    <a:schemeClr val="tx2"/>
                  </a:solidFill>
                </a:rPr>
                <a:t>Propose    </a:t>
              </a:r>
              <a:r>
                <a:rPr lang="en-US" sz="3200" dirty="0">
                  <a:solidFill>
                    <a:srgbClr val="0000CC"/>
                  </a:solidFill>
                </a:rPr>
                <a:t>[4] </a:t>
              </a:r>
              <a:r>
                <a:rPr lang="en-US" sz="3200" dirty="0">
                  <a:solidFill>
                    <a:schemeClr val="tx2"/>
                  </a:solidFill>
                </a:rPr>
                <a:t>Excite</a:t>
              </a:r>
              <a:endParaRPr lang="en-IN" sz="3200" dirty="0">
                <a:solidFill>
                  <a:schemeClr val="tx2"/>
                </a:solidFill>
              </a:endParaRPr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FC380B8B-32B5-1D9D-C840-F597533E0D0B}"/>
                </a:ext>
              </a:extLst>
            </p:cNvPr>
            <p:cNvCxnSpPr/>
            <p:nvPr/>
          </p:nvCxnSpPr>
          <p:spPr bwMode="auto">
            <a:xfrm>
              <a:off x="0" y="5564622"/>
              <a:ext cx="9144000" cy="0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7933289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BA6B5DA-8AEC-4D51-BA75-7FDAFE7D5F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39" y="304800"/>
            <a:ext cx="8495461" cy="457200"/>
          </a:xfrm>
        </p:spPr>
        <p:txBody>
          <a:bodyPr>
            <a:normAutofit fontScale="90000"/>
          </a:bodyPr>
          <a:lstStyle/>
          <a:p>
            <a:r>
              <a:rPr lang="en-US" dirty="0"/>
              <a:t>6 Conclusion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E0C8FF3-C6D7-4249-BDF2-F1A6531188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47800"/>
            <a:ext cx="4114801" cy="5180013"/>
          </a:xfrm>
        </p:spPr>
        <p:txBody>
          <a:bodyPr>
            <a:normAutofit fontScale="70000" lnSpcReduction="20000"/>
          </a:bodyPr>
          <a:lstStyle/>
          <a:p>
            <a:r>
              <a:rPr lang="en-CA" dirty="0"/>
              <a:t>Compose a concluding paragraph for the Thomas Edison encyclopedia entry (§6.2)</a:t>
            </a:r>
          </a:p>
          <a:p>
            <a:r>
              <a:rPr lang="en-CA" dirty="0"/>
              <a:t>Length: 3 or 4 sentences</a:t>
            </a:r>
          </a:p>
          <a:p>
            <a:r>
              <a:rPr lang="en-CA" dirty="0"/>
              <a:t>Make a cluster diagram</a:t>
            </a:r>
          </a:p>
          <a:p>
            <a:r>
              <a:rPr lang="en-CA" dirty="0"/>
              <a:t>Order the points </a:t>
            </a:r>
          </a:p>
          <a:p>
            <a:r>
              <a:rPr lang="en-US" dirty="0">
                <a:sym typeface="Wingdings" panose="05000000000000000000" pitchFamily="2" charset="2"/>
              </a:rPr>
              <a:t>Note each sentence’s role</a:t>
            </a:r>
          </a:p>
          <a:p>
            <a:r>
              <a:rPr lang="en-CA" dirty="0"/>
              <a:t>Finally, write the conclusion in the form of a complete English paragraph</a:t>
            </a:r>
          </a:p>
          <a:p>
            <a:r>
              <a:rPr lang="en-US" dirty="0">
                <a:sym typeface="Wingdings" panose="05000000000000000000" pitchFamily="2" charset="2"/>
              </a:rPr>
              <a:t>As you write, remember the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marks of a good conclusion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contents of the Edison Article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E68876E-997D-683B-1E61-F6C04306436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Write a Conclusion for the Edison Article</a:t>
            </a:r>
          </a:p>
        </p:txBody>
      </p:sp>
      <p:pic>
        <p:nvPicPr>
          <p:cNvPr id="15" name="Content Placeholder 8">
            <a:extLst>
              <a:ext uri="{FF2B5EF4-FFF2-40B4-BE49-F238E27FC236}">
                <a16:creationId xmlns:a16="http://schemas.microsoft.com/office/drawing/2014/main" id="{962147F4-C58B-FF66-914E-A5ABDB8295A5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2C93F00C-161F-CEFE-F342-1554378D9041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86B6A105-9DB2-AC83-C5AF-3D0B8033B299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833DD66-9C88-B384-B853-AA32BD2893BC}"/>
              </a:ext>
            </a:extLst>
          </p:cNvPr>
          <p:cNvGrpSpPr/>
          <p:nvPr/>
        </p:nvGrpSpPr>
        <p:grpSpPr>
          <a:xfrm>
            <a:off x="0" y="6010297"/>
            <a:ext cx="9144000" cy="584775"/>
            <a:chOff x="0" y="5536913"/>
            <a:chExt cx="9144000" cy="584775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C044583C-1939-B14F-3EF3-D86E1E33AD7E}"/>
                </a:ext>
              </a:extLst>
            </p:cNvPr>
            <p:cNvSpPr txBox="1"/>
            <p:nvPr/>
          </p:nvSpPr>
          <p:spPr>
            <a:xfrm>
              <a:off x="145656" y="5536913"/>
              <a:ext cx="892214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rgbClr val="0000CC"/>
                  </a:solidFill>
                </a:rPr>
                <a:t>[1] </a:t>
              </a:r>
              <a:r>
                <a:rPr lang="en-US" sz="3200" dirty="0">
                  <a:solidFill>
                    <a:schemeClr val="tx2"/>
                  </a:solidFill>
                </a:rPr>
                <a:t>Summarize   </a:t>
              </a:r>
              <a:r>
                <a:rPr lang="en-US" sz="3200" dirty="0">
                  <a:solidFill>
                    <a:srgbClr val="0000CC"/>
                  </a:solidFill>
                </a:rPr>
                <a:t>[2] </a:t>
              </a:r>
              <a:r>
                <a:rPr lang="en-US" sz="3200" dirty="0">
                  <a:solidFill>
                    <a:schemeClr val="tx2"/>
                  </a:solidFill>
                </a:rPr>
                <a:t>Thesis   </a:t>
              </a:r>
              <a:r>
                <a:rPr lang="en-US" sz="3200" dirty="0">
                  <a:solidFill>
                    <a:srgbClr val="0000CC"/>
                  </a:solidFill>
                </a:rPr>
                <a:t>[3] </a:t>
              </a:r>
              <a:r>
                <a:rPr lang="en-US" sz="3200" dirty="0">
                  <a:solidFill>
                    <a:schemeClr val="tx2"/>
                  </a:solidFill>
                </a:rPr>
                <a:t>Propose    </a:t>
              </a:r>
              <a:r>
                <a:rPr lang="en-US" sz="3200" dirty="0">
                  <a:solidFill>
                    <a:srgbClr val="0000CC"/>
                  </a:solidFill>
                </a:rPr>
                <a:t>[4] </a:t>
              </a:r>
              <a:r>
                <a:rPr lang="en-US" sz="3200" dirty="0">
                  <a:solidFill>
                    <a:schemeClr val="tx2"/>
                  </a:solidFill>
                </a:rPr>
                <a:t>Excite</a:t>
              </a:r>
              <a:endParaRPr lang="en-IN" sz="3200" dirty="0">
                <a:solidFill>
                  <a:schemeClr val="tx2"/>
                </a:solidFill>
              </a:endParaRPr>
            </a:p>
          </p:txBody>
        </p: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EE55AFFA-39FA-86BF-4984-B0DE05662779}"/>
                </a:ext>
              </a:extLst>
            </p:cNvPr>
            <p:cNvCxnSpPr/>
            <p:nvPr/>
          </p:nvCxnSpPr>
          <p:spPr bwMode="auto">
            <a:xfrm>
              <a:off x="0" y="5564622"/>
              <a:ext cx="9144000" cy="0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pic>
        <p:nvPicPr>
          <p:cNvPr id="1030" name="Picture 6">
            <a:extLst>
              <a:ext uri="{FF2B5EF4-FFF2-40B4-BE49-F238E27FC236}">
                <a16:creationId xmlns:a16="http://schemas.microsoft.com/office/drawing/2014/main" id="{C5A2CCD5-90B9-5E03-C80A-8D3A8FF13F8C}"/>
              </a:ext>
            </a:extLst>
          </p:cNvPr>
          <p:cNvPicPr>
            <a:picLocks noGrp="1" noChangeAspect="1" noChangeArrowheads="1"/>
          </p:cNvPicPr>
          <p:nvPr>
            <p:ph sz="quarter" idx="1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1537" y="1443319"/>
            <a:ext cx="3477929" cy="438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53655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BA6B5DA-8AEC-4D51-BA75-7FDAFE7D5F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39" y="304800"/>
            <a:ext cx="8495461" cy="457200"/>
          </a:xfrm>
        </p:spPr>
        <p:txBody>
          <a:bodyPr>
            <a:normAutofit fontScale="90000"/>
          </a:bodyPr>
          <a:lstStyle/>
          <a:p>
            <a:r>
              <a:rPr lang="en-US" dirty="0"/>
              <a:t>6 Conclusion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E0C8FF3-C6D7-4249-BDF2-F1A6531188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47800"/>
            <a:ext cx="4114801" cy="5180013"/>
          </a:xfrm>
        </p:spPr>
        <p:txBody>
          <a:bodyPr>
            <a:normAutofit fontScale="77500" lnSpcReduction="20000"/>
          </a:bodyPr>
          <a:lstStyle/>
          <a:p>
            <a:r>
              <a:rPr lang="en-US" dirty="0">
                <a:sym typeface="Wingdings" panose="05000000000000000000" pitchFamily="2" charset="2"/>
              </a:rPr>
              <a:t>Prepare a concluding paragraph for “The Story of My Life”</a:t>
            </a:r>
          </a:p>
          <a:p>
            <a:r>
              <a:rPr lang="en-CA" dirty="0"/>
              <a:t>Make a cluster diagram</a:t>
            </a:r>
          </a:p>
          <a:p>
            <a:r>
              <a:rPr lang="en-CA" dirty="0"/>
              <a:t>Order the points </a:t>
            </a:r>
            <a:endParaRPr lang="en-US" dirty="0">
              <a:sym typeface="Wingdings" panose="05000000000000000000" pitchFamily="2" charset="2"/>
            </a:endParaRPr>
          </a:p>
          <a:p>
            <a:r>
              <a:rPr lang="en-US" dirty="0">
                <a:sym typeface="Wingdings" panose="05000000000000000000" pitchFamily="2" charset="2"/>
              </a:rPr>
              <a:t>As you write, remember: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Target Length: 50 words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Contents of your paper</a:t>
            </a:r>
          </a:p>
          <a:p>
            <a:r>
              <a:rPr lang="en-US" dirty="0">
                <a:sym typeface="Wingdings" panose="05000000000000000000" pitchFamily="2" charset="2"/>
              </a:rPr>
              <a:t>Don’t Forget the purposes of the conclusion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Summarize your life story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Restate your thesis (hypothesis)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Propose an exciting application </a:t>
            </a:r>
          </a:p>
          <a:p>
            <a:pPr lvl="1"/>
            <a:endParaRPr lang="en-US" dirty="0">
              <a:sym typeface="Wingdings" panose="05000000000000000000" pitchFamily="2" charset="2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E68876E-997D-683B-1E61-F6C04306436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 fontScale="92500" lnSpcReduction="20000"/>
          </a:bodyPr>
          <a:lstStyle/>
          <a:p>
            <a:r>
              <a:rPr lang="en-CA" dirty="0"/>
              <a:t>W</a:t>
            </a:r>
            <a:r>
              <a:rPr lang="en-US" dirty="0"/>
              <a:t>rite Your Own Short Paper’s Conclusion</a:t>
            </a: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C8E2332A-389B-6EAE-FFD3-B6F63A558755}"/>
              </a:ext>
            </a:extLst>
          </p:cNvPr>
          <p:cNvPicPr>
            <a:picLocks noGrp="1" noChangeAspect="1" noChangeArrowheads="1"/>
          </p:cNvPicPr>
          <p:nvPr>
            <p:ph sz="quarter" idx="16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9411" y="1447800"/>
            <a:ext cx="3609578" cy="5181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D151EBAD-47D5-486E-11F2-1EFAAE6D621C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262FD892-3863-E889-EBF7-E0D32CA6B885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23">
            <a:extLst>
              <a:ext uri="{FF2B5EF4-FFF2-40B4-BE49-F238E27FC236}">
                <a16:creationId xmlns:a16="http://schemas.microsoft.com/office/drawing/2014/main" id="{C14DCDD6-B3A3-710E-727B-489EEC0480C2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18033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B35AF269-D6F1-42D3-B7E2-16BF548785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7 Journal Entry: A typical Friday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0A53CE-030C-4D6B-9943-BD2445AB10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CA" dirty="0">
                <a:sym typeface="Wingdings" panose="05000000000000000000" pitchFamily="2" charset="2"/>
              </a:rPr>
              <a:t>Tell me about a typical Friday in your life. </a:t>
            </a:r>
          </a:p>
          <a:p>
            <a:r>
              <a:rPr lang="en-CA" dirty="0">
                <a:sym typeface="Wingdings" panose="05000000000000000000" pitchFamily="2" charset="2"/>
              </a:rPr>
              <a:t>For example, tell me</a:t>
            </a:r>
          </a:p>
          <a:p>
            <a:pPr lvl="1"/>
            <a:r>
              <a:rPr lang="en-CA" dirty="0">
                <a:sym typeface="Wingdings" panose="05000000000000000000" pitchFamily="2" charset="2"/>
              </a:rPr>
              <a:t>What time do you get up?</a:t>
            </a:r>
          </a:p>
          <a:p>
            <a:pPr lvl="1"/>
            <a:r>
              <a:rPr lang="en-CA" dirty="0">
                <a:sym typeface="Wingdings" panose="05000000000000000000" pitchFamily="2" charset="2"/>
              </a:rPr>
              <a:t>What do you do after getting up?</a:t>
            </a:r>
          </a:p>
          <a:p>
            <a:pPr lvl="1"/>
            <a:r>
              <a:rPr lang="en-CA" dirty="0">
                <a:sym typeface="Wingdings" panose="05000000000000000000" pitchFamily="2" charset="2"/>
              </a:rPr>
              <a:t>What do you eat for breakfast?</a:t>
            </a:r>
          </a:p>
          <a:p>
            <a:pPr lvl="1"/>
            <a:r>
              <a:rPr lang="en-CA" dirty="0">
                <a:sym typeface="Wingdings" panose="05000000000000000000" pitchFamily="2" charset="2"/>
              </a:rPr>
              <a:t>How long to get to school?</a:t>
            </a:r>
          </a:p>
          <a:p>
            <a:pPr lvl="1"/>
            <a:r>
              <a:rPr lang="en-CA" dirty="0">
                <a:sym typeface="Wingdings" panose="05000000000000000000" pitchFamily="2" charset="2"/>
              </a:rPr>
              <a:t>What do you do at work?</a:t>
            </a:r>
          </a:p>
          <a:p>
            <a:pPr lvl="1"/>
            <a:r>
              <a:rPr lang="en-CA" dirty="0">
                <a:sym typeface="Wingdings" panose="05000000000000000000" pitchFamily="2" charset="2"/>
              </a:rPr>
              <a:t>Friday evening?</a:t>
            </a:r>
          </a:p>
          <a:p>
            <a:r>
              <a:rPr lang="en-CA" dirty="0">
                <a:sym typeface="Wingdings" panose="05000000000000000000" pitchFamily="2" charset="2"/>
              </a:rPr>
              <a:t>Remember to include an introductory sentence or two at the beginning!</a:t>
            </a:r>
          </a:p>
          <a:p>
            <a:endParaRPr lang="en-CA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A40015A-4C17-466B-B15A-D9D4ED503DA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endParaRPr lang="en-US" dirty="0"/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90429E5F-D516-4073-B795-4822C440877E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</p:spPr>
      </p:pic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E573312C-5D4D-4FFF-BBED-F5A4F7856969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8F1FF973-2BD5-4FB3-A76D-E1D543B678D2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Content Placeholder 7" descr="A screenshot of a journal entry&#10;&#10;Description automatically generated">
            <a:extLst>
              <a:ext uri="{FF2B5EF4-FFF2-40B4-BE49-F238E27FC236}">
                <a16:creationId xmlns:a16="http://schemas.microsoft.com/office/drawing/2014/main" id="{EDD3D9C6-0EE6-2433-09D4-320434A2E335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2335" y="1772157"/>
            <a:ext cx="4898383" cy="3511958"/>
          </a:xfrm>
        </p:spPr>
      </p:pic>
    </p:spTree>
    <p:extLst>
      <p:ext uri="{BB962C8B-B14F-4D97-AF65-F5344CB8AC3E}">
        <p14:creationId xmlns:p14="http://schemas.microsoft.com/office/powerpoint/2010/main" val="1725945324"/>
      </p:ext>
    </p:extLst>
  </p:cSld>
  <p:clrMapOvr>
    <a:masterClrMapping/>
  </p:clrMapOvr>
</p:sld>
</file>

<file path=ppt/theme/theme1.xml><?xml version="1.0" encoding="utf-8"?>
<a:theme xmlns:a="http://schemas.openxmlformats.org/drawingml/2006/main" name="ecp1026">
  <a:themeElements>
    <a:clrScheme name="Custom 2">
      <a:dk1>
        <a:srgbClr val="969696"/>
      </a:dk1>
      <a:lt1>
        <a:srgbClr val="FFFFFF"/>
      </a:lt1>
      <a:dk2>
        <a:srgbClr val="000000"/>
      </a:dk2>
      <a:lt2>
        <a:srgbClr val="FFFF00"/>
      </a:lt2>
      <a:accent1>
        <a:srgbClr val="00CC99"/>
      </a:accent1>
      <a:accent2>
        <a:srgbClr val="66FF66"/>
      </a:accent2>
      <a:accent3>
        <a:srgbClr val="AAAAAA"/>
      </a:accent3>
      <a:accent4>
        <a:srgbClr val="DADADA"/>
      </a:accent4>
      <a:accent5>
        <a:srgbClr val="AAE2CA"/>
      </a:accent5>
      <a:accent6>
        <a:srgbClr val="5CE75C"/>
      </a:accent6>
      <a:hlink>
        <a:srgbClr val="FF0000"/>
      </a:hlink>
      <a:folHlink>
        <a:srgbClr val="B2B2B2"/>
      </a:folHlink>
    </a:clrScheme>
    <a:fontScheme name="ecp1026.po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ecp1026.p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p1026.po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kejiyingwen.potx" id="{1E7E033A-585D-4725-B160-08E2BF807BA3}" vid="{340CEADB-9BA1-4509-9A05-001D1ECFF98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bw42note</Template>
  <TotalTime>1134</TotalTime>
  <Words>1310</Words>
  <Application>Microsoft Office PowerPoint</Application>
  <PresentationFormat>On-screen Show (4:3)</PresentationFormat>
  <Paragraphs>192</Paragraphs>
  <Slides>23</Slides>
  <Notes>0</Notes>
  <HiddenSlides>0</HiddenSlides>
  <MMClips>4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1" baseType="lpstr">
      <vt:lpstr>新細明體</vt:lpstr>
      <vt:lpstr>Arial</vt:lpstr>
      <vt:lpstr>Consolas</vt:lpstr>
      <vt:lpstr>Georgia</vt:lpstr>
      <vt:lpstr>Times New Roman</vt:lpstr>
      <vt:lpstr>Wingdings</vt:lpstr>
      <vt:lpstr>ecp1026</vt:lpstr>
      <vt:lpstr>CorelDRAW</vt:lpstr>
      <vt:lpstr>§6.3 Short Communications</vt:lpstr>
      <vt:lpstr>8 Life Story: Cluster and Linear Outline</vt:lpstr>
      <vt:lpstr>1 Attitudes to Learning English</vt:lpstr>
      <vt:lpstr>2 Types of Publications </vt:lpstr>
      <vt:lpstr>2 Types of Publications </vt:lpstr>
      <vt:lpstr>2 Types of Publications </vt:lpstr>
      <vt:lpstr>3 Structure of a Letter</vt:lpstr>
      <vt:lpstr>4 Body </vt:lpstr>
      <vt:lpstr>5 Introduction</vt:lpstr>
      <vt:lpstr>5 Introduction</vt:lpstr>
      <vt:lpstr>5 Introduction</vt:lpstr>
      <vt:lpstr>5 Introduction</vt:lpstr>
      <vt:lpstr>5 Introduction</vt:lpstr>
      <vt:lpstr>5 Introduction</vt:lpstr>
      <vt:lpstr>5 Introduction</vt:lpstr>
      <vt:lpstr>5 Introduction</vt:lpstr>
      <vt:lpstr>6 Conclusion </vt:lpstr>
      <vt:lpstr>6 Conclusion</vt:lpstr>
      <vt:lpstr>6 Conclusion</vt:lpstr>
      <vt:lpstr>6 Conclusion</vt:lpstr>
      <vt:lpstr>6 Conclusion</vt:lpstr>
      <vt:lpstr>6 Conclusion</vt:lpstr>
      <vt:lpstr>7 Journal Entry: A typical Friday</vt:lpstr>
    </vt:vector>
  </TitlesOfParts>
  <Company>Research Communication: EFL for Science and Engineering Students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§4.2 Purpose &amp; Types</dc:title>
  <dc:subject>Template for Lecture Slides for Kejiyingwen</dc:subject>
  <dc:creator>林歐瑪</dc:creator>
  <cp:lastModifiedBy>Jonathon David White</cp:lastModifiedBy>
  <cp:revision>80</cp:revision>
  <dcterms:created xsi:type="dcterms:W3CDTF">2023-10-09T11:41:49Z</dcterms:created>
  <dcterms:modified xsi:type="dcterms:W3CDTF">2024-10-17T10:25:16Z</dcterms:modified>
  <cp:category>course</cp:category>
</cp:coreProperties>
</file>