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84" r:id="rId3"/>
    <p:sldId id="286" r:id="rId4"/>
    <p:sldId id="287" r:id="rId5"/>
    <p:sldId id="288" r:id="rId6"/>
    <p:sldId id="329" r:id="rId7"/>
    <p:sldId id="341" r:id="rId8"/>
    <p:sldId id="289" r:id="rId9"/>
    <p:sldId id="290" r:id="rId10"/>
    <p:sldId id="291" r:id="rId11"/>
    <p:sldId id="293" r:id="rId12"/>
    <p:sldId id="294" r:id="rId13"/>
    <p:sldId id="317" r:id="rId14"/>
    <p:sldId id="330" r:id="rId15"/>
    <p:sldId id="332" r:id="rId16"/>
    <p:sldId id="333" r:id="rId17"/>
    <p:sldId id="334" r:id="rId18"/>
    <p:sldId id="322" r:id="rId19"/>
    <p:sldId id="323" r:id="rId20"/>
    <p:sldId id="325" r:id="rId21"/>
    <p:sldId id="324" r:id="rId22"/>
    <p:sldId id="326" r:id="rId23"/>
    <p:sldId id="298" r:id="rId24"/>
    <p:sldId id="297" r:id="rId25"/>
    <p:sldId id="295" r:id="rId26"/>
    <p:sldId id="336" r:id="rId27"/>
    <p:sldId id="309" r:id="rId28"/>
    <p:sldId id="337" r:id="rId29"/>
    <p:sldId id="307" r:id="rId30"/>
    <p:sldId id="296" r:id="rId31"/>
    <p:sldId id="308" r:id="rId32"/>
    <p:sldId id="306" r:id="rId33"/>
    <p:sldId id="305" r:id="rId34"/>
    <p:sldId id="303" r:id="rId35"/>
    <p:sldId id="338" r:id="rId36"/>
    <p:sldId id="339" r:id="rId37"/>
    <p:sldId id="340" r:id="rId38"/>
    <p:sldId id="301" r:id="rId39"/>
    <p:sldId id="300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FF"/>
    <a:srgbClr val="0033CC"/>
    <a:srgbClr val="B2B2B2"/>
    <a:srgbClr val="DDDDDD"/>
    <a:srgbClr val="FF0066"/>
    <a:srgbClr val="FF66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1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CA41A-B4D6-48E1-BAC7-13432CA77349}" type="datetimeFigureOut">
              <a:rPr lang="en-IN" smtClean="0"/>
              <a:t>24-10-2024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D647D-32F3-48B9-962E-A511E71D3D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803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6700" y="892743"/>
            <a:ext cx="8610600" cy="1393257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D3582C-09B5-E2AF-888E-9AB2DFA7FD8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1568" y="2599272"/>
            <a:ext cx="6900863" cy="35223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358032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PaneIcon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29E90-8FB8-94FA-2727-34C41CB1FED0}"/>
              </a:ext>
            </a:extLst>
          </p:cNvPr>
          <p:cNvSpPr txBox="1"/>
          <p:nvPr userDrawn="1"/>
        </p:nvSpPr>
        <p:spPr>
          <a:xfrm>
            <a:off x="1142222" y="191096"/>
            <a:ext cx="791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33CC"/>
                </a:solidFill>
                <a:latin typeface="+mj-lt"/>
              </a:rPr>
              <a:t>3. Building a Reference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53F3D-5A18-CCD3-E405-9467B93AB532}"/>
              </a:ext>
            </a:extLst>
          </p:cNvPr>
          <p:cNvSpPr txBox="1"/>
          <p:nvPr userDrawn="1"/>
        </p:nvSpPr>
        <p:spPr>
          <a:xfrm>
            <a:off x="1022808" y="898982"/>
            <a:ext cx="541098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300" b="1" dirty="0">
                <a:solidFill>
                  <a:schemeClr val="tx2"/>
                </a:solidFill>
              </a:rPr>
              <a:t>Example Database Entry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D6F29D-625F-CAD2-6883-BEF68FF5F07E}"/>
              </a:ext>
            </a:extLst>
          </p:cNvPr>
          <p:cNvSpPr txBox="1"/>
          <p:nvPr userDrawn="1"/>
        </p:nvSpPr>
        <p:spPr>
          <a:xfrm>
            <a:off x="391769" y="2172878"/>
            <a:ext cx="8540128" cy="3539430"/>
          </a:xfrm>
          <a:prstGeom prst="rect">
            <a:avLst/>
          </a:prstGeom>
          <a:solidFill>
            <a:srgbClr val="DDDDDD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tx2"/>
                </a:solidFill>
              </a:rPr>
              <a:t>TartA06a.pdf ; Tartakovsky AG, </a:t>
            </a:r>
            <a:r>
              <a:rPr lang="en-US" sz="3200" dirty="0" err="1">
                <a:solidFill>
                  <a:schemeClr val="tx2"/>
                </a:solidFill>
              </a:rPr>
              <a:t>Rozovskii</a:t>
            </a:r>
            <a:r>
              <a:rPr lang="en-US" sz="3200" dirty="0">
                <a:solidFill>
                  <a:schemeClr val="tx2"/>
                </a:solidFill>
              </a:rPr>
              <a:t> BL, Blazek RB, Kim H; A novel approach to detection of instructions in computer networks via adaptive sequential and batch-sequential change-point detection methods; IEEE Transactions on Signal Processing. 54(9), 3372-82 (2006); good theory section: clear intro of basic equations</a:t>
            </a:r>
          </a:p>
        </p:txBody>
      </p:sp>
    </p:spTree>
    <p:extLst>
      <p:ext uri="{BB962C8B-B14F-4D97-AF65-F5344CB8AC3E}">
        <p14:creationId xmlns:p14="http://schemas.microsoft.com/office/powerpoint/2010/main" val="2982117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kejiyingwen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§6.4 Documenting Sources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4" r:id="rId4"/>
    <p:sldLayoutId id="2147483683" r:id="rId5"/>
    <p:sldLayoutId id="2147483676" r:id="rId6"/>
    <p:sldLayoutId id="2147483678" r:id="rId7"/>
    <p:sldLayoutId id="2147483679" r:id="rId8"/>
    <p:sldLayoutId id="2147483681" r:id="rId9"/>
    <p:sldLayoutId id="2147483682" r:id="rId10"/>
    <p:sldLayoutId id="214748368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ZLeF3ESQhog?si=kAMQ4m4S2F_bixGV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theguardian.com/education/2024/jan/06/harvard-claudine-gay-plagiaris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hyperlink" Target="https://scholar.google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hyperlink" Target="https://scholar.google.com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scholar?hl=en&amp;as_sdt=0%2C5&amp;q=%2C+A+novel+approach+to+detection+of+instructions+in+computer+networks+via+adaptive+sequential+and+batch-sequential+change-point+detection+methods&amp;btnG=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refmanag.kejiyingwen.com/" TargetMode="Externa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refmanag.kejiyingwen.com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892743"/>
            <a:ext cx="8610600" cy="1393257"/>
          </a:xfrm>
        </p:spPr>
        <p:txBody>
          <a:bodyPr/>
          <a:lstStyle/>
          <a:p>
            <a:r>
              <a:rPr lang="en-US" altLang="zh-TW" dirty="0"/>
              <a:t>§6.4 Documenting Sources</a:t>
            </a:r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46F1C42-06FF-4265-B167-683D74213CC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609" y="2598738"/>
            <a:ext cx="6193195" cy="352266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C25477A-5F1C-4476-BAF6-D008D9FF8D64}"/>
              </a:ext>
            </a:extLst>
          </p:cNvPr>
          <p:cNvSpPr/>
          <p:nvPr/>
        </p:nvSpPr>
        <p:spPr bwMode="auto">
          <a:xfrm rot="1290424">
            <a:off x="5988936" y="2438990"/>
            <a:ext cx="2043795" cy="3842158"/>
          </a:xfrm>
          <a:prstGeom prst="ellipse">
            <a:avLst/>
          </a:prstGeom>
          <a:noFill/>
          <a:ln w="762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 Why? Avoid Plagiarism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plagiarize [</a:t>
            </a:r>
            <a:r>
              <a:rPr lang="en-CA" dirty="0" err="1"/>
              <a:t>pley-juh-rahyz</a:t>
            </a:r>
            <a:r>
              <a:rPr lang="en-CA" dirty="0"/>
              <a:t>]</a:t>
            </a:r>
          </a:p>
          <a:p>
            <a:r>
              <a:rPr lang="en-CA" dirty="0"/>
              <a:t>intentional [in-ten-</a:t>
            </a:r>
            <a:r>
              <a:rPr lang="en-CA" dirty="0" err="1"/>
              <a:t>shuh</a:t>
            </a:r>
            <a:r>
              <a:rPr lang="en-CA" dirty="0"/>
              <a:t>-</a:t>
            </a:r>
            <a:r>
              <a:rPr lang="en-CA" dirty="0" err="1"/>
              <a:t>nh</a:t>
            </a:r>
            <a:r>
              <a:rPr lang="en-CA" dirty="0"/>
              <a:t>]</a:t>
            </a:r>
          </a:p>
          <a:p>
            <a:r>
              <a:rPr lang="en-CA" dirty="0"/>
              <a:t>unintentional [</a:t>
            </a:r>
            <a:r>
              <a:rPr lang="en-CA" dirty="0" err="1"/>
              <a:t>uhn</a:t>
            </a:r>
            <a:r>
              <a:rPr lang="en-CA" dirty="0"/>
              <a:t>-in-ten-</a:t>
            </a:r>
            <a:r>
              <a:rPr lang="en-CA" dirty="0" err="1"/>
              <a:t>shuh</a:t>
            </a:r>
            <a:r>
              <a:rPr lang="en-CA" dirty="0"/>
              <a:t>-</a:t>
            </a:r>
            <a:r>
              <a:rPr lang="en-CA" dirty="0" err="1"/>
              <a:t>nl</a:t>
            </a:r>
            <a:r>
              <a:rPr lang="en-CA" dirty="0"/>
              <a:t>]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D9E96C-C287-86EF-8B30-E23FA30072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2239CD-BA76-49C4-B2CA-AC1C9C37C15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8FEF0-6EEB-FB1C-A424-FCA90CEA3CE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13A1CB-F549-1529-8CF2-3401C3A84B9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 Why? Avoid Plagiarism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Follow along watching the viewgraphs.</a:t>
            </a:r>
            <a:endParaRPr lang="en-CA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E6AA58-FDA0-7825-2FA6-1C9236C004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F10E1FD-31BA-42EF-95ED-E02F5BF56F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F982D-52E3-2461-3A7D-500D4BDC3C4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0EA5BE-3AF6-02E2-AC2F-127C234D49E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1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 Why? Avoid Plagiarism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Serious Offense</a:t>
            </a:r>
          </a:p>
          <a:p>
            <a:r>
              <a:rPr lang="en-CA" dirty="0"/>
              <a:t>Real Consequences</a:t>
            </a:r>
          </a:p>
          <a:p>
            <a:r>
              <a:rPr lang="en-CA" dirty="0"/>
              <a:t>Documenting sources is expected.</a:t>
            </a:r>
          </a:p>
          <a:p>
            <a:r>
              <a:rPr lang="en-CA" dirty="0"/>
              <a:t>Why? We don’t think independently.</a:t>
            </a:r>
          </a:p>
          <a:p>
            <a:r>
              <a:rPr lang="en-CA" dirty="0"/>
              <a:t>Not to reference or acknowledge is stealing.</a:t>
            </a:r>
          </a:p>
          <a:p>
            <a:r>
              <a:rPr lang="en-CA" dirty="0"/>
              <a:t>Just because it is ideas does not mean it is not theft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80BD2F-3613-4C00-9527-025903B5AE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Plagiarism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45DE5C0-E889-45CE-99E8-EDEDF30DA3C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83CEA84-78EA-46AA-A259-FC9225BF313A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573528"/>
            <a:ext cx="4267200" cy="2930144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26A5D1-8C84-4BDA-9A92-01225BDD7B1E}"/>
              </a:ext>
            </a:extLst>
          </p:cNvPr>
          <p:cNvSpPr txBox="1"/>
          <p:nvPr/>
        </p:nvSpPr>
        <p:spPr>
          <a:xfrm>
            <a:off x="4789415" y="5503672"/>
            <a:ext cx="4278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000" dirty="0"/>
              <a:t>https://budgetdvdhunter.wordpress.com/wp-content/uploads/2009/07/stealing-dvds-for-profit3.jpg</a:t>
            </a:r>
          </a:p>
        </p:txBody>
      </p:sp>
      <p:pic>
        <p:nvPicPr>
          <p:cNvPr id="5" name="Picture 6">
            <a:hlinkClick r:id="rId4" tooltip="Harvard President Fired (The Guardian) -- Comment at end &quot;IF ONLY as STUDENT&quot;"/>
            <a:extLst>
              <a:ext uri="{FF2B5EF4-FFF2-40B4-BE49-F238E27FC236}">
                <a16:creationId xmlns:a16="http://schemas.microsoft.com/office/drawing/2014/main" id="{9FAC7267-13B8-A47E-9BC5-9F9CA10B3BCB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hlinkClick r:id="rId6" tooltip="Harvard President Fired YouTubeVideo"/>
            <a:extLst>
              <a:ext uri="{FF2B5EF4-FFF2-40B4-BE49-F238E27FC236}">
                <a16:creationId xmlns:a16="http://schemas.microsoft.com/office/drawing/2014/main" id="{C54C1525-54CD-064E-512F-D70CF0EFA6A7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8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1. Why? Avoid Plagiarism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/>
          </a:bodyPr>
          <a:lstStyle/>
          <a:p>
            <a:r>
              <a:rPr lang="en-CA" dirty="0"/>
              <a:t>How do you feel when someone else gets (takes) 	credit for something you did?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D924593-0A70-DF8A-B65C-E16FC825FE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803D769-2DDE-5173-A461-87F0CA5785C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A287849-29E6-3D14-3B81-82B875CD0BA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659C0A4D-3A69-0564-C919-276D7F9EBCD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07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7E815-564D-4779-7EAB-98242680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2. Searching and Finding References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AD3E8-CC2E-F1E5-2271-E3B4A86C3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Observe as </a:t>
            </a:r>
            <a:r>
              <a:rPr lang="en-US" dirty="0"/>
              <a:t>the teacher demonstrates using Google Scholar</a:t>
            </a:r>
            <a:r>
              <a:rPr lang="en-CA" dirty="0"/>
              <a:t> to find related articles.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790C8F-E3E3-05CC-06CC-8CDF91FD6E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1DC3871A-5D13-6BF0-6D18-7CA4D224E78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65CDF8A-2C41-4C79-47B9-E9E2624A316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5258065" y="1447800"/>
            <a:ext cx="3352269" cy="51816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28D150-AB4E-41AE-2710-F80FB496686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6">
            <a:hlinkClick r:id="rId4" tooltip="Google Scholar for Article Search"/>
            <a:extLst>
              <a:ext uri="{FF2B5EF4-FFF2-40B4-BE49-F238E27FC236}">
                <a16:creationId xmlns:a16="http://schemas.microsoft.com/office/drawing/2014/main" id="{6E190866-6E88-4C16-5531-D1E5CD6958F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782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7E815-564D-4779-7EAB-98242680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2. Searching and Finding References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AD3E8-CC2E-F1E5-2271-E3B4A86C3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Why?</a:t>
            </a:r>
          </a:p>
          <a:p>
            <a:pPr lvl="1"/>
            <a:r>
              <a:rPr lang="en-CA" dirty="0"/>
              <a:t>Avoid duplication</a:t>
            </a:r>
          </a:p>
          <a:p>
            <a:pPr lvl="1"/>
            <a:r>
              <a:rPr lang="en-CA" dirty="0"/>
              <a:t>Give Ideas for work</a:t>
            </a:r>
          </a:p>
          <a:p>
            <a:r>
              <a:rPr lang="en-CA" dirty="0"/>
              <a:t>How?</a:t>
            </a:r>
          </a:p>
          <a:p>
            <a:pPr lvl="1"/>
            <a:r>
              <a:rPr lang="en-CA" dirty="0"/>
              <a:t>Keyword Search</a:t>
            </a:r>
          </a:p>
          <a:p>
            <a:pPr lvl="1"/>
            <a:r>
              <a:rPr lang="en-CA" dirty="0"/>
              <a:t>Citation Search</a:t>
            </a:r>
          </a:p>
          <a:p>
            <a:pPr lvl="1"/>
            <a:r>
              <a:rPr lang="en-CA" dirty="0"/>
              <a:t>Author Search</a:t>
            </a:r>
          </a:p>
          <a:p>
            <a:pPr lvl="1"/>
            <a:r>
              <a:rPr lang="en-CA" dirty="0"/>
              <a:t>Email Notification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044CC5-0C0C-6019-B2BF-68B3FE844F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Summary</a:t>
            </a:r>
            <a:endParaRPr lang="en-US" dirty="0"/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1DC3871A-5D13-6BF0-6D18-7CA4D224E78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65CDF8A-2C41-4C79-47B9-E9E2624A316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5258065" y="1447800"/>
            <a:ext cx="3352269" cy="51816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642D8C-26E2-1BF8-E907-2A09B5380BE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6">
            <a:hlinkClick r:id="rId4" tooltip="Google Scholar for Article Search"/>
            <a:extLst>
              <a:ext uri="{FF2B5EF4-FFF2-40B4-BE49-F238E27FC236}">
                <a16:creationId xmlns:a16="http://schemas.microsoft.com/office/drawing/2014/main" id="{6E190866-6E88-4C16-5531-D1E5CD6958F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008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Building a Reference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reference</a:t>
            </a:r>
            <a:r>
              <a:rPr lang="en-CA" dirty="0"/>
              <a:t> [</a:t>
            </a:r>
            <a:r>
              <a:rPr lang="en-CA" b="1" dirty="0"/>
              <a:t>ref</a:t>
            </a:r>
            <a:r>
              <a:rPr lang="en-CA" dirty="0"/>
              <a:t>-</a:t>
            </a:r>
            <a:r>
              <a:rPr lang="en-CA" dirty="0" err="1"/>
              <a:t>er</a:t>
            </a:r>
            <a:r>
              <a:rPr lang="en-CA" dirty="0"/>
              <a:t>-</a:t>
            </a:r>
            <a:r>
              <a:rPr lang="en-CA" dirty="0" err="1"/>
              <a:t>uhns</a:t>
            </a:r>
            <a:r>
              <a:rPr lang="en-CA" dirty="0"/>
              <a:t>]</a:t>
            </a:r>
          </a:p>
          <a:p>
            <a:r>
              <a:rPr lang="en-CA" b="1" dirty="0"/>
              <a:t>citation</a:t>
            </a:r>
            <a:r>
              <a:rPr lang="en-CA" dirty="0"/>
              <a:t> [</a:t>
            </a:r>
            <a:r>
              <a:rPr lang="en-CA" dirty="0" err="1"/>
              <a:t>sahy-</a:t>
            </a:r>
            <a:r>
              <a:rPr lang="en-CA" b="1" dirty="0" err="1"/>
              <a:t>tey</a:t>
            </a:r>
            <a:r>
              <a:rPr lang="en-CA" dirty="0" err="1"/>
              <a:t>-shuhn</a:t>
            </a:r>
            <a:r>
              <a:rPr lang="en-CA" dirty="0"/>
              <a:t>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252DB45-FF14-4231-8312-9D96C32125F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4995F21-16CC-47C6-9BB6-61427B4C2CE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D741CC5-9393-48E1-AB18-5B35DBC0E1B6}"/>
              </a:ext>
            </a:extLst>
          </p:cNvPr>
          <p:cNvCxnSpPr>
            <a:cxnSpLocks/>
          </p:cNvCxnSpPr>
          <p:nvPr/>
        </p:nvCxnSpPr>
        <p:spPr bwMode="auto">
          <a:xfrm>
            <a:off x="4379680" y="1774209"/>
            <a:ext cx="3904511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9E9D088-00F5-43F4-913D-22A8DCAE2EDD}"/>
              </a:ext>
            </a:extLst>
          </p:cNvPr>
          <p:cNvCxnSpPr>
            <a:cxnSpLocks/>
          </p:cNvCxnSpPr>
          <p:nvPr/>
        </p:nvCxnSpPr>
        <p:spPr bwMode="auto">
          <a:xfrm>
            <a:off x="8258791" y="1761509"/>
            <a:ext cx="0" cy="291209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4A5DBB4-E181-4B53-ADA7-DB3BCB602A52}"/>
              </a:ext>
            </a:extLst>
          </p:cNvPr>
          <p:cNvSpPr txBox="1"/>
          <p:nvPr/>
        </p:nvSpPr>
        <p:spPr>
          <a:xfrm>
            <a:off x="232015" y="2704216"/>
            <a:ext cx="6605506" cy="13849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The first experimental studies related to the conformation of short-chained polymers was published in 2001 [</a:t>
            </a:r>
            <a:r>
              <a:rPr lang="en-US" sz="2800" dirty="0">
                <a:solidFill>
                  <a:srgbClr val="0033CC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]. Despite the…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82F2AC-6893-4398-8482-8522110D1DB3}"/>
              </a:ext>
            </a:extLst>
          </p:cNvPr>
          <p:cNvSpPr txBox="1"/>
          <p:nvPr/>
        </p:nvSpPr>
        <p:spPr>
          <a:xfrm>
            <a:off x="3025266" y="4759621"/>
            <a:ext cx="5890134" cy="13849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dirty="0">
                <a:solidFill>
                  <a:srgbClr val="0033CC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] J.D. White, J.H. Hsu, W.S. </a:t>
            </a:r>
            <a:r>
              <a:rPr lang="en-US" sz="2800" dirty="0" err="1">
                <a:solidFill>
                  <a:schemeClr val="tx2"/>
                </a:solidFill>
              </a:rPr>
              <a:t>Fann</a:t>
            </a:r>
            <a:r>
              <a:rPr lang="en-US" sz="2800" dirty="0">
                <a:solidFill>
                  <a:schemeClr val="tx2"/>
                </a:solidFill>
              </a:rPr>
              <a:t>, Shu-</a:t>
            </a:r>
            <a:r>
              <a:rPr lang="en-US" sz="2800" dirty="0" err="1">
                <a:solidFill>
                  <a:schemeClr val="tx2"/>
                </a:solidFill>
              </a:rPr>
              <a:t>chun</a:t>
            </a:r>
            <a:r>
              <a:rPr lang="en-US" sz="2800" dirty="0">
                <a:solidFill>
                  <a:schemeClr val="tx2"/>
                </a:solidFill>
              </a:rPr>
              <a:t> Yang, G.Y </a:t>
            </a:r>
            <a:r>
              <a:rPr lang="en-US" sz="2800" dirty="0" err="1">
                <a:solidFill>
                  <a:schemeClr val="tx2"/>
                </a:solidFill>
              </a:rPr>
              <a:t>Pern</a:t>
            </a:r>
            <a:r>
              <a:rPr lang="en-US" sz="2800" dirty="0">
                <a:solidFill>
                  <a:schemeClr val="tx2"/>
                </a:solidFill>
              </a:rPr>
              <a:t>, S.A. Chen, Chem. Phys. Lett. 338, 263-268 (2001)</a:t>
            </a:r>
            <a:endParaRPr lang="en-IN" sz="2800" dirty="0">
              <a:solidFill>
                <a:schemeClr val="tx2"/>
              </a:solidFill>
            </a:endParaRPr>
          </a:p>
        </p:txBody>
      </p:sp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B8ABC277-A0DB-4F80-99E5-2B9914696AA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3F5BDB4-BD95-AFEC-02FF-B3061FCA3BA7}"/>
              </a:ext>
            </a:extLst>
          </p:cNvPr>
          <p:cNvCxnSpPr/>
          <p:nvPr/>
        </p:nvCxnSpPr>
        <p:spPr bwMode="auto">
          <a:xfrm>
            <a:off x="3165642" y="4037806"/>
            <a:ext cx="139032" cy="73720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33CC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71680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Building a Reference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Follow along in your textbooks.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AC00DA-06BF-E3D9-A74C-66B110DC2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BBF92D-1365-4667-BC74-AC4F8146FB6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261C0-D056-A985-3FC6-FFFC7C85E8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4F4FB5-562D-3505-451F-7AB8DECE7B0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47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Building a Reference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Avoid unintentional plagiarism</a:t>
            </a:r>
          </a:p>
          <a:p>
            <a:r>
              <a:rPr lang="en-CA" dirty="0"/>
              <a:t>Don’t forget a useful paper </a:t>
            </a:r>
          </a:p>
          <a:p>
            <a:r>
              <a:rPr lang="en-CA" dirty="0"/>
              <a:t>Quickly find a useful paper </a:t>
            </a:r>
          </a:p>
          <a:p>
            <a:r>
              <a:rPr lang="en-CA" dirty="0"/>
              <a:t>For convenience</a:t>
            </a:r>
          </a:p>
          <a:p>
            <a:pPr lvl="1"/>
            <a:r>
              <a:rPr lang="en-CA" dirty="0"/>
              <a:t>as you do research</a:t>
            </a:r>
          </a:p>
          <a:p>
            <a:pPr lvl="1"/>
            <a:r>
              <a:rPr lang="en-CA" dirty="0"/>
              <a:t>as you write up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Reasons to Reference as you Read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E303942-4DAE-43A7-ADA1-D7655CE6DD5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0F22B71-B36C-45E4-955D-473D285EE62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3D1357B-1883-4A70-BEC2-CA42F4C8C06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91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Building a Reference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Include complete information</a:t>
            </a:r>
          </a:p>
          <a:p>
            <a:r>
              <a:rPr lang="en-CA" dirty="0"/>
              <a:t>Store in a single formatted ASCII file (e.g. txt)</a:t>
            </a:r>
          </a:p>
          <a:p>
            <a:pPr lvl="1"/>
            <a:r>
              <a:rPr lang="en-CA" dirty="0"/>
              <a:t>Easy access</a:t>
            </a:r>
          </a:p>
          <a:p>
            <a:pPr lvl="1"/>
            <a:r>
              <a:rPr lang="en-CA" dirty="0"/>
              <a:t>Easy processing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 spreadsheet, HTML</a:t>
            </a:r>
          </a:p>
          <a:p>
            <a:r>
              <a:rPr lang="en-CA" dirty="0"/>
              <a:t>Separate each field with a semicolon(;) not comma</a:t>
            </a:r>
          </a:p>
          <a:p>
            <a:pPr lvl="1"/>
            <a:r>
              <a:rPr lang="en-CA" dirty="0"/>
              <a:t>Semicolon is rarely used in English </a:t>
            </a:r>
          </a:p>
          <a:p>
            <a:r>
              <a:rPr lang="en-CA" dirty="0"/>
              <a:t>Name the file “index.csv”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Tips on Formatting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9173F6-F8F8-4A0A-AF0C-C8C4848A79E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44130CE-A2A0-17A1-761F-9FA6E78F937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solidFill>
            <a:schemeClr val="tx1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r>
              <a:rPr lang="en-CA" dirty="0"/>
              <a:t>Filename (PDF)</a:t>
            </a:r>
          </a:p>
          <a:p>
            <a:r>
              <a:rPr lang="en-CA" dirty="0"/>
              <a:t>Paper Info</a:t>
            </a:r>
          </a:p>
          <a:p>
            <a:pPr lvl="1"/>
            <a:r>
              <a:rPr lang="en-CA" dirty="0"/>
              <a:t>Authors</a:t>
            </a:r>
          </a:p>
          <a:p>
            <a:pPr lvl="1"/>
            <a:r>
              <a:rPr lang="en-CA" dirty="0"/>
              <a:t>Title</a:t>
            </a:r>
          </a:p>
          <a:p>
            <a:pPr lvl="1"/>
            <a:r>
              <a:rPr lang="en-CA" dirty="0"/>
              <a:t>Journal Name</a:t>
            </a:r>
          </a:p>
          <a:p>
            <a:pPr lvl="1"/>
            <a:r>
              <a:rPr lang="en-CA" dirty="0"/>
              <a:t>Volume, Page, Year</a:t>
            </a:r>
          </a:p>
          <a:p>
            <a:r>
              <a:rPr lang="en-CA" dirty="0"/>
              <a:t>Comments (Yours)</a:t>
            </a:r>
          </a:p>
          <a:p>
            <a:pPr lvl="1"/>
            <a:r>
              <a:rPr lang="en-CA" dirty="0"/>
              <a:t>&lt; 30 words</a:t>
            </a:r>
          </a:p>
          <a:p>
            <a:pPr lvl="1"/>
            <a:r>
              <a:rPr lang="en-CA" dirty="0"/>
              <a:t>E.g. good intro…</a:t>
            </a:r>
          </a:p>
          <a:p>
            <a:pPr lvl="1"/>
            <a:r>
              <a:rPr lang="en-CA" dirty="0"/>
              <a:t>E.g. key result: E=mcc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7E81CF2-BE0F-033A-BE60-BEB9A76DF5C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2666020-7360-BCA1-16E6-D1AFB5C6708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59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2A1E117-0E41-ACE6-6A6A-D254496AA4C9}"/>
              </a:ext>
            </a:extLst>
          </p:cNvPr>
          <p:cNvSpPr/>
          <p:nvPr/>
        </p:nvSpPr>
        <p:spPr bwMode="auto">
          <a:xfrm>
            <a:off x="1333500" y="5867400"/>
            <a:ext cx="7581900" cy="465676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3. Building a Reference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Suggest 8.3 format</a:t>
            </a:r>
          </a:p>
          <a:p>
            <a:r>
              <a:rPr lang="en-CA" dirty="0"/>
              <a:t>First four (4) characters of the author’s last name</a:t>
            </a:r>
          </a:p>
          <a:p>
            <a:pPr lvl="1"/>
            <a:r>
              <a:rPr lang="en-CA" dirty="0"/>
              <a:t>first, or,</a:t>
            </a:r>
          </a:p>
          <a:p>
            <a:pPr lvl="1"/>
            <a:r>
              <a:rPr lang="en-CA" dirty="0"/>
              <a:t>corresponding </a:t>
            </a:r>
          </a:p>
          <a:p>
            <a:r>
              <a:rPr lang="en-CA" dirty="0"/>
              <a:t>First character of author’s first name</a:t>
            </a:r>
          </a:p>
          <a:p>
            <a:r>
              <a:rPr lang="en-CA" dirty="0"/>
              <a:t>Last two (2) digits of the year</a:t>
            </a:r>
          </a:p>
          <a:p>
            <a:r>
              <a:rPr lang="en-CA" dirty="0" err="1"/>
              <a:t>a,b,c</a:t>
            </a:r>
            <a:r>
              <a:rPr lang="en-CA" dirty="0"/>
              <a:t>  to designate different papers by same author</a:t>
            </a:r>
          </a:p>
          <a:p>
            <a:r>
              <a:rPr lang="en-CA" dirty="0"/>
              <a:t>PERIOD (.)</a:t>
            </a:r>
          </a:p>
          <a:p>
            <a:r>
              <a:rPr lang="en-CA" dirty="0"/>
              <a:t>File type (i.e. PDF)</a:t>
            </a:r>
          </a:p>
          <a:p>
            <a:r>
              <a:rPr lang="en-CA" dirty="0"/>
              <a:t>e.g.  </a:t>
            </a:r>
            <a:r>
              <a:rPr lang="en-US" dirty="0"/>
              <a:t>J.D. White, J.H. Hsu…(2001) </a:t>
            </a:r>
            <a:r>
              <a:rPr lang="en-US" dirty="0">
                <a:sym typeface="Wingdings" panose="05000000000000000000" pitchFamily="2" charset="2"/>
              </a:rPr>
              <a:t> WhitJ01a.pdf</a:t>
            </a:r>
            <a:endParaRPr lang="en-IN" dirty="0"/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Naming your files: Follow a Convention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8CF3B7-2C3F-9B14-04C4-F0B37EFE474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C00B63A-69DA-DD5E-A015-2A0D4657DFF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6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2" name="Picture 6">
            <a:hlinkClick r:id="rId3" tooltip="Scholar.Google.Com"/>
            <a:extLst>
              <a:ext uri="{FF2B5EF4-FFF2-40B4-BE49-F238E27FC236}">
                <a16:creationId xmlns:a16="http://schemas.microsoft.com/office/drawing/2014/main" id="{F7726E1F-A208-E953-A858-F630FEBC8258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8AA99BC-6B83-A8E2-C6EE-BE0C9303AC7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2525FA7-5FF5-0B0E-B01B-2777F059A7EC}"/>
              </a:ext>
            </a:extLst>
          </p:cNvPr>
          <p:cNvGrpSpPr/>
          <p:nvPr/>
        </p:nvGrpSpPr>
        <p:grpSpPr>
          <a:xfrm>
            <a:off x="2148435" y="1510285"/>
            <a:ext cx="2035147" cy="1220216"/>
            <a:chOff x="2148435" y="1510285"/>
            <a:chExt cx="2035147" cy="1220216"/>
          </a:xfrm>
        </p:grpSpPr>
        <p:sp>
          <p:nvSpPr>
            <p:cNvPr id="2" name="Text Placeholder 6">
              <a:extLst>
                <a:ext uri="{FF2B5EF4-FFF2-40B4-BE49-F238E27FC236}">
                  <a16:creationId xmlns:a16="http://schemas.microsoft.com/office/drawing/2014/main" id="{6574A36A-F05C-B1AF-662E-C2151EB0732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48435" y="1510285"/>
              <a:ext cx="2035147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None/>
                <a:defRPr sz="3200" b="1" kern="120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lang="en-CA" dirty="0">
                  <a:solidFill>
                    <a:srgbClr val="0070C0"/>
                  </a:solidFill>
                </a:rPr>
                <a:t>Semicolon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865B8CC-94B9-3417-A7A1-7B05642BED2C}"/>
                </a:ext>
              </a:extLst>
            </p:cNvPr>
            <p:cNvSpPr/>
            <p:nvPr/>
          </p:nvSpPr>
          <p:spPr bwMode="auto">
            <a:xfrm>
              <a:off x="2721005" y="2273301"/>
              <a:ext cx="234312" cy="457200"/>
            </a:xfrm>
            <a:prstGeom prst="rect">
              <a:avLst/>
            </a:prstGeom>
            <a:noFill/>
            <a:ln w="3810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D570E9-6290-DA9A-6123-90D48E65ED95}"/>
              </a:ext>
            </a:extLst>
          </p:cNvPr>
          <p:cNvGrpSpPr/>
          <p:nvPr/>
        </p:nvGrpSpPr>
        <p:grpSpPr>
          <a:xfrm>
            <a:off x="392113" y="1510285"/>
            <a:ext cx="2286351" cy="1180528"/>
            <a:chOff x="392113" y="1510285"/>
            <a:chExt cx="2286351" cy="118052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CDCA414-0EEA-495F-10B9-DA24A72FE962}"/>
                </a:ext>
              </a:extLst>
            </p:cNvPr>
            <p:cNvCxnSpPr/>
            <p:nvPr/>
          </p:nvCxnSpPr>
          <p:spPr bwMode="auto">
            <a:xfrm>
              <a:off x="517890" y="2690813"/>
              <a:ext cx="2160574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" name="Text Placeholder 6">
              <a:extLst>
                <a:ext uri="{FF2B5EF4-FFF2-40B4-BE49-F238E27FC236}">
                  <a16:creationId xmlns:a16="http://schemas.microsoft.com/office/drawing/2014/main" id="{1ABF931F-A125-9B61-3196-74261A2E22F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92113" y="1510285"/>
              <a:ext cx="2035147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None/>
                <a:defRPr sz="3200" b="1" kern="120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lang="en-CA" dirty="0"/>
                <a:t>Filename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BE3850-CEC1-B22D-C987-F2FF8BE63CCF}"/>
              </a:ext>
            </a:extLst>
          </p:cNvPr>
          <p:cNvGrpSpPr/>
          <p:nvPr/>
        </p:nvGrpSpPr>
        <p:grpSpPr>
          <a:xfrm>
            <a:off x="534074" y="1458910"/>
            <a:ext cx="7642928" cy="1698583"/>
            <a:chOff x="534074" y="1458910"/>
            <a:chExt cx="7642928" cy="1698583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DEA68CD-8E61-56B1-C79C-4D34DC5FF7A9}"/>
                </a:ext>
              </a:extLst>
            </p:cNvPr>
            <p:cNvCxnSpPr/>
            <p:nvPr/>
          </p:nvCxnSpPr>
          <p:spPr bwMode="auto">
            <a:xfrm>
              <a:off x="3030467" y="2661687"/>
              <a:ext cx="5146535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AD6B118-61E3-7348-3ECD-C7D860062D6D}"/>
                </a:ext>
              </a:extLst>
            </p:cNvPr>
            <p:cNvCxnSpPr/>
            <p:nvPr/>
          </p:nvCxnSpPr>
          <p:spPr bwMode="auto">
            <a:xfrm>
              <a:off x="534074" y="3157493"/>
              <a:ext cx="3042606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76C3D9A-4517-6216-A069-9C7953773D7F}"/>
                </a:ext>
              </a:extLst>
            </p:cNvPr>
            <p:cNvSpPr txBox="1"/>
            <p:nvPr/>
          </p:nvSpPr>
          <p:spPr>
            <a:xfrm>
              <a:off x="4013147" y="1458910"/>
              <a:ext cx="161891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/>
              <a:r>
                <a:rPr lang="en-CA" sz="3200" b="1" dirty="0">
                  <a:solidFill>
                    <a:srgbClr val="00B050"/>
                  </a:solidFill>
                </a:rPr>
                <a:t>Authors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EA61F5B-800C-640E-179F-31D86E08B619}"/>
              </a:ext>
            </a:extLst>
          </p:cNvPr>
          <p:cNvSpPr txBox="1"/>
          <p:nvPr/>
        </p:nvSpPr>
        <p:spPr>
          <a:xfrm>
            <a:off x="7074634" y="789968"/>
            <a:ext cx="16189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CA" sz="3200" b="1" dirty="0">
                <a:solidFill>
                  <a:srgbClr val="00B050"/>
                </a:solidFill>
              </a:rPr>
              <a:t>Authors</a:t>
            </a:r>
          </a:p>
        </p:txBody>
      </p:sp>
    </p:spTree>
    <p:extLst>
      <p:ext uri="{BB962C8B-B14F-4D97-AF65-F5344CB8AC3E}">
        <p14:creationId xmlns:p14="http://schemas.microsoft.com/office/powerpoint/2010/main" val="356987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B66E077-7E02-8693-02A6-B9B70A2FB36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769" y="1510285"/>
            <a:ext cx="6753749" cy="533400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BB2273-27B0-F23F-6A17-2EEA955CA0FA}"/>
              </a:ext>
            </a:extLst>
          </p:cNvPr>
          <p:cNvCxnSpPr/>
          <p:nvPr/>
        </p:nvCxnSpPr>
        <p:spPr bwMode="auto">
          <a:xfrm>
            <a:off x="3881438" y="3137937"/>
            <a:ext cx="470535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E4CB6D-95B0-C92E-D6E1-747A291FEC6E}"/>
              </a:ext>
            </a:extLst>
          </p:cNvPr>
          <p:cNvCxnSpPr/>
          <p:nvPr/>
        </p:nvCxnSpPr>
        <p:spPr bwMode="auto">
          <a:xfrm>
            <a:off x="392113" y="3628474"/>
            <a:ext cx="819467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C04126-D157-1469-8447-EC4CE9BD5010}"/>
              </a:ext>
            </a:extLst>
          </p:cNvPr>
          <p:cNvCxnSpPr/>
          <p:nvPr/>
        </p:nvCxnSpPr>
        <p:spPr bwMode="auto">
          <a:xfrm>
            <a:off x="329859" y="4133448"/>
            <a:ext cx="819467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B604B0-06E4-9A3E-D90E-92DCEEC297C0}"/>
              </a:ext>
            </a:extLst>
          </p:cNvPr>
          <p:cNvCxnSpPr/>
          <p:nvPr/>
        </p:nvCxnSpPr>
        <p:spPr bwMode="auto">
          <a:xfrm>
            <a:off x="263105" y="4609847"/>
            <a:ext cx="3304008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73DD28-3BFA-F9C6-339F-3EDA108B8FE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63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7A0DC220-1636-D9BA-760A-40CECFA003E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769" y="1510285"/>
            <a:ext cx="6753749" cy="533400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Journal Name, Volume, Pages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C04126-D157-1469-8447-EC4CE9BD5010}"/>
              </a:ext>
            </a:extLst>
          </p:cNvPr>
          <p:cNvCxnSpPr/>
          <p:nvPr/>
        </p:nvCxnSpPr>
        <p:spPr bwMode="auto">
          <a:xfrm flipV="1">
            <a:off x="3714750" y="4590648"/>
            <a:ext cx="4871694" cy="4326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B604B0-06E4-9A3E-D90E-92DCEEC297C0}"/>
              </a:ext>
            </a:extLst>
          </p:cNvPr>
          <p:cNvCxnSpPr/>
          <p:nvPr/>
        </p:nvCxnSpPr>
        <p:spPr bwMode="auto">
          <a:xfrm>
            <a:off x="392113" y="5152771"/>
            <a:ext cx="1961264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552C65C1-E427-DB58-FC66-B76BE34EA4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68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9C49DAB-34D9-5011-B32A-4C45F90F7CD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769" y="1510285"/>
            <a:ext cx="6753749" cy="533400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Date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B604B0-06E4-9A3E-D90E-92DCEEC297C0}"/>
              </a:ext>
            </a:extLst>
          </p:cNvPr>
          <p:cNvCxnSpPr/>
          <p:nvPr/>
        </p:nvCxnSpPr>
        <p:spPr bwMode="auto">
          <a:xfrm>
            <a:off x="5133975" y="5219447"/>
            <a:ext cx="985838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5AB9738-85A8-B58C-9306-D85C9799B9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20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7189EB1-D089-24C7-E86C-E19EAF91303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769" y="1510285"/>
            <a:ext cx="6753749" cy="533400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Comments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C04126-D157-1469-8447-EC4CE9BD5010}"/>
              </a:ext>
            </a:extLst>
          </p:cNvPr>
          <p:cNvCxnSpPr/>
          <p:nvPr/>
        </p:nvCxnSpPr>
        <p:spPr bwMode="auto">
          <a:xfrm flipV="1">
            <a:off x="448919" y="5619750"/>
            <a:ext cx="6123331" cy="6151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B604B0-06E4-9A3E-D90E-92DCEEC297C0}"/>
              </a:ext>
            </a:extLst>
          </p:cNvPr>
          <p:cNvCxnSpPr/>
          <p:nvPr/>
        </p:nvCxnSpPr>
        <p:spPr bwMode="auto">
          <a:xfrm>
            <a:off x="6472238" y="5162297"/>
            <a:ext cx="189547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668AC7F-EB32-EE80-D9ED-D925F13C25F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61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CB1212DC-9441-5F97-BB1D-8AC86B7FE7C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3682F99D-42F2-4BE9-5AA0-520B82485DE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F4BF23-E81C-3B1C-C712-C9D6D469AF40}"/>
              </a:ext>
            </a:extLst>
          </p:cNvPr>
          <p:cNvSpPr txBox="1"/>
          <p:nvPr/>
        </p:nvSpPr>
        <p:spPr>
          <a:xfrm>
            <a:off x="1893181" y="5725170"/>
            <a:ext cx="5155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</a:rPr>
              <a:t>first paper I read </a:t>
            </a:r>
          </a:p>
          <a:p>
            <a:r>
              <a:rPr lang="en-US" sz="2000" b="1" dirty="0">
                <a:solidFill>
                  <a:srgbClr val="0000CC"/>
                </a:solidFill>
              </a:rPr>
              <a:t>by this author for this year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DB26E4-9DF4-BC5E-A750-3523A135D936}"/>
              </a:ext>
            </a:extLst>
          </p:cNvPr>
          <p:cNvGrpSpPr/>
          <p:nvPr/>
        </p:nvGrpSpPr>
        <p:grpSpPr>
          <a:xfrm>
            <a:off x="429604" y="2237662"/>
            <a:ext cx="3209450" cy="458777"/>
            <a:chOff x="429604" y="2237662"/>
            <a:chExt cx="3209450" cy="45877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8D1C777-F2D0-445C-9E1F-B4EB6438C876}"/>
                </a:ext>
              </a:extLst>
            </p:cNvPr>
            <p:cNvSpPr/>
            <p:nvPr/>
          </p:nvSpPr>
          <p:spPr bwMode="auto">
            <a:xfrm>
              <a:off x="2950598" y="2239239"/>
              <a:ext cx="688456" cy="457200"/>
            </a:xfrm>
            <a:prstGeom prst="rect">
              <a:avLst/>
            </a:prstGeom>
            <a:noFill/>
            <a:ln w="571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BAFD706-E6B7-B7B6-7CAE-C7DC2B2BF7F1}"/>
                </a:ext>
              </a:extLst>
            </p:cNvPr>
            <p:cNvSpPr/>
            <p:nvPr/>
          </p:nvSpPr>
          <p:spPr bwMode="auto">
            <a:xfrm>
              <a:off x="429604" y="2237662"/>
              <a:ext cx="688456" cy="457200"/>
            </a:xfrm>
            <a:prstGeom prst="rect">
              <a:avLst/>
            </a:prstGeom>
            <a:noFill/>
            <a:ln w="571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FFD3736-24EC-A42C-AE65-59B546A8B246}"/>
              </a:ext>
            </a:extLst>
          </p:cNvPr>
          <p:cNvGrpSpPr/>
          <p:nvPr/>
        </p:nvGrpSpPr>
        <p:grpSpPr>
          <a:xfrm>
            <a:off x="1137582" y="2259092"/>
            <a:ext cx="4188433" cy="471773"/>
            <a:chOff x="1137582" y="2259092"/>
            <a:chExt cx="4188433" cy="47177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D19055-90F9-FDF9-0E37-E0DE284CE25A}"/>
                </a:ext>
              </a:extLst>
            </p:cNvPr>
            <p:cNvSpPr/>
            <p:nvPr/>
          </p:nvSpPr>
          <p:spPr bwMode="auto">
            <a:xfrm>
              <a:off x="5067300" y="2259092"/>
              <a:ext cx="258715" cy="457200"/>
            </a:xfrm>
            <a:prstGeom prst="rect">
              <a:avLst/>
            </a:prstGeom>
            <a:noFill/>
            <a:ln w="38100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B41B743-B97A-45E4-9C6E-A0668C7DAEF2}"/>
                </a:ext>
              </a:extLst>
            </p:cNvPr>
            <p:cNvSpPr/>
            <p:nvPr/>
          </p:nvSpPr>
          <p:spPr bwMode="auto">
            <a:xfrm>
              <a:off x="1137582" y="2273665"/>
              <a:ext cx="258715" cy="457200"/>
            </a:xfrm>
            <a:prstGeom prst="rect">
              <a:avLst/>
            </a:prstGeom>
            <a:noFill/>
            <a:ln w="38100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D03085B-656A-164F-99F5-0A1FAF1F4B32}"/>
              </a:ext>
            </a:extLst>
          </p:cNvPr>
          <p:cNvGrpSpPr/>
          <p:nvPr/>
        </p:nvGrpSpPr>
        <p:grpSpPr>
          <a:xfrm>
            <a:off x="1415819" y="2242422"/>
            <a:ext cx="4661124" cy="2919260"/>
            <a:chOff x="1415819" y="2242422"/>
            <a:chExt cx="4661124" cy="29192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A3B8986-4439-4A66-8A2B-2479997A927D}"/>
                </a:ext>
              </a:extLst>
            </p:cNvPr>
            <p:cNvSpPr/>
            <p:nvPr/>
          </p:nvSpPr>
          <p:spPr bwMode="auto">
            <a:xfrm>
              <a:off x="5605764" y="4704482"/>
              <a:ext cx="471179" cy="457200"/>
            </a:xfrm>
            <a:prstGeom prst="rect">
              <a:avLst/>
            </a:prstGeom>
            <a:noFill/>
            <a:ln w="3810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5658D1-D47C-F8CC-02F3-576AA334BF5D}"/>
                </a:ext>
              </a:extLst>
            </p:cNvPr>
            <p:cNvSpPr/>
            <p:nvPr/>
          </p:nvSpPr>
          <p:spPr bwMode="auto">
            <a:xfrm>
              <a:off x="1415819" y="2242422"/>
              <a:ext cx="416364" cy="457200"/>
            </a:xfrm>
            <a:prstGeom prst="rect">
              <a:avLst/>
            </a:prstGeom>
            <a:noFill/>
            <a:ln w="3810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4C86B33-3BA8-7D9A-E74E-F5798A5C5148}"/>
              </a:ext>
            </a:extLst>
          </p:cNvPr>
          <p:cNvGrpSpPr/>
          <p:nvPr/>
        </p:nvGrpSpPr>
        <p:grpSpPr>
          <a:xfrm>
            <a:off x="1819791" y="2311760"/>
            <a:ext cx="230909" cy="4048991"/>
            <a:chOff x="1626129" y="1559313"/>
            <a:chExt cx="230909" cy="404899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7C12166-402E-10D4-306D-6D2BC7E13A12}"/>
                </a:ext>
              </a:extLst>
            </p:cNvPr>
            <p:cNvSpPr/>
            <p:nvPr/>
          </p:nvSpPr>
          <p:spPr bwMode="auto">
            <a:xfrm>
              <a:off x="1626129" y="1559313"/>
              <a:ext cx="230909" cy="406400"/>
            </a:xfrm>
            <a:prstGeom prst="ellipse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317883B-308D-7B65-8096-855CADAE9FF2}"/>
                </a:ext>
              </a:extLst>
            </p:cNvPr>
            <p:cNvCxnSpPr/>
            <p:nvPr/>
          </p:nvCxnSpPr>
          <p:spPr bwMode="auto">
            <a:xfrm flipV="1">
              <a:off x="1738186" y="1978418"/>
              <a:ext cx="0" cy="362988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6CBE73A-0B03-AD0B-7680-040DE8D71F93}"/>
              </a:ext>
            </a:extLst>
          </p:cNvPr>
          <p:cNvSpPr txBox="1"/>
          <p:nvPr/>
        </p:nvSpPr>
        <p:spPr>
          <a:xfrm>
            <a:off x="317783" y="1460505"/>
            <a:ext cx="57146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CA" sz="3200" b="1" dirty="0">
                <a:solidFill>
                  <a:srgbClr val="0000CC"/>
                </a:solidFill>
              </a:rPr>
              <a:t>File Naming Convention</a:t>
            </a:r>
          </a:p>
        </p:txBody>
      </p:sp>
    </p:spTree>
    <p:extLst>
      <p:ext uri="{BB962C8B-B14F-4D97-AF65-F5344CB8AC3E}">
        <p14:creationId xmlns:p14="http://schemas.microsoft.com/office/powerpoint/2010/main" val="147198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3. Building a Reference Database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Converting Database to HTML Format  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6F3733A2-0849-A1D3-56C4-22A1740CF96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125986A-FE8A-6BD2-81D4-EBB8219B645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" name="Picture 6">
            <a:hlinkClick r:id="rId2" tooltip="Reference Manager Introduction on-line"/>
            <a:extLst>
              <a:ext uri="{FF2B5EF4-FFF2-40B4-BE49-F238E27FC236}">
                <a16:creationId xmlns:a16="http://schemas.microsoft.com/office/drawing/2014/main" id="{F7FAA6CE-4B7A-482A-949C-3918D143431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FBD78A1-399A-680F-3170-5AC2710D260E}"/>
              </a:ext>
            </a:extLst>
          </p:cNvPr>
          <p:cNvSpPr txBox="1"/>
          <p:nvPr/>
        </p:nvSpPr>
        <p:spPr>
          <a:xfrm>
            <a:off x="23812" y="917127"/>
            <a:ext cx="1282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dirty="0">
                <a:solidFill>
                  <a:srgbClr val="0000CC"/>
                </a:solidFill>
              </a:rPr>
              <a:t>DEMO </a:t>
            </a:r>
            <a:endParaRPr lang="en-US" sz="2400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5D57E290-E312-0162-37CF-8135A5FBD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Observe as Teacher Builds a Reference Database Step-by-Step</a:t>
            </a:r>
          </a:p>
          <a:p>
            <a:endParaRPr lang="en-US" dirty="0"/>
          </a:p>
        </p:txBody>
      </p:sp>
      <p:sp>
        <p:nvSpPr>
          <p:cNvPr id="44" name="Rectangle: Top Corners One Rounded and One Snipped 43">
            <a:extLst>
              <a:ext uri="{FF2B5EF4-FFF2-40B4-BE49-F238E27FC236}">
                <a16:creationId xmlns:a16="http://schemas.microsoft.com/office/drawing/2014/main" id="{A83D1633-491D-3245-ABAC-E62A2054F342}"/>
              </a:ext>
            </a:extLst>
          </p:cNvPr>
          <p:cNvSpPr/>
          <p:nvPr/>
        </p:nvSpPr>
        <p:spPr bwMode="auto">
          <a:xfrm>
            <a:off x="661521" y="2578989"/>
            <a:ext cx="1471704" cy="2184880"/>
          </a:xfrm>
          <a:prstGeom prst="snipRoundRect">
            <a:avLst/>
          </a:prstGeom>
          <a:solidFill>
            <a:srgbClr val="B2B2B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Create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index.csv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Rectangle: Top Corners One Rounded and One Snipped 44">
            <a:extLst>
              <a:ext uri="{FF2B5EF4-FFF2-40B4-BE49-F238E27FC236}">
                <a16:creationId xmlns:a16="http://schemas.microsoft.com/office/drawing/2014/main" id="{C92ED419-51D3-CB99-F392-01CA3EDF18B8}"/>
              </a:ext>
            </a:extLst>
          </p:cNvPr>
          <p:cNvSpPr/>
          <p:nvPr/>
        </p:nvSpPr>
        <p:spPr bwMode="auto">
          <a:xfrm>
            <a:off x="7147581" y="2648056"/>
            <a:ext cx="1471704" cy="2184880"/>
          </a:xfrm>
          <a:prstGeom prst="snipRoundRect">
            <a:avLst/>
          </a:prstGeom>
          <a:solidFill>
            <a:srgbClr val="B2B2B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View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ndex.htm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C5F017DB-A86A-23EC-647E-CA51FC5110A6}"/>
              </a:ext>
            </a:extLst>
          </p:cNvPr>
          <p:cNvSpPr/>
          <p:nvPr/>
        </p:nvSpPr>
        <p:spPr bwMode="auto">
          <a:xfrm>
            <a:off x="2285625" y="3248025"/>
            <a:ext cx="4486650" cy="772655"/>
          </a:xfrm>
          <a:prstGeom prst="rightArrow">
            <a:avLst/>
          </a:prstGeom>
          <a:solidFill>
            <a:srgbClr val="B2B2B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Download &amp; Run C Program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51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Citing your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Follow the viewgraphs</a:t>
            </a:r>
            <a:endParaRPr lang="en-CA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19B838-1A82-DB79-4427-D79C6578B2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78A76C-93D6-E406-6AA4-8BF36DD4EE2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83F093-82EA-7C46-A761-8EF761AF8F2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0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CB162E7-A0A3-4777-91C3-56049C923856}"/>
              </a:ext>
            </a:extLst>
          </p:cNvPr>
          <p:cNvSpPr/>
          <p:nvPr/>
        </p:nvSpPr>
        <p:spPr bwMode="auto">
          <a:xfrm>
            <a:off x="301925" y="2553419"/>
            <a:ext cx="8522898" cy="37352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Citing your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Starting with your Cluster Diagram </a:t>
            </a:r>
          </a:p>
          <a:p>
            <a:r>
              <a:rPr lang="en-CA" dirty="0"/>
              <a:t>Continue in the Linear Outline</a:t>
            </a:r>
          </a:p>
          <a:p>
            <a:r>
              <a:rPr lang="en-CA" dirty="0"/>
              <a:t>Introduction.</a:t>
            </a:r>
          </a:p>
          <a:p>
            <a:pPr lvl="1"/>
            <a:r>
              <a:rPr lang="en-CA" dirty="0"/>
              <a:t>Intrusions have serious adverse effects.</a:t>
            </a:r>
          </a:p>
          <a:p>
            <a:pPr lvl="1"/>
            <a:r>
              <a:rPr lang="en-CA" dirty="0"/>
              <a:t>Conventional intrusion detection has weaknesses [</a:t>
            </a:r>
            <a:r>
              <a:rPr lang="en-CA" b="1" i="1" dirty="0">
                <a:solidFill>
                  <a:srgbClr val="0033CC"/>
                </a:solidFill>
              </a:rPr>
              <a:t>TartA06a</a:t>
            </a:r>
            <a:r>
              <a:rPr lang="en-CA" dirty="0"/>
              <a:t>]</a:t>
            </a:r>
          </a:p>
          <a:p>
            <a:pPr lvl="1"/>
            <a:r>
              <a:rPr lang="en-CA" dirty="0"/>
              <a:t>Can’t detect </a:t>
            </a:r>
            <a:r>
              <a:rPr lang="en-CA" dirty="0" err="1"/>
              <a:t>Whitonian</a:t>
            </a:r>
            <a:r>
              <a:rPr lang="en-CA" dirty="0"/>
              <a:t> intrusions [</a:t>
            </a:r>
            <a:r>
              <a:rPr lang="en-CA" b="1" i="1" dirty="0">
                <a:solidFill>
                  <a:srgbClr val="0033CC"/>
                </a:solidFill>
              </a:rPr>
              <a:t>WhitJ07a</a:t>
            </a:r>
            <a:r>
              <a:rPr lang="en-CA" dirty="0"/>
              <a:t>].</a:t>
            </a:r>
          </a:p>
          <a:p>
            <a:pPr lvl="1"/>
            <a:r>
              <a:rPr lang="en-CA" dirty="0"/>
              <a:t>….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Cite as you Write </a:t>
            </a:r>
            <a:endParaRPr lang="en-CA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238A9E8-AA65-4501-B2A5-215C3B8C972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D174C8A-9775-410D-B4D6-1A1E0D6A62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17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8F6F88-D0AF-4CB9-ACB6-38DFF36F7C4C}"/>
              </a:ext>
            </a:extLst>
          </p:cNvPr>
          <p:cNvSpPr/>
          <p:nvPr/>
        </p:nvSpPr>
        <p:spPr bwMode="auto">
          <a:xfrm>
            <a:off x="228600" y="2094061"/>
            <a:ext cx="8686800" cy="3924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Citing your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Bring into your First Draft</a:t>
            </a:r>
          </a:p>
          <a:p>
            <a:pPr marL="0" indent="0">
              <a:buNone/>
            </a:pPr>
            <a:r>
              <a:rPr lang="en-CA" dirty="0"/>
              <a:t>Tartakovsky et al. have recently proposed an adaptive sequential and batch-sequential change-point detection method to detect of intrusions in computer networks [</a:t>
            </a:r>
            <a:r>
              <a:rPr lang="en-CA" b="1" i="1" dirty="0">
                <a:solidFill>
                  <a:srgbClr val="0033CC"/>
                </a:solidFill>
              </a:rPr>
              <a:t>TartA06a</a:t>
            </a:r>
            <a:r>
              <a:rPr lang="en-CA" dirty="0"/>
              <a:t>]. Although this method is successful in protecting against conventional intrusions, it has limited ability to detect a </a:t>
            </a:r>
            <a:r>
              <a:rPr lang="en-CA" dirty="0" err="1"/>
              <a:t>Whitonian</a:t>
            </a:r>
            <a:r>
              <a:rPr lang="en-CA" dirty="0"/>
              <a:t> style intrusions [</a:t>
            </a:r>
            <a:r>
              <a:rPr lang="en-CA" b="1" i="1" dirty="0">
                <a:solidFill>
                  <a:srgbClr val="0033CC"/>
                </a:solidFill>
              </a:rPr>
              <a:t>WhitJ07a</a:t>
            </a:r>
            <a:r>
              <a:rPr lang="en-CA" dirty="0"/>
              <a:t>]. Thus…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</a:t>
            </a:r>
            <a:r>
              <a:rPr lang="en-CA" dirty="0">
                <a:solidFill>
                  <a:srgbClr val="0033CC"/>
                </a:solidFill>
              </a:rPr>
              <a:t>ite</a:t>
            </a:r>
            <a:r>
              <a:rPr lang="en-CA" dirty="0"/>
              <a:t> as you Wr</a:t>
            </a:r>
            <a:r>
              <a:rPr lang="en-CA" dirty="0">
                <a:solidFill>
                  <a:srgbClr val="FF0000"/>
                </a:solidFill>
              </a:rPr>
              <a:t>ite</a:t>
            </a:r>
            <a:r>
              <a:rPr lang="en-CA" dirty="0"/>
              <a:t>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C9430A6-AE1D-4138-A01B-F3806495C79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F2C1626-174C-4A4A-8385-71C49975A25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25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4. Citing your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CA" dirty="0"/>
              <a:t>By citing your reference database</a:t>
            </a:r>
          </a:p>
          <a:p>
            <a:r>
              <a:rPr lang="en-CA" dirty="0"/>
              <a:t>Using your filename to denote source[</a:t>
            </a:r>
            <a:r>
              <a:rPr lang="en-CA" b="1" dirty="0">
                <a:solidFill>
                  <a:srgbClr val="FF0000"/>
                </a:solidFill>
              </a:rPr>
              <a:t>TartA06a</a:t>
            </a:r>
            <a:r>
              <a:rPr lang="en-CA" dirty="0"/>
              <a:t>]</a:t>
            </a:r>
          </a:p>
          <a:p>
            <a:r>
              <a:rPr lang="en-CA" dirty="0"/>
              <a:t>Ensuring you…</a:t>
            </a:r>
          </a:p>
          <a:p>
            <a:pPr lvl="1"/>
            <a:r>
              <a:rPr lang="en-CA" dirty="0"/>
              <a:t>don’t mix up references (very easy)</a:t>
            </a:r>
          </a:p>
          <a:p>
            <a:pPr lvl="1"/>
            <a:r>
              <a:rPr lang="en-CA" dirty="0"/>
              <a:t>	don’t confuse 2 papers by the same author </a:t>
            </a:r>
          </a:p>
          <a:p>
            <a:pPr lvl="1"/>
            <a:r>
              <a:rPr lang="en-CA" dirty="0"/>
              <a:t>	can easily change reference and citation 		styles i.e. if the journal changes due to your or the 	editor’s decision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Cite as you Write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319D9D-076E-4E9E-B054-1725CDA1E6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B22BBE-9F72-5DBD-C994-74501AACF7C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DA36BD8-91B4-09C2-2734-E936FC406FF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53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Citing your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Where are you in preparing your thesis?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reading papers?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starting to write?</a:t>
            </a:r>
          </a:p>
          <a:p>
            <a:r>
              <a:rPr lang="en-CA" dirty="0">
                <a:sym typeface="Wingdings" panose="05000000000000000000" pitchFamily="2" charset="2"/>
              </a:rPr>
              <a:t>How will you apply this lesson this week?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Discuss…</a:t>
            </a:r>
            <a:endParaRPr lang="en-CA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5692F50-2049-4B9F-8D23-B5A8018EA6B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A9A2047-76B6-4354-A608-FD658485E7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77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What? </a:t>
            </a:r>
          </a:p>
          <a:p>
            <a:pPr lvl="1"/>
            <a:r>
              <a:rPr lang="en-CA" dirty="0"/>
              <a:t>Convert citations to the journal’s required format</a:t>
            </a:r>
          </a:p>
          <a:p>
            <a:pPr lvl="1"/>
            <a:r>
              <a:rPr lang="en-CA" dirty="0"/>
              <a:t>Convert references to the journal’s required format</a:t>
            </a:r>
          </a:p>
          <a:p>
            <a:r>
              <a:rPr lang="en-CA" dirty="0"/>
              <a:t>When? </a:t>
            </a:r>
          </a:p>
          <a:p>
            <a:pPr lvl="1"/>
            <a:r>
              <a:rPr lang="en-CA" dirty="0"/>
              <a:t>After final draft is finished </a:t>
            </a:r>
          </a:p>
          <a:p>
            <a:pPr lvl="1"/>
            <a:r>
              <a:rPr lang="en-CA" dirty="0"/>
              <a:t>Decided on journal submit.</a:t>
            </a:r>
          </a:p>
          <a:p>
            <a:r>
              <a:rPr lang="en-CA" dirty="0"/>
              <a:t>Why? Requirements vary between journals.</a:t>
            </a:r>
          </a:p>
          <a:p>
            <a:r>
              <a:rPr lang="en-CA" dirty="0"/>
              <a:t>How?</a:t>
            </a:r>
          </a:p>
          <a:p>
            <a:pPr lvl="1"/>
            <a:r>
              <a:rPr lang="en-CA" dirty="0"/>
              <a:t>	look at the style guides</a:t>
            </a:r>
          </a:p>
          <a:p>
            <a:pPr lvl="1"/>
            <a:r>
              <a:rPr lang="en-CA" dirty="0"/>
              <a:t>	look at the journal’s website (Author info)</a:t>
            </a:r>
          </a:p>
          <a:p>
            <a:pPr lvl="1"/>
            <a:r>
              <a:rPr lang="en-CA" dirty="0"/>
              <a:t>	copy format from recent papers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318C51-B5C1-DE33-6AFF-63C8FB4DD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1784D6A-EDED-4881-842E-3BF7C410F97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49FAC8-B667-BFBA-395B-3F56D380C20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FDDD4-3B05-188D-8857-F1E201617A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4EF43FC6-A587-40E3-AC04-66A18B9A0ED5}"/>
              </a:ext>
            </a:extLst>
          </p:cNvPr>
          <p:cNvSpPr/>
          <p:nvPr/>
        </p:nvSpPr>
        <p:spPr bwMode="auto">
          <a:xfrm>
            <a:off x="571500" y="6018214"/>
            <a:ext cx="609600" cy="609599"/>
          </a:xfrm>
          <a:prstGeom prst="donut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286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Converting References: Journal Article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43D28DC-899E-76F7-8FB5-362C63105A4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937A4D1-D340-C731-5883-A7406612DD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6BBD86-454A-AA05-8ECF-B61702E1E971}"/>
              </a:ext>
            </a:extLst>
          </p:cNvPr>
          <p:cNvSpPr txBox="1">
            <a:spLocks/>
          </p:cNvSpPr>
          <p:nvPr/>
        </p:nvSpPr>
        <p:spPr>
          <a:xfrm>
            <a:off x="457200" y="3230940"/>
            <a:ext cx="7108257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 Elsevier Chemical Physics Letters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F5FBD9-5B96-6251-32DB-70C7E21F0D53}"/>
              </a:ext>
            </a:extLst>
          </p:cNvPr>
          <p:cNvSpPr txBox="1"/>
          <p:nvPr/>
        </p:nvSpPr>
        <p:spPr>
          <a:xfrm>
            <a:off x="662690" y="4023480"/>
            <a:ext cx="8001001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J.D. White, J.H. Hsu, W.S. </a:t>
            </a:r>
            <a:r>
              <a:rPr lang="en-US" sz="3200" dirty="0" err="1">
                <a:solidFill>
                  <a:srgbClr val="000000"/>
                </a:solidFill>
              </a:rPr>
              <a:t>Fann</a:t>
            </a:r>
            <a:r>
              <a:rPr lang="en-US" sz="3200" dirty="0">
                <a:solidFill>
                  <a:srgbClr val="000000"/>
                </a:solidFill>
              </a:rPr>
              <a:t>, S.-C.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000000"/>
                </a:solidFill>
              </a:rPr>
              <a:t>Yang, G.Y </a:t>
            </a:r>
            <a:r>
              <a:rPr lang="en-US" sz="3200" dirty="0" err="1">
                <a:solidFill>
                  <a:srgbClr val="000000"/>
                </a:solidFill>
              </a:rPr>
              <a:t>Pern</a:t>
            </a:r>
            <a:r>
              <a:rPr lang="en-US" sz="3200" dirty="0">
                <a:solidFill>
                  <a:srgbClr val="000000"/>
                </a:solidFill>
              </a:rPr>
              <a:t>, S.A. Chen, Chem. Phys. Lett. </a:t>
            </a:r>
            <a:r>
              <a:rPr lang="en-US" sz="3200" b="1" dirty="0">
                <a:solidFill>
                  <a:srgbClr val="000000"/>
                </a:solidFill>
              </a:rPr>
              <a:t>338</a:t>
            </a:r>
            <a:r>
              <a:rPr lang="en-US" sz="3200" dirty="0">
                <a:solidFill>
                  <a:srgbClr val="000000"/>
                </a:solidFill>
              </a:rPr>
              <a:t> (2001) 263</a:t>
            </a:r>
            <a:endParaRPr lang="en-IN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108CCC-08AE-D138-B00F-DF2988710DEF}"/>
              </a:ext>
            </a:extLst>
          </p:cNvPr>
          <p:cNvSpPr txBox="1"/>
          <p:nvPr/>
        </p:nvSpPr>
        <p:spPr>
          <a:xfrm>
            <a:off x="571500" y="1554540"/>
            <a:ext cx="8001000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J.D. White, J.H. Hsu, W.S. </a:t>
            </a:r>
            <a:r>
              <a:rPr lang="en-US" sz="2400" dirty="0" err="1">
                <a:solidFill>
                  <a:schemeClr val="tx2"/>
                </a:solidFill>
              </a:rPr>
              <a:t>Fann</a:t>
            </a:r>
            <a:r>
              <a:rPr lang="en-US" sz="2400" dirty="0">
                <a:solidFill>
                  <a:schemeClr val="tx2"/>
                </a:solidFill>
              </a:rPr>
              <a:t>, S.-C. Yang, G.Y Pern, S.A. Chen, “</a:t>
            </a:r>
            <a:r>
              <a:rPr lang="en-US" sz="2400" i="1" dirty="0">
                <a:solidFill>
                  <a:schemeClr val="tx2"/>
                </a:solidFill>
              </a:rPr>
              <a:t>Deduction of the conformation of short chain luminescent conjugated polymers from single molecule </a:t>
            </a:r>
            <a:r>
              <a:rPr lang="en-US" sz="2400" i="1" dirty="0" err="1">
                <a:solidFill>
                  <a:schemeClr val="tx2"/>
                </a:solidFill>
              </a:rPr>
              <a:t>photophysics</a:t>
            </a:r>
            <a:r>
              <a:rPr lang="en-US" sz="2400" dirty="0">
                <a:solidFill>
                  <a:schemeClr val="tx2"/>
                </a:solidFill>
              </a:rPr>
              <a:t>”, Chem. Phys. Lett. 338, 263-268(2001)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972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Converting References: Journal Article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43D28DC-899E-76F7-8FB5-362C63105A4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FD9D35-05EB-4CC7-9D5A-0C2ED7972FEB}"/>
              </a:ext>
            </a:extLst>
          </p:cNvPr>
          <p:cNvSpPr txBox="1"/>
          <p:nvPr/>
        </p:nvSpPr>
        <p:spPr>
          <a:xfrm>
            <a:off x="571500" y="1554540"/>
            <a:ext cx="8001000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J.D. White, J.H. Hsu, W.S. </a:t>
            </a:r>
            <a:r>
              <a:rPr lang="en-US" sz="2400" dirty="0" err="1">
                <a:solidFill>
                  <a:schemeClr val="tx2"/>
                </a:solidFill>
              </a:rPr>
              <a:t>Fann</a:t>
            </a:r>
            <a:r>
              <a:rPr lang="en-US" sz="2400" dirty="0">
                <a:solidFill>
                  <a:schemeClr val="tx2"/>
                </a:solidFill>
              </a:rPr>
              <a:t>, S.-C. Yang, G.Y Pern, S.A. Chen, “</a:t>
            </a:r>
            <a:r>
              <a:rPr lang="en-US" sz="2400" i="1" dirty="0">
                <a:solidFill>
                  <a:schemeClr val="tx2"/>
                </a:solidFill>
              </a:rPr>
              <a:t>Deduction of the conformation of short chain luminescent conjugated polymers from single molecule </a:t>
            </a:r>
            <a:r>
              <a:rPr lang="en-US" sz="2400" i="1" dirty="0" err="1">
                <a:solidFill>
                  <a:schemeClr val="tx2"/>
                </a:solidFill>
              </a:rPr>
              <a:t>photophysics</a:t>
            </a:r>
            <a:r>
              <a:rPr lang="en-US" sz="2400" dirty="0">
                <a:solidFill>
                  <a:schemeClr val="tx2"/>
                </a:solidFill>
              </a:rPr>
              <a:t>”, Chem. Phys. Lett. 338, 263-268(2001)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937A4D1-D340-C731-5883-A7406612DD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6BBD86-454A-AA05-8ECF-B61702E1E971}"/>
              </a:ext>
            </a:extLst>
          </p:cNvPr>
          <p:cNvSpPr txBox="1">
            <a:spLocks/>
          </p:cNvSpPr>
          <p:nvPr/>
        </p:nvSpPr>
        <p:spPr>
          <a:xfrm>
            <a:off x="457200" y="3230940"/>
            <a:ext cx="7108257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 AIP, Applied Physics Letters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C24B81-B45D-5BEF-BA5A-E661D4D74FB1}"/>
              </a:ext>
            </a:extLst>
          </p:cNvPr>
          <p:cNvSpPr txBox="1"/>
          <p:nvPr/>
        </p:nvSpPr>
        <p:spPr>
          <a:xfrm>
            <a:off x="662690" y="4023480"/>
            <a:ext cx="8001001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J.D. White, J.H. Hsu, W.S. </a:t>
            </a:r>
            <a:r>
              <a:rPr lang="en-US" sz="3200" dirty="0" err="1">
                <a:solidFill>
                  <a:srgbClr val="000000"/>
                </a:solidFill>
              </a:rPr>
              <a:t>Fann</a:t>
            </a:r>
            <a:r>
              <a:rPr lang="en-US" sz="3200" dirty="0">
                <a:solidFill>
                  <a:srgbClr val="000000"/>
                </a:solidFill>
              </a:rPr>
              <a:t>, S.-C.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000000"/>
                </a:solidFill>
              </a:rPr>
              <a:t>Yang, G.Y </a:t>
            </a:r>
            <a:r>
              <a:rPr lang="en-US" sz="3200" dirty="0" err="1">
                <a:solidFill>
                  <a:srgbClr val="000000"/>
                </a:solidFill>
              </a:rPr>
              <a:t>Pern</a:t>
            </a:r>
            <a:r>
              <a:rPr lang="en-US" sz="3200" dirty="0">
                <a:solidFill>
                  <a:srgbClr val="000000"/>
                </a:solidFill>
              </a:rPr>
              <a:t>, S.A. Chen, Chem. Phys. Lett. </a:t>
            </a:r>
            <a:r>
              <a:rPr lang="en-US" sz="3200" b="1" dirty="0">
                <a:solidFill>
                  <a:srgbClr val="000000"/>
                </a:solidFill>
              </a:rPr>
              <a:t>338</a:t>
            </a:r>
            <a:r>
              <a:rPr lang="en-US" sz="3200" dirty="0">
                <a:solidFill>
                  <a:srgbClr val="000000"/>
                </a:solidFill>
              </a:rPr>
              <a:t>, 263 (2001)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424572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Converting References: Journal Article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43D28DC-899E-76F7-8FB5-362C63105A4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937A4D1-D340-C731-5883-A7406612DD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6BBD86-454A-AA05-8ECF-B61702E1E971}"/>
              </a:ext>
            </a:extLst>
          </p:cNvPr>
          <p:cNvSpPr txBox="1">
            <a:spLocks/>
          </p:cNvSpPr>
          <p:nvPr/>
        </p:nvSpPr>
        <p:spPr>
          <a:xfrm>
            <a:off x="457200" y="3230940"/>
            <a:ext cx="7108257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CA" dirty="0">
                <a:sym typeface="Wingdings" panose="05000000000000000000" pitchFamily="2" charset="2"/>
              </a:rPr>
              <a:t> IEEE Transactions on ….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06A59-8B50-25A3-6363-DA328F67FC76}"/>
              </a:ext>
            </a:extLst>
          </p:cNvPr>
          <p:cNvSpPr txBox="1"/>
          <p:nvPr/>
        </p:nvSpPr>
        <p:spPr>
          <a:xfrm>
            <a:off x="642668" y="3855127"/>
            <a:ext cx="7858664" cy="22467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J.D. White, J.H. Hsu, W.S. </a:t>
            </a:r>
            <a:r>
              <a:rPr lang="en-US" sz="2800" dirty="0" err="1">
                <a:solidFill>
                  <a:srgbClr val="000000"/>
                </a:solidFill>
              </a:rPr>
              <a:t>Fann</a:t>
            </a:r>
            <a:r>
              <a:rPr lang="en-US" sz="2800" dirty="0">
                <a:solidFill>
                  <a:srgbClr val="000000"/>
                </a:solidFill>
              </a:rPr>
              <a:t>, S.-C.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Yang, G.Y </a:t>
            </a:r>
            <a:r>
              <a:rPr lang="en-US" sz="2800" dirty="0" err="1">
                <a:solidFill>
                  <a:srgbClr val="000000"/>
                </a:solidFill>
              </a:rPr>
              <a:t>Pern</a:t>
            </a:r>
            <a:r>
              <a:rPr lang="en-US" sz="2800" dirty="0">
                <a:solidFill>
                  <a:srgbClr val="000000"/>
                </a:solidFill>
              </a:rPr>
              <a:t>, S.A. Chen, “</a:t>
            </a:r>
            <a:r>
              <a:rPr lang="en-US" sz="2800" i="1" dirty="0">
                <a:solidFill>
                  <a:srgbClr val="000000"/>
                </a:solidFill>
              </a:rPr>
              <a:t>Deduction of the conformation of short chain luminescent conjugated polymers from single molecule </a:t>
            </a:r>
            <a:r>
              <a:rPr lang="en-US" sz="2800" i="1" dirty="0" err="1">
                <a:solidFill>
                  <a:srgbClr val="000000"/>
                </a:solidFill>
              </a:rPr>
              <a:t>photophysics</a:t>
            </a:r>
            <a:r>
              <a:rPr lang="en-US" sz="2800" dirty="0">
                <a:solidFill>
                  <a:srgbClr val="000000"/>
                </a:solidFill>
              </a:rPr>
              <a:t>”, Chem. Phys. Lett. </a:t>
            </a:r>
            <a:r>
              <a:rPr lang="en-US" sz="2800" b="1" dirty="0">
                <a:solidFill>
                  <a:srgbClr val="000000"/>
                </a:solidFill>
              </a:rPr>
              <a:t>338</a:t>
            </a:r>
            <a:r>
              <a:rPr lang="en-US" sz="2800" dirty="0">
                <a:solidFill>
                  <a:srgbClr val="000000"/>
                </a:solidFill>
              </a:rPr>
              <a:t>, pp. 263-268 (2001).</a:t>
            </a:r>
            <a:endParaRPr lang="en-IN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E60BEB-2E90-F92E-97B0-919E05508670}"/>
              </a:ext>
            </a:extLst>
          </p:cNvPr>
          <p:cNvSpPr txBox="1"/>
          <p:nvPr/>
        </p:nvSpPr>
        <p:spPr>
          <a:xfrm>
            <a:off x="571500" y="1554540"/>
            <a:ext cx="8001000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[</a:t>
            </a:r>
            <a:r>
              <a:rPr lang="en-US" sz="2400" dirty="0">
                <a:solidFill>
                  <a:schemeClr val="tx2"/>
                </a:solidFill>
              </a:rPr>
              <a:t>WhitJ01a] J.D. White, J.H. Hsu, W.S. </a:t>
            </a:r>
            <a:r>
              <a:rPr lang="en-US" sz="2400" dirty="0" err="1">
                <a:solidFill>
                  <a:schemeClr val="tx2"/>
                </a:solidFill>
              </a:rPr>
              <a:t>Fann</a:t>
            </a:r>
            <a:r>
              <a:rPr lang="en-US" sz="2400" dirty="0">
                <a:solidFill>
                  <a:schemeClr val="tx2"/>
                </a:solidFill>
              </a:rPr>
              <a:t>, S.-C. Yang, G.Y Pern, S.A. Chen, “</a:t>
            </a:r>
            <a:r>
              <a:rPr lang="en-US" sz="2400" i="1" dirty="0">
                <a:solidFill>
                  <a:schemeClr val="tx2"/>
                </a:solidFill>
              </a:rPr>
              <a:t>Deduction of the conformation of short chain luminescent conjugated polymers from single molecule </a:t>
            </a:r>
            <a:r>
              <a:rPr lang="en-US" sz="2400" i="1" dirty="0" err="1">
                <a:solidFill>
                  <a:schemeClr val="tx2"/>
                </a:solidFill>
              </a:rPr>
              <a:t>photophysics</a:t>
            </a:r>
            <a:r>
              <a:rPr lang="en-US" sz="2400" dirty="0">
                <a:solidFill>
                  <a:schemeClr val="tx2"/>
                </a:solidFill>
              </a:rPr>
              <a:t>”, Chem. Phys. Lett. 338, 263-268(2001)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31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Converting References: Books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451ADD5-8F83-F738-62C1-2F67037EBDD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97F428-DC8A-C130-74C7-6F209D7AA0A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BBC050-45A0-4E0A-B864-38CC5841D9B5}"/>
              </a:ext>
            </a:extLst>
          </p:cNvPr>
          <p:cNvSpPr txBox="1"/>
          <p:nvPr/>
        </p:nvSpPr>
        <p:spPr>
          <a:xfrm>
            <a:off x="921588" y="2093148"/>
            <a:ext cx="7678947" cy="20621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I. Chai, J.D. White, </a:t>
            </a:r>
            <a:r>
              <a:rPr lang="en-US" sz="3200" u="sng" dirty="0">
                <a:solidFill>
                  <a:schemeClr val="tx2"/>
                </a:solidFill>
              </a:rPr>
              <a:t>Structuring Data and Building Algorithms -- An ANSI-C based approach</a:t>
            </a:r>
            <a:r>
              <a:rPr lang="en-US" sz="3200" dirty="0">
                <a:solidFill>
                  <a:schemeClr val="tx2"/>
                </a:solidFill>
              </a:rPr>
              <a:t>( McGraw-Hill International, Singapore 2006), p.89. </a:t>
            </a:r>
            <a:endParaRPr lang="en-IN" sz="3200" dirty="0">
              <a:solidFill>
                <a:schemeClr val="tx2"/>
              </a:solidFill>
            </a:endParaRPr>
          </a:p>
        </p:txBody>
      </p:sp>
      <p:pic>
        <p:nvPicPr>
          <p:cNvPr id="10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7325077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Converting References: Conferences (IEEE)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6962D-01EE-5BB0-2032-7C6866DFC1D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FA668D-D7E2-AC3B-5A1E-A303D4801A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5A0720-94E6-4F1D-BB0D-885A0C8B2095}"/>
              </a:ext>
            </a:extLst>
          </p:cNvPr>
          <p:cNvSpPr txBox="1"/>
          <p:nvPr/>
        </p:nvSpPr>
        <p:spPr>
          <a:xfrm>
            <a:off x="384372" y="2532727"/>
            <a:ext cx="8328308" cy="20621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D.B. Fogel, “Using evolutionary programming to construct neutral networks that are capable of playing tic-tac-toe,” in </a:t>
            </a:r>
            <a:r>
              <a:rPr lang="en-US" sz="3200" i="1" dirty="0">
                <a:solidFill>
                  <a:schemeClr val="tx2"/>
                </a:solidFill>
              </a:rPr>
              <a:t>Proc. 1995 IEEE Int. Conf. Neural </a:t>
            </a:r>
            <a:r>
              <a:rPr lang="en-US" sz="3200" i="1" dirty="0" err="1">
                <a:solidFill>
                  <a:schemeClr val="tx2"/>
                </a:solidFill>
              </a:rPr>
              <a:t>Netw</a:t>
            </a:r>
            <a:r>
              <a:rPr lang="en-US" sz="3200" dirty="0">
                <a:solidFill>
                  <a:schemeClr val="tx2"/>
                </a:solidFill>
              </a:rPr>
              <a:t>., 1995, pp. 875-8</a:t>
            </a:r>
            <a:endParaRPr lang="en-IN" sz="3200" dirty="0">
              <a:solidFill>
                <a:schemeClr val="tx2"/>
              </a:solidFill>
            </a:endParaRPr>
          </a:p>
        </p:txBody>
      </p:sp>
      <p:pic>
        <p:nvPicPr>
          <p:cNvPr id="8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1543725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Converting References: Website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40C1C1-1F0A-7A38-E70A-AB67E09CF01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124558-BDEA-B7DD-34F9-02C524A8506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2D61BC-F04E-40C1-93F1-50812CC8B092}"/>
              </a:ext>
            </a:extLst>
          </p:cNvPr>
          <p:cNvSpPr txBox="1"/>
          <p:nvPr/>
        </p:nvSpPr>
        <p:spPr>
          <a:xfrm>
            <a:off x="146785" y="1953582"/>
            <a:ext cx="8850429" cy="13849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tx2"/>
                </a:solidFill>
              </a:rPr>
              <a:t>Xiaotu</a:t>
            </a:r>
            <a:r>
              <a:rPr lang="en-US" sz="2800" dirty="0">
                <a:solidFill>
                  <a:schemeClr val="tx2"/>
                </a:solidFill>
              </a:rPr>
              <a:t> Conference for Graduate students in Science and Engineering with Open Participation. Retrieved January 5, 2005, from http://www.xiaotu.com/xtop/index.htm</a:t>
            </a:r>
            <a:endParaRPr lang="en-IN" sz="2800" dirty="0">
              <a:solidFill>
                <a:schemeClr val="tx2"/>
              </a:solidFill>
            </a:endParaRPr>
          </a:p>
        </p:txBody>
      </p:sp>
      <p:pic>
        <p:nvPicPr>
          <p:cNvPr id="10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020076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Converting References: Online Journals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EC8A7-1882-3F62-9A4D-6DE71A517E1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21E3DAD-D625-36EB-06EE-7ABEF45C40A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8F62AA-199E-4BE6-8064-2C83F7CFF67B}"/>
              </a:ext>
            </a:extLst>
          </p:cNvPr>
          <p:cNvSpPr txBox="1"/>
          <p:nvPr/>
        </p:nvSpPr>
        <p:spPr>
          <a:xfrm>
            <a:off x="188106" y="2151727"/>
            <a:ext cx="8567706" cy="20621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Fred, J.P. (2000, March 6). </a:t>
            </a:r>
            <a:r>
              <a:rPr lang="en-US" sz="3200" i="1" dirty="0">
                <a:solidFill>
                  <a:schemeClr val="tx2"/>
                </a:solidFill>
              </a:rPr>
              <a:t>New approach to polymer physics</a:t>
            </a:r>
            <a:r>
              <a:rPr lang="en-US" sz="3200" dirty="0">
                <a:solidFill>
                  <a:schemeClr val="tx2"/>
                </a:solidFill>
              </a:rPr>
              <a:t>, Physics Express, 3, Article 1. Retrieved January 13, 2005 from http://www.newphysics.com/express/308401.htm</a:t>
            </a:r>
            <a:endParaRPr lang="en-IN" sz="3200" dirty="0">
              <a:solidFill>
                <a:schemeClr val="tx2"/>
              </a:solidFill>
            </a:endParaRPr>
          </a:p>
        </p:txBody>
      </p:sp>
      <p:pic>
        <p:nvPicPr>
          <p:cNvPr id="10" name="Content Placeholder 15">
            <a:extLst>
              <a:ext uri="{FF2B5EF4-FFF2-40B4-BE49-F238E27FC236}">
                <a16:creationId xmlns:a16="http://schemas.microsoft.com/office/drawing/2014/main" id="{4629D217-4912-E515-8341-DE955775A47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416434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Converting References: Internet only Newsletter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6B266D2-C7C2-BD4B-DF14-7416765B716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8FFD911-220E-2D06-E062-71D9E9E934E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31B974-9CB5-468C-AC6C-BF0E75A23750}"/>
              </a:ext>
            </a:extLst>
          </p:cNvPr>
          <p:cNvSpPr txBox="1"/>
          <p:nvPr/>
        </p:nvSpPr>
        <p:spPr>
          <a:xfrm>
            <a:off x="116213" y="2299389"/>
            <a:ext cx="8639599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Black, J.P. (2005, July). </a:t>
            </a:r>
            <a:r>
              <a:rPr lang="en-US" sz="3200" i="1" dirty="0">
                <a:solidFill>
                  <a:schemeClr val="tx2"/>
                </a:solidFill>
              </a:rPr>
              <a:t>New standards on the way</a:t>
            </a:r>
            <a:r>
              <a:rPr lang="en-US" sz="3200" dirty="0">
                <a:solidFill>
                  <a:schemeClr val="tx2"/>
                </a:solidFill>
              </a:rPr>
              <a:t>, Wireless Networking, Retrieved from http://www.hotwire.org/subscribe/newsletter7.htm</a:t>
            </a:r>
            <a:endParaRPr lang="en-IN" sz="3200" dirty="0">
              <a:solidFill>
                <a:schemeClr val="tx2"/>
              </a:solidFill>
            </a:endParaRPr>
          </a:p>
        </p:txBody>
      </p:sp>
      <p:pic>
        <p:nvPicPr>
          <p:cNvPr id="10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015403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2. Converting Citations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5577CD8-3398-DA20-0310-E30BA5F110C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BF074-C51F-1910-04DB-DAF5B5FE6012}"/>
              </a:ext>
            </a:extLst>
          </p:cNvPr>
          <p:cNvSpPr txBox="1"/>
          <p:nvPr/>
        </p:nvSpPr>
        <p:spPr>
          <a:xfrm>
            <a:off x="792476" y="1585080"/>
            <a:ext cx="7868369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first experimental study related to the conformation of short-chain polymers was published in 2001 [</a:t>
            </a:r>
            <a:r>
              <a:rPr lang="en-US" sz="3200" b="1" dirty="0">
                <a:solidFill>
                  <a:srgbClr val="0033CC"/>
                </a:solidFill>
              </a:rPr>
              <a:t>WhitJ01a</a:t>
            </a:r>
            <a:r>
              <a:rPr lang="en-US" sz="3200" dirty="0">
                <a:solidFill>
                  <a:schemeClr val="tx2"/>
                </a:solidFill>
              </a:rPr>
              <a:t>]. Despite the…</a:t>
            </a:r>
            <a:endParaRPr lang="en-IN" sz="32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0EC171-A77A-4D90-32EA-97C9F6E4836F}"/>
              </a:ext>
            </a:extLst>
          </p:cNvPr>
          <p:cNvSpPr txBox="1"/>
          <p:nvPr/>
        </p:nvSpPr>
        <p:spPr>
          <a:xfrm>
            <a:off x="48126" y="3197930"/>
            <a:ext cx="89466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800" b="1" dirty="0">
                <a:solidFill>
                  <a:schemeClr val="tx2"/>
                </a:solidFill>
                <a:sym typeface="Wingdings" panose="05000000000000000000" pitchFamily="2" charset="2"/>
              </a:rPr>
              <a:t> IEEE, Transactions on Evolutionary Computation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D6DFFE3-62E5-8D1C-B590-79EA4A253E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A14842F-22AC-DD97-4681-0CC8AC577151}"/>
              </a:ext>
            </a:extLst>
          </p:cNvPr>
          <p:cNvSpPr txBox="1"/>
          <p:nvPr/>
        </p:nvSpPr>
        <p:spPr>
          <a:xfrm>
            <a:off x="792475" y="3851787"/>
            <a:ext cx="7868369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first experimental study related to the conformation of short-chain polymers was published in 2001 [</a:t>
            </a:r>
            <a:r>
              <a:rPr lang="en-US" sz="3200" b="1" dirty="0">
                <a:solidFill>
                  <a:srgbClr val="0033CC"/>
                </a:solidFill>
              </a:rPr>
              <a:t>22</a:t>
            </a:r>
            <a:r>
              <a:rPr lang="en-US" sz="3200" dirty="0">
                <a:solidFill>
                  <a:schemeClr val="tx2"/>
                </a:solidFill>
              </a:rPr>
              <a:t>]. Despite the…</a:t>
            </a:r>
            <a:endParaRPr lang="en-IN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2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2. Converting Citations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5577CD8-3398-DA20-0310-E30BA5F110C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BF074-C51F-1910-04DB-DAF5B5FE6012}"/>
              </a:ext>
            </a:extLst>
          </p:cNvPr>
          <p:cNvSpPr txBox="1"/>
          <p:nvPr/>
        </p:nvSpPr>
        <p:spPr>
          <a:xfrm>
            <a:off x="792476" y="1585080"/>
            <a:ext cx="7868369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first experimental study related to the conformation of short-chain polymers was published in 2001 [</a:t>
            </a:r>
            <a:r>
              <a:rPr lang="en-US" sz="3200" b="1" dirty="0">
                <a:solidFill>
                  <a:srgbClr val="0033CC"/>
                </a:solidFill>
              </a:rPr>
              <a:t>WhitJ01a</a:t>
            </a:r>
            <a:r>
              <a:rPr lang="en-US" sz="3200" dirty="0">
                <a:solidFill>
                  <a:schemeClr val="tx2"/>
                </a:solidFill>
              </a:rPr>
              <a:t>]. Despite the…</a:t>
            </a:r>
            <a:endParaRPr lang="en-IN" sz="32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0CAE6-2268-5DEC-BBD7-8AA741E1F25C}"/>
              </a:ext>
            </a:extLst>
          </p:cNvPr>
          <p:cNvSpPr txBox="1"/>
          <p:nvPr/>
        </p:nvSpPr>
        <p:spPr>
          <a:xfrm>
            <a:off x="807718" y="3840540"/>
            <a:ext cx="7868369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first experimental study related to the conformation of short-chain polymers was published in 2001</a:t>
            </a:r>
            <a:r>
              <a:rPr lang="en-US" sz="3200" b="1" baseline="30000" dirty="0">
                <a:solidFill>
                  <a:srgbClr val="0033CC"/>
                </a:solidFill>
              </a:rPr>
              <a:t>22</a:t>
            </a:r>
            <a:r>
              <a:rPr lang="en-US" sz="3200" dirty="0">
                <a:solidFill>
                  <a:schemeClr val="tx2"/>
                </a:solidFill>
              </a:rPr>
              <a:t>. Despite the…</a:t>
            </a:r>
            <a:endParaRPr lang="en-IN" sz="32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0EC171-A77A-4D90-32EA-97C9F6E4836F}"/>
              </a:ext>
            </a:extLst>
          </p:cNvPr>
          <p:cNvSpPr txBox="1"/>
          <p:nvPr/>
        </p:nvSpPr>
        <p:spPr>
          <a:xfrm>
            <a:off x="730715" y="3197930"/>
            <a:ext cx="77828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800" b="1" dirty="0">
                <a:solidFill>
                  <a:schemeClr val="tx2"/>
                </a:solidFill>
                <a:sym typeface="Wingdings" panose="05000000000000000000" pitchFamily="2" charset="2"/>
              </a:rPr>
              <a:t>APS, Physical Review B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D6DFFE3-62E5-8D1C-B590-79EA4A253E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192505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Finalizing the Format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2. Converting Citations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5577CD8-3398-DA20-0310-E30BA5F110C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BF074-C51F-1910-04DB-DAF5B5FE6012}"/>
              </a:ext>
            </a:extLst>
          </p:cNvPr>
          <p:cNvSpPr txBox="1"/>
          <p:nvPr/>
        </p:nvSpPr>
        <p:spPr>
          <a:xfrm>
            <a:off x="792476" y="1585080"/>
            <a:ext cx="7868369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first experimental study related to the conformation of short-chain polymers was published in 2001 [</a:t>
            </a:r>
            <a:r>
              <a:rPr lang="en-US" sz="3200" b="1" dirty="0">
                <a:solidFill>
                  <a:srgbClr val="0033CC"/>
                </a:solidFill>
              </a:rPr>
              <a:t>WhitJ01a</a:t>
            </a:r>
            <a:r>
              <a:rPr lang="en-US" sz="3200" dirty="0">
                <a:solidFill>
                  <a:schemeClr val="tx2"/>
                </a:solidFill>
              </a:rPr>
              <a:t>]. Despite the…</a:t>
            </a:r>
            <a:endParaRPr lang="en-IN" sz="32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0EC171-A77A-4D90-32EA-97C9F6E4836F}"/>
              </a:ext>
            </a:extLst>
          </p:cNvPr>
          <p:cNvSpPr txBox="1"/>
          <p:nvPr/>
        </p:nvSpPr>
        <p:spPr>
          <a:xfrm>
            <a:off x="571500" y="3180041"/>
            <a:ext cx="77828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800" b="1" dirty="0">
                <a:solidFill>
                  <a:schemeClr val="tx2"/>
                </a:solidFill>
                <a:sym typeface="Wingdings" panose="05000000000000000000" pitchFamily="2" charset="2"/>
              </a:rPr>
              <a:t> Wiley, Journal of Microscopy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D6DFFE3-62E5-8D1C-B590-79EA4A253E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" name="Content Placeholder 15">
            <a:extLst>
              <a:ext uri="{FF2B5EF4-FFF2-40B4-BE49-F238E27FC236}">
                <a16:creationId xmlns:a16="http://schemas.microsoft.com/office/drawing/2014/main" id="{327EAEA3-C3D8-43AA-BDBA-41B0D27632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DBFAD3-D96D-DDD7-42B9-E6E95DF4D8C4}"/>
              </a:ext>
            </a:extLst>
          </p:cNvPr>
          <p:cNvSpPr txBox="1"/>
          <p:nvPr/>
        </p:nvSpPr>
        <p:spPr>
          <a:xfrm>
            <a:off x="807718" y="3840540"/>
            <a:ext cx="7868369" cy="20621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first experimental study related to the conformation of short-chain polymers was published in 2001 (</a:t>
            </a:r>
            <a:r>
              <a:rPr lang="en-US" sz="3200" b="1" dirty="0">
                <a:solidFill>
                  <a:srgbClr val="0033CC"/>
                </a:solidFill>
              </a:rPr>
              <a:t>White, 2001</a:t>
            </a:r>
            <a:r>
              <a:rPr lang="en-US" sz="3200" dirty="0">
                <a:solidFill>
                  <a:schemeClr val="tx2"/>
                </a:solidFill>
              </a:rPr>
              <a:t>). Despite the…</a:t>
            </a:r>
            <a:endParaRPr lang="en-IN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50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1461-F428-67A7-A0DB-86319B952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6. Summary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B87DE1F-90E6-3E89-C246-20B9D12AB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595" y="1986911"/>
            <a:ext cx="8318810" cy="3568390"/>
          </a:xfrm>
        </p:spPr>
      </p:pic>
    </p:spTree>
    <p:extLst>
      <p:ext uri="{BB962C8B-B14F-4D97-AF65-F5344CB8AC3E}">
        <p14:creationId xmlns:p14="http://schemas.microsoft.com/office/powerpoint/2010/main" val="36771206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6</a:t>
            </a:r>
            <a:r>
              <a:rPr lang="en-US" dirty="0"/>
              <a:t>. Summary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C8DD5-337F-4855-A34D-4F6C4937DEF7}"/>
              </a:ext>
            </a:extLst>
          </p:cNvPr>
          <p:cNvSpPr/>
          <p:nvPr/>
        </p:nvSpPr>
        <p:spPr bwMode="auto">
          <a:xfrm>
            <a:off x="402807" y="2221030"/>
            <a:ext cx="8553501" cy="280195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5400" b="1" dirty="0">
                <a:solidFill>
                  <a:srgbClr val="FF0066"/>
                </a:solidFill>
                <a:sym typeface="Wingdings" panose="05000000000000000000" pitchFamily="2" charset="2"/>
              </a:rPr>
              <a:t>R</a:t>
            </a:r>
            <a:r>
              <a:rPr lang="en-CA" sz="5400" dirty="0">
                <a:solidFill>
                  <a:schemeClr val="tx2"/>
                </a:solidFill>
                <a:sym typeface="Wingdings" panose="05000000000000000000" pitchFamily="2" charset="2"/>
              </a:rPr>
              <a:t>eference as you </a:t>
            </a:r>
            <a:r>
              <a:rPr lang="en-CA" sz="5400" b="1" dirty="0">
                <a:solidFill>
                  <a:srgbClr val="FF0066"/>
                </a:solidFill>
                <a:sym typeface="Wingdings" panose="05000000000000000000" pitchFamily="2" charset="2"/>
              </a:rPr>
              <a:t>R</a:t>
            </a:r>
            <a:r>
              <a:rPr lang="en-CA" sz="5400" dirty="0">
                <a:solidFill>
                  <a:schemeClr val="tx2"/>
                </a:solidFill>
                <a:sym typeface="Wingdings" panose="05000000000000000000" pitchFamily="2" charset="2"/>
              </a:rPr>
              <a:t>ead.</a:t>
            </a:r>
          </a:p>
          <a:p>
            <a:pPr algn="ctr"/>
            <a:r>
              <a:rPr lang="en-CA" sz="5400" dirty="0">
                <a:solidFill>
                  <a:schemeClr val="tx2"/>
                </a:solidFill>
                <a:sym typeface="Wingdings" panose="05000000000000000000" pitchFamily="2" charset="2"/>
              </a:rPr>
              <a:t>C</a:t>
            </a:r>
            <a:r>
              <a:rPr lang="en-CA" sz="5400" b="1" dirty="0">
                <a:solidFill>
                  <a:srgbClr val="FF66FF"/>
                </a:solidFill>
                <a:sym typeface="Wingdings" panose="05000000000000000000" pitchFamily="2" charset="2"/>
              </a:rPr>
              <a:t>ite</a:t>
            </a:r>
            <a:r>
              <a:rPr lang="en-CA" sz="5400" dirty="0">
                <a:solidFill>
                  <a:schemeClr val="tx2"/>
                </a:solidFill>
                <a:sym typeface="Wingdings" panose="05000000000000000000" pitchFamily="2" charset="2"/>
              </a:rPr>
              <a:t> as you Wr</a:t>
            </a:r>
            <a:r>
              <a:rPr lang="en-CA" sz="5400" b="1" dirty="0">
                <a:solidFill>
                  <a:srgbClr val="FF66FF"/>
                </a:solidFill>
                <a:sym typeface="Wingdings" panose="05000000000000000000" pitchFamily="2" charset="2"/>
              </a:rPr>
              <a:t>ite</a:t>
            </a:r>
            <a:r>
              <a:rPr lang="en-CA" sz="5400" dirty="0">
                <a:solidFill>
                  <a:schemeClr val="tx2"/>
                </a:solidFill>
                <a:sym typeface="Wingdings" panose="05000000000000000000" pitchFamily="2" charset="2"/>
              </a:rPr>
              <a:t>.</a:t>
            </a:r>
          </a:p>
          <a:p>
            <a:pPr algn="ctr"/>
            <a:r>
              <a:rPr lang="en-CA" sz="5400" b="1" dirty="0">
                <a:solidFill>
                  <a:srgbClr val="0033CC"/>
                </a:solidFill>
                <a:sym typeface="Wingdings" panose="05000000000000000000" pitchFamily="2" charset="2"/>
              </a:rPr>
              <a:t>F</a:t>
            </a:r>
            <a:r>
              <a:rPr lang="en-CA" sz="5400" dirty="0">
                <a:solidFill>
                  <a:schemeClr val="tx2"/>
                </a:solidFill>
                <a:sym typeface="Wingdings" panose="05000000000000000000" pitchFamily="2" charset="2"/>
              </a:rPr>
              <a:t>ormat when you’re </a:t>
            </a:r>
            <a:r>
              <a:rPr lang="en-CA" sz="5400" b="1" dirty="0">
                <a:solidFill>
                  <a:srgbClr val="0033CC"/>
                </a:solidFill>
                <a:sym typeface="Wingdings" panose="05000000000000000000" pitchFamily="2" charset="2"/>
              </a:rPr>
              <a:t>F</a:t>
            </a:r>
            <a:r>
              <a:rPr lang="en-CA" sz="5400" dirty="0">
                <a:solidFill>
                  <a:schemeClr val="tx2"/>
                </a:solidFill>
                <a:sym typeface="Wingdings" panose="05000000000000000000" pitchFamily="2" charset="2"/>
              </a:rPr>
              <a:t>inished.</a:t>
            </a:r>
          </a:p>
        </p:txBody>
      </p:sp>
    </p:spTree>
    <p:extLst>
      <p:ext uri="{BB962C8B-B14F-4D97-AF65-F5344CB8AC3E}">
        <p14:creationId xmlns:p14="http://schemas.microsoft.com/office/powerpoint/2010/main" val="3750171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0F312DB-0253-DCB5-6119-7D5B81CC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7.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Find two or three papers you may be able to cite in the introduction of your life story paper</a:t>
            </a:r>
          </a:p>
          <a:p>
            <a:r>
              <a:rPr lang="en-CA" dirty="0">
                <a:sym typeface="Wingdings" panose="05000000000000000000" pitchFamily="2" charset="2"/>
              </a:rPr>
              <a:t>For example,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a quote that is meaningful to you and your life story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Someone else’s life story that is related to your story</a:t>
            </a:r>
          </a:p>
          <a:p>
            <a:r>
              <a:rPr lang="en-CA" dirty="0">
                <a:sym typeface="Wingdings" panose="05000000000000000000" pitchFamily="2" charset="2"/>
              </a:rPr>
              <a:t>Create a reference database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Name the file: ‘index.csv’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Use the format: “filename; author; reference; comments”</a:t>
            </a:r>
          </a:p>
          <a:p>
            <a:r>
              <a:rPr lang="en-CA" dirty="0">
                <a:sym typeface="Wingdings" panose="05000000000000000000" pitchFamily="2" charset="2"/>
              </a:rPr>
              <a:t>Convert to HTM with xtrefman.exe </a:t>
            </a:r>
          </a:p>
          <a:p>
            <a:r>
              <a:rPr lang="en-CA" dirty="0">
                <a:sym typeface="Wingdings" panose="05000000000000000000" pitchFamily="2" charset="2"/>
              </a:rPr>
              <a:t>Submit hard copies to class next week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Your text file index.csv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HTML files generated by xtrefman.exe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85000" lnSpcReduction="10000"/>
          </a:bodyPr>
          <a:lstStyle/>
          <a:p>
            <a:r>
              <a:rPr lang="en-CA" dirty="0"/>
              <a:t>Start a Reference Database: Your Life Story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A4201E5-A15A-4128-A3CA-9878CA7F196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E28EB7FD-A610-B545-ED8C-4D34686DABC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2" name="Picture 6">
            <a:hlinkClick r:id="rId3" tooltip="Reference Manager Introduction on-line"/>
            <a:extLst>
              <a:ext uri="{FF2B5EF4-FFF2-40B4-BE49-F238E27FC236}">
                <a16:creationId xmlns:a16="http://schemas.microsoft.com/office/drawing/2014/main" id="{7532A20C-6E45-C35D-ED22-0F8E9EAD9E14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44417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1854</TotalTime>
  <Words>1743</Words>
  <Application>Microsoft Office PowerPoint</Application>
  <PresentationFormat>On-screen Show (4:3)</PresentationFormat>
  <Paragraphs>200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Times New Roman</vt:lpstr>
      <vt:lpstr>Wingdings</vt:lpstr>
      <vt:lpstr>ecp1026</vt:lpstr>
      <vt:lpstr>CorelDRAW</vt:lpstr>
      <vt:lpstr>§6.4 Documenting Sources</vt:lpstr>
      <vt:lpstr>1. Why? Avoid Plagiarism</vt:lpstr>
      <vt:lpstr>1. Why? Avoid Plagiarism</vt:lpstr>
      <vt:lpstr>1. Why? Avoid Plagiarism</vt:lpstr>
      <vt:lpstr>1. Why? Avoid Plagiarism</vt:lpstr>
      <vt:lpstr>2. Searching and Finding References</vt:lpstr>
      <vt:lpstr>2. Searching and Finding References</vt:lpstr>
      <vt:lpstr>3. Building a Reference Database</vt:lpstr>
      <vt:lpstr>3. Building a Reference Database</vt:lpstr>
      <vt:lpstr>3. Building a Reference Database</vt:lpstr>
      <vt:lpstr>3. Building a Reference Database</vt:lpstr>
      <vt:lpstr>3. Building a Reference Database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Building a Reference Database</vt:lpstr>
      <vt:lpstr>4. Citing your Database</vt:lpstr>
      <vt:lpstr>4. Citing your Database</vt:lpstr>
      <vt:lpstr>4. Citing your Database</vt:lpstr>
      <vt:lpstr>4. Citing your Database</vt:lpstr>
      <vt:lpstr>4. Citing your Database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5. Finalizing the Format</vt:lpstr>
      <vt:lpstr>6. Summary</vt:lpstr>
      <vt:lpstr>6. Summary</vt:lpstr>
      <vt:lpstr>7. Homework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95</cp:revision>
  <dcterms:created xsi:type="dcterms:W3CDTF">2023-10-09T11:41:49Z</dcterms:created>
  <dcterms:modified xsi:type="dcterms:W3CDTF">2024-10-24T10:50:50Z</dcterms:modified>
  <cp:category>course</cp:category>
</cp:coreProperties>
</file>