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6"/>
  </p:notesMasterIdLst>
  <p:sldIdLst>
    <p:sldId id="256" r:id="rId2"/>
    <p:sldId id="284" r:id="rId3"/>
    <p:sldId id="328" r:id="rId4"/>
    <p:sldId id="331" r:id="rId5"/>
    <p:sldId id="352" r:id="rId6"/>
    <p:sldId id="329" r:id="rId7"/>
    <p:sldId id="333" r:id="rId8"/>
    <p:sldId id="286" r:id="rId9"/>
    <p:sldId id="257" r:id="rId10"/>
    <p:sldId id="356" r:id="rId11"/>
    <p:sldId id="269" r:id="rId12"/>
    <p:sldId id="288" r:id="rId13"/>
    <p:sldId id="334" r:id="rId14"/>
    <p:sldId id="290" r:id="rId15"/>
    <p:sldId id="335" r:id="rId16"/>
    <p:sldId id="338" r:id="rId17"/>
    <p:sldId id="345" r:id="rId18"/>
    <p:sldId id="346" r:id="rId19"/>
    <p:sldId id="351" r:id="rId20"/>
    <p:sldId id="348" r:id="rId21"/>
    <p:sldId id="354" r:id="rId22"/>
    <p:sldId id="355" r:id="rId23"/>
    <p:sldId id="353" r:id="rId24"/>
    <p:sldId id="337" r:id="rId2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FECAFF"/>
    <a:srgbClr val="FF0066"/>
    <a:srgbClr val="FF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77" autoAdjust="0"/>
    <p:restoredTop sz="94660"/>
  </p:normalViewPr>
  <p:slideViewPr>
    <p:cSldViewPr snapToGrid="0">
      <p:cViewPr varScale="1">
        <p:scale>
          <a:sx n="157" d="100"/>
          <a:sy n="157" d="100"/>
        </p:scale>
        <p:origin x="1136" y="-24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ECA41A-B4D6-48E1-BAC7-13432CA77349}" type="datetimeFigureOut">
              <a:rPr lang="en-IN" smtClean="0"/>
              <a:t>14-11-2024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ED647D-32F3-48B9-962E-A511E71D3D2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280389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oleObject" Target="../embeddings/oleObject1.bin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6">
            <a:extLst>
              <a:ext uri="{FF2B5EF4-FFF2-40B4-BE49-F238E27FC236}">
                <a16:creationId xmlns:a16="http://schemas.microsoft.com/office/drawing/2014/main" id="{38495290-4093-4296-84C3-E029D632E402}"/>
              </a:ext>
            </a:extLst>
          </p:cNvPr>
          <p:cNvGraphicFramePr>
            <a:graphicFrameLocks noChangeAspect="1"/>
          </p:cNvGraphicFramePr>
          <p:nvPr userDrawn="1"/>
        </p:nvGraphicFramePr>
        <p:xfrm>
          <a:off x="0" y="-76200"/>
          <a:ext cx="3581400" cy="1073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2" imgW="2769413" imgH="830885" progId="CorelDraw.Graphic.17">
                  <p:embed/>
                </p:oleObj>
              </mc:Choice>
              <mc:Fallback>
                <p:oleObj name="CorelDRAW" r:id="rId2" imgW="2769413" imgH="830885" progId="CorelDraw.Graphic.17">
                  <p:embed/>
                  <p:pic>
                    <p:nvPicPr>
                      <p:cNvPr id="4" name="Object 6">
                        <a:extLst>
                          <a:ext uri="{FF2B5EF4-FFF2-40B4-BE49-F238E27FC236}">
                            <a16:creationId xmlns:a16="http://schemas.microsoft.com/office/drawing/2014/main" id="{38495290-4093-4296-84C3-E029D632E40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-76200"/>
                        <a:ext cx="3581400" cy="1073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66700" y="996950"/>
            <a:ext cx="8610600" cy="1463511"/>
          </a:xfrm>
        </p:spPr>
        <p:txBody>
          <a:bodyPr/>
          <a:lstStyle>
            <a:lvl1pPr algn="ctr">
              <a:defRPr sz="6000"/>
            </a:lvl1pPr>
          </a:lstStyle>
          <a:p>
            <a:r>
              <a:rPr lang="en-US" dirty="0"/>
              <a:t>Click to edit Master style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752D200-9CD8-E73A-8833-2CA703FED67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611591" y="2850349"/>
            <a:ext cx="6018212" cy="3376056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253471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A_OnePa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416547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B_OnePane_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00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1FFF77A-F720-4A4B-8B3F-6393AA41873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250C2275-EC02-4DF4-931D-74AA81F85BD6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3877276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ne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1"/>
            <a:ext cx="8686800" cy="1786840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1FFF77A-F720-4A4B-8B3F-6393AA41873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250C2275-EC02-4DF4-931D-74AA81F85BD6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29009915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C_TwoPane_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4114801" cy="51800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9266121-4A0D-4346-B1E0-15E1880EF08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800600" y="1447007"/>
            <a:ext cx="4267200" cy="51816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3E7A175C-AE1B-4841-AFC4-212B96ABE75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4" name="Content Placeholder 4">
            <a:extLst>
              <a:ext uri="{FF2B5EF4-FFF2-40B4-BE49-F238E27FC236}">
                <a16:creationId xmlns:a16="http://schemas.microsoft.com/office/drawing/2014/main" id="{7DD71F7F-2BC8-49DB-9829-EE46C8E304E2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8994036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_TwoPanes_Comp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09944"/>
            <a:ext cx="8513762" cy="5492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" y="914400"/>
            <a:ext cx="4422775" cy="457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200" y="1371600"/>
            <a:ext cx="4422775" cy="5257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914400"/>
            <a:ext cx="4362450" cy="457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5974" y="1371600"/>
            <a:ext cx="4362450" cy="5257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63595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3_Title(NoPan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569430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i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0013"/>
          </a:xfrm>
        </p:spPr>
        <p:txBody>
          <a:bodyPr/>
          <a:lstStyle>
            <a:lvl1pPr>
              <a:buFont typeface="Wingdings" panose="05000000000000000000" pitchFamily="2" charset="2"/>
              <a:buChar char="Ø"/>
              <a:defRPr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1FFF77A-F720-4A4B-8B3F-6393AA41873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250C2275-EC02-4DF4-931D-74AA81F85BD6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22308622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ity_TwoPa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4114801" cy="5180013"/>
          </a:xfrm>
        </p:spPr>
        <p:txBody>
          <a:bodyPr/>
          <a:lstStyle>
            <a:lvl1pPr marL="457200" indent="-457200">
              <a:buFont typeface="Wingdings" panose="05000000000000000000" pitchFamily="2" charset="2"/>
              <a:buChar char="Ø"/>
              <a:defRPr/>
            </a:lvl1pPr>
            <a:lvl2pPr marL="914400" indent="-457200">
              <a:buFont typeface="Wingdings" panose="05000000000000000000" pitchFamily="2" charset="2"/>
              <a:buChar char="Ø"/>
              <a:defRPr/>
            </a:lvl2pPr>
            <a:lvl3pPr marL="1257300" indent="-342900">
              <a:buFont typeface="Wingdings" panose="05000000000000000000" pitchFamily="2" charset="2"/>
              <a:buChar char="Ø"/>
              <a:defRPr/>
            </a:lvl3pPr>
            <a:lvl4pPr marL="1714500" indent="-342900">
              <a:buFont typeface="Wingdings" panose="05000000000000000000" pitchFamily="2" charset="2"/>
              <a:buChar char="Ø"/>
              <a:defRPr/>
            </a:lvl4pPr>
            <a:lvl5pPr marL="2171700" indent="-342900">
              <a:buFont typeface="Wingdings" panose="05000000000000000000" pitchFamily="2" charset="2"/>
              <a:buChar char="Ø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9266121-4A0D-4346-B1E0-15E1880EF08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800600" y="1447007"/>
            <a:ext cx="4267200" cy="5181600"/>
          </a:xfrm>
        </p:spPr>
        <p:txBody>
          <a:bodyPr/>
          <a:lstStyle>
            <a:lvl1pPr marL="342900" indent="-342900">
              <a:buFont typeface="Wingdings" panose="05000000000000000000" pitchFamily="2" charset="2"/>
              <a:buChar char="Ø"/>
              <a:defRPr/>
            </a:lvl1pPr>
            <a:lvl2pPr marL="742950" indent="-285750">
              <a:buFont typeface="Wingdings" panose="05000000000000000000" pitchFamily="2" charset="2"/>
              <a:buChar char="Ø"/>
              <a:defRPr/>
            </a:lvl2pPr>
            <a:lvl3pPr marL="1143000" indent="-228600">
              <a:buFont typeface="Wingdings" panose="05000000000000000000" pitchFamily="2" charset="2"/>
              <a:buChar char="Ø"/>
              <a:defRPr/>
            </a:lvl3pPr>
            <a:lvl4pPr marL="1600200" indent="-228600">
              <a:buFont typeface="Wingdings" panose="05000000000000000000" pitchFamily="2" charset="2"/>
              <a:buChar char="Ø"/>
              <a:defRPr/>
            </a:lvl4pPr>
            <a:lvl5pPr marL="2057400" indent="-228600">
              <a:buFont typeface="Wingdings" panose="05000000000000000000" pitchFamily="2" charset="2"/>
              <a:buChar char="Ø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3E7A175C-AE1B-4841-AFC4-212B96ABE75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4" name="Content Placeholder 4">
            <a:extLst>
              <a:ext uri="{FF2B5EF4-FFF2-40B4-BE49-F238E27FC236}">
                <a16:creationId xmlns:a16="http://schemas.microsoft.com/office/drawing/2014/main" id="{7DD71F7F-2BC8-49DB-9829-EE46C8E304E2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42298246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469906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hyperlink" Target="https://www.kejiyingwen.com/" TargetMode="Externa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1">
          <a:gsLst>
            <a:gs pos="0">
              <a:srgbClr val="FFFFFF"/>
            </a:gs>
            <a:gs pos="50000">
              <a:srgbClr val="FBFBFB"/>
            </a:gs>
            <a:gs pos="100000">
              <a:srgbClr val="D0D0D0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AD523EDB-3677-4F8C-97C3-AAAB38D7B0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304800"/>
            <a:ext cx="815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1B012EC0-90B2-4FC1-BD65-C92DAD9A5B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14400"/>
            <a:ext cx="8686800" cy="5713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zh-TW" dirty="0"/>
              <a:t>Edit Master text styles</a:t>
            </a:r>
          </a:p>
          <a:p>
            <a:pPr lvl="1"/>
            <a:r>
              <a:rPr lang="en-US" altLang="zh-TW" dirty="0"/>
              <a:t>Second level</a:t>
            </a:r>
          </a:p>
          <a:p>
            <a:pPr lvl="2"/>
            <a:r>
              <a:rPr lang="en-US" altLang="zh-TW" dirty="0"/>
              <a:t>Third level</a:t>
            </a:r>
          </a:p>
          <a:p>
            <a:pPr lvl="3"/>
            <a:r>
              <a:rPr lang="en-US" altLang="zh-TW" dirty="0"/>
              <a:t>Fourth level</a:t>
            </a:r>
          </a:p>
          <a:p>
            <a:pPr lvl="4"/>
            <a:r>
              <a:rPr lang="en-US" altLang="zh-TW" dirty="0"/>
              <a:t>Fifth level</a:t>
            </a:r>
          </a:p>
        </p:txBody>
      </p:sp>
      <p:sp>
        <p:nvSpPr>
          <p:cNvPr id="1028" name="Text Box 9">
            <a:extLst>
              <a:ext uri="{FF2B5EF4-FFF2-40B4-BE49-F238E27FC236}">
                <a16:creationId xmlns:a16="http://schemas.microsoft.com/office/drawing/2014/main" id="{C1431C5F-1059-4DEA-85BB-F9E2A2EE8C1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781800" y="6400800"/>
            <a:ext cx="23622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50000"/>
              </a:spcBef>
              <a:defRPr/>
            </a:pPr>
            <a:r>
              <a:rPr lang="en-US" altLang="zh-TW">
                <a:solidFill>
                  <a:schemeClr val="tx2"/>
                </a:solidFill>
                <a:ea typeface="新細明體" panose="02020500000000000000" pitchFamily="18" charset="-120"/>
              </a:rPr>
              <a:t>(</a:t>
            </a:r>
            <a:fld id="{B31A1189-E713-4D81-944B-AB536684CD8F}" type="slidenum">
              <a:rPr lang="en-US" altLang="zh-TW" smtClean="0">
                <a:solidFill>
                  <a:schemeClr val="tx2"/>
                </a:solidFill>
                <a:ea typeface="新細明體" panose="02020500000000000000" pitchFamily="18" charset="-120"/>
              </a:rPr>
              <a:pPr algn="r">
                <a:spcBef>
                  <a:spcPct val="50000"/>
                </a:spcBef>
                <a:defRPr/>
              </a:pPr>
              <a:t>‹#›</a:t>
            </a:fld>
            <a:r>
              <a:rPr lang="en-US" altLang="zh-TW">
                <a:solidFill>
                  <a:schemeClr val="tx2"/>
                </a:solidFill>
                <a:ea typeface="新細明體" panose="02020500000000000000" pitchFamily="18" charset="-120"/>
              </a:rPr>
              <a:t>)</a:t>
            </a:r>
          </a:p>
        </p:txBody>
      </p:sp>
      <p:sp>
        <p:nvSpPr>
          <p:cNvPr id="1029" name="Text Box 10">
            <a:extLst>
              <a:ext uri="{FF2B5EF4-FFF2-40B4-BE49-F238E27FC236}">
                <a16:creationId xmlns:a16="http://schemas.microsoft.com/office/drawing/2014/main" id="{BDE00BED-2BEA-44A2-9C54-5C463D74DDA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6627813"/>
            <a:ext cx="8305800" cy="23018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TW" sz="900" dirty="0">
                <a:solidFill>
                  <a:schemeClr val="tx2"/>
                </a:solidFill>
                <a:ea typeface="新細明體" panose="02020500000000000000" pitchFamily="18" charset="-120"/>
              </a:rPr>
              <a:t>©2020 by J. D. White. For use with Research Communication: EFL for Scientists and Engineers by J D White, 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  <a:hlinkClick r:id="rId12"/>
              </a:rPr>
              <a:t>https://www.kejiyingwen.com</a:t>
            </a:r>
            <a:endParaRPr lang="en-US" altLang="zh-TW" sz="900" dirty="0">
              <a:solidFill>
                <a:srgbClr val="FF0000"/>
              </a:solidFill>
              <a:ea typeface="新細明體" panose="02020500000000000000" pitchFamily="18" charset="-120"/>
            </a:endParaRPr>
          </a:p>
        </p:txBody>
      </p:sp>
      <p:pic>
        <p:nvPicPr>
          <p:cNvPr id="1030" name="Picture 1">
            <a:extLst>
              <a:ext uri="{FF2B5EF4-FFF2-40B4-BE49-F238E27FC236}">
                <a16:creationId xmlns:a16="http://schemas.microsoft.com/office/drawing/2014/main" id="{3377FCB3-4BD5-42D7-AF9F-900F3A23275F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8" y="39688"/>
            <a:ext cx="798512" cy="79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31" name="Straight Connector 2">
            <a:extLst>
              <a:ext uri="{FF2B5EF4-FFF2-40B4-BE49-F238E27FC236}">
                <a16:creationId xmlns:a16="http://schemas.microsoft.com/office/drawing/2014/main" id="{8AC085AF-D21D-418B-BA91-4648D26D9D16}"/>
              </a:ext>
            </a:extLst>
          </p:cNvPr>
          <p:cNvCxnSpPr>
            <a:cxnSpLocks noChangeShapeType="1"/>
          </p:cNvCxnSpPr>
          <p:nvPr userDrawn="1"/>
        </p:nvCxnSpPr>
        <p:spPr bwMode="auto">
          <a:xfrm>
            <a:off x="0" y="914400"/>
            <a:ext cx="9144000" cy="0"/>
          </a:xfrm>
          <a:prstGeom prst="line">
            <a:avLst/>
          </a:prstGeom>
          <a:noFill/>
          <a:ln w="28575" algn="ctr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32" name="TextBox 11">
            <a:extLst>
              <a:ext uri="{FF2B5EF4-FFF2-40B4-BE49-F238E27FC236}">
                <a16:creationId xmlns:a16="http://schemas.microsoft.com/office/drawing/2014/main" id="{C502DFA6-D0F0-4E73-A02E-593F33B004E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525963" y="0"/>
            <a:ext cx="4618037" cy="4000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defRPr/>
            </a:pPr>
            <a:r>
              <a:rPr lang="en-US" altLang="zh-TW" sz="2000" dirty="0">
                <a:solidFill>
                  <a:schemeClr val="tx2"/>
                </a:solidFill>
                <a:ea typeface="新細明體" panose="02020500000000000000" pitchFamily="18" charset="-120"/>
              </a:rPr>
              <a:t>§6.5 Writing to Publish</a:t>
            </a:r>
            <a:endParaRPr lang="en-CA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200454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83" r:id="rId4"/>
    <p:sldLayoutId id="2147483676" r:id="rId5"/>
    <p:sldLayoutId id="2147483678" r:id="rId6"/>
    <p:sldLayoutId id="2147483679" r:id="rId7"/>
    <p:sldLayoutId id="2147483681" r:id="rId8"/>
    <p:sldLayoutId id="2147483682" r:id="rId9"/>
    <p:sldLayoutId id="2147483680" r:id="rId10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7AA3F2-AE48-4C1A-A904-18C6A84EA4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6700" y="996950"/>
            <a:ext cx="8610600" cy="1463511"/>
          </a:xfrm>
        </p:spPr>
        <p:txBody>
          <a:bodyPr/>
          <a:lstStyle/>
          <a:p>
            <a:r>
              <a:rPr lang="he-IL" dirty="0"/>
              <a:t>בְּרֵאשִׁ֖ית בָּרָ֣א אֱלֹהִ֑ים אֵ֥ת הַשָּׁמַ֖יִם וְאֵ֥ת הָאָֽרֶץ׃</a:t>
            </a:r>
            <a:endParaRPr lang="en-CA" dirty="0"/>
          </a:p>
        </p:txBody>
      </p:sp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A6BF013E-52C5-CF48-F673-615F0C73338C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2"/>
          <a:stretch>
            <a:fillRect/>
          </a:stretch>
        </p:blipFill>
        <p:spPr>
          <a:xfrm>
            <a:off x="1888677" y="2849563"/>
            <a:ext cx="5463483" cy="3376612"/>
          </a:xfr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A7BC5864-5ED6-69F2-9663-FB3F867B99F3}"/>
              </a:ext>
            </a:extLst>
          </p:cNvPr>
          <p:cNvSpPr txBox="1"/>
          <p:nvPr/>
        </p:nvSpPr>
        <p:spPr>
          <a:xfrm flipH="1">
            <a:off x="61912" y="6229931"/>
            <a:ext cx="90820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0" i="0" dirty="0">
                <a:solidFill>
                  <a:srgbClr val="141212"/>
                </a:solidFill>
                <a:effectLst/>
                <a:latin typeface="Merriweather" panose="020F0502020204030204" pitchFamily="2" charset="0"/>
              </a:rPr>
              <a:t>Core of M51 Whirlpool Galaxy (Image Size: 1100 light-years)</a:t>
            </a:r>
          </a:p>
          <a:p>
            <a:pPr algn="ctr"/>
            <a:r>
              <a:rPr lang="en-US" sz="1200" dirty="0">
                <a:solidFill>
                  <a:srgbClr val="141212"/>
                </a:solidFill>
                <a:latin typeface="Merriweather" panose="020F0502020204030204" pitchFamily="2" charset="0"/>
              </a:rPr>
              <a:t>The center of the cross is the location of a Black Hole (</a:t>
            </a:r>
            <a:r>
              <a:rPr lang="en-US" sz="1200" b="0" i="0" dirty="0">
                <a:solidFill>
                  <a:srgbClr val="141212"/>
                </a:solidFill>
                <a:effectLst/>
                <a:latin typeface="Merriweather" panose="00000500000000000000" pitchFamily="2" charset="0"/>
              </a:rPr>
              <a:t>Image by NASA’s Hubble Telescope)</a:t>
            </a:r>
            <a:endParaRPr lang="en-US" sz="12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47EE436-12B7-F0C9-077F-4E182C8737C3}"/>
              </a:ext>
            </a:extLst>
          </p:cNvPr>
          <p:cNvSpPr txBox="1"/>
          <p:nvPr/>
        </p:nvSpPr>
        <p:spPr>
          <a:xfrm>
            <a:off x="0" y="3419542"/>
            <a:ext cx="192590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Translation:</a:t>
            </a:r>
          </a:p>
          <a:p>
            <a:r>
              <a:rPr lang="en-CA" dirty="0"/>
              <a:t>In the beginning, God created the heavens and the earth.</a:t>
            </a:r>
          </a:p>
          <a:p>
            <a:r>
              <a:rPr lang="en-CA" dirty="0"/>
              <a:t>Moses</a:t>
            </a:r>
          </a:p>
          <a:p>
            <a:r>
              <a:rPr lang="en-CA" dirty="0"/>
              <a:t>Genesis 1:1</a:t>
            </a:r>
          </a:p>
          <a:p>
            <a:r>
              <a:rPr lang="en-CA" dirty="0"/>
              <a:t>~1400 BC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13593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40F312DB-0253-DCB5-6119-7D5B81CCD9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US" dirty="0"/>
              <a:t>1 Cause &amp; Effect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D01744-F6E7-4E4D-B0B4-FB9481F7C6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0013"/>
          </a:xfrm>
        </p:spPr>
        <p:txBody>
          <a:bodyPr>
            <a:normAutofit/>
          </a:bodyPr>
          <a:lstStyle/>
          <a:p>
            <a:r>
              <a:rPr lang="en-CA" dirty="0"/>
              <a:t>Assumption</a:t>
            </a:r>
          </a:p>
          <a:p>
            <a:pPr lvl="1"/>
            <a:r>
              <a:rPr lang="en-CA" dirty="0"/>
              <a:t>uh-</a:t>
            </a:r>
            <a:r>
              <a:rPr lang="en-CA" dirty="0" err="1"/>
              <a:t>suhmp</a:t>
            </a:r>
            <a:r>
              <a:rPr lang="en-CA" dirty="0"/>
              <a:t>-</a:t>
            </a:r>
            <a:r>
              <a:rPr lang="en-CA" dirty="0" err="1"/>
              <a:t>shuhn</a:t>
            </a:r>
            <a:endParaRPr lang="en-CA" dirty="0"/>
          </a:p>
          <a:p>
            <a:pPr lvl="1"/>
            <a:r>
              <a:rPr lang="en-CA" dirty="0"/>
              <a:t>Noun</a:t>
            </a:r>
          </a:p>
          <a:p>
            <a:pPr lvl="1"/>
            <a:r>
              <a:rPr lang="en-CA" dirty="0"/>
              <a:t>A thing that is assumed to be true</a:t>
            </a:r>
          </a:p>
          <a:p>
            <a:r>
              <a:rPr lang="en-CA" dirty="0"/>
              <a:t>assume: </a:t>
            </a:r>
          </a:p>
          <a:p>
            <a:pPr lvl="1"/>
            <a:r>
              <a:rPr lang="en-CA" dirty="0"/>
              <a:t>verb</a:t>
            </a:r>
          </a:p>
          <a:p>
            <a:pPr lvl="1"/>
            <a:r>
              <a:rPr lang="en-CA" dirty="0"/>
              <a:t>uh-</a:t>
            </a:r>
            <a:r>
              <a:rPr lang="en-CA" dirty="0" err="1"/>
              <a:t>soom</a:t>
            </a:r>
            <a:r>
              <a:rPr lang="en-CA" dirty="0"/>
              <a:t> </a:t>
            </a:r>
          </a:p>
          <a:p>
            <a:pPr lvl="1"/>
            <a:r>
              <a:rPr lang="en-CA" dirty="0"/>
              <a:t>To suppose something without any evidence</a:t>
            </a:r>
          </a:p>
          <a:p>
            <a:pPr lvl="1"/>
            <a:endParaRPr lang="en-CA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83A9017-5C56-BA59-A696-B8D10AA26FC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endParaRPr lang="en-US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79DE3D0F-23DE-4DA4-853A-76CFCEF2331B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11A4B865-4A21-016A-135A-66CF82CEBEF7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D82135F4-E3CC-00DD-31A9-C39080AAA18D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745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40F312DB-0253-DCB5-6119-7D5B81CCD9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US" dirty="0"/>
              <a:t>1 Cause &amp; Effect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D01744-F6E7-4E4D-B0B4-FB9481F7C6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0013"/>
          </a:xfrm>
        </p:spPr>
        <p:txBody>
          <a:bodyPr>
            <a:normAutofit/>
          </a:bodyPr>
          <a:lstStyle/>
          <a:p>
            <a:r>
              <a:rPr lang="en-CA" dirty="0"/>
              <a:t>Basic Assumption of Science </a:t>
            </a:r>
            <a:r>
              <a:rPr lang="en-CA" dirty="0">
                <a:sym typeface="Wingdings" panose="05000000000000000000" pitchFamily="2" charset="2"/>
              </a:rPr>
              <a:t> </a:t>
            </a:r>
            <a:r>
              <a:rPr lang="en-CA" dirty="0"/>
              <a:t>every natural effect has a natural cause</a:t>
            </a:r>
          </a:p>
          <a:p>
            <a:r>
              <a:rPr lang="en-CA" dirty="0"/>
              <a:t>Role of the Scientists </a:t>
            </a:r>
            <a:r>
              <a:rPr lang="en-CA" dirty="0">
                <a:sym typeface="Wingdings" panose="05000000000000000000" pitchFamily="2" charset="2"/>
              </a:rPr>
              <a:t> </a:t>
            </a:r>
            <a:r>
              <a:rPr lang="en-CA" dirty="0"/>
              <a:t>discover natural causes for effects</a:t>
            </a:r>
          </a:p>
          <a:p>
            <a:r>
              <a:rPr lang="en-CA" dirty="0"/>
              <a:t>Role of the Engineer </a:t>
            </a:r>
            <a:r>
              <a:rPr lang="en-CA" dirty="0">
                <a:sym typeface="Wingdings" panose="05000000000000000000" pitchFamily="2" charset="2"/>
              </a:rPr>
              <a:t> employ cause and effect laws to create something new and beneficial</a:t>
            </a:r>
            <a:endParaRPr lang="en-CA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2AC711B-17B1-EC4D-1A1A-F99847C7057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endParaRPr lang="en-US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06D6BB6E-00D1-05A7-3393-AC9382A7AE67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99BB311-9F7D-6425-BB89-E07B06F258AC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A5CF24AB-5793-B996-B43C-AD9C90B2CD61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4996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40F312DB-0253-DCB5-6119-7D5B81CCD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1 Cause &amp; Effect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D01744-F6E7-4E4D-B0B4-FB9481F7C6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>
                <a:sym typeface="Wingdings" panose="05000000000000000000" pitchFamily="2" charset="2"/>
              </a:rPr>
              <a:t>Skim the article</a:t>
            </a:r>
          </a:p>
          <a:p>
            <a:r>
              <a:rPr lang="en-CA" dirty="0">
                <a:sym typeface="Wingdings" panose="05000000000000000000" pitchFamily="2" charset="2"/>
              </a:rPr>
              <a:t>Fill in the chart with </a:t>
            </a:r>
          </a:p>
          <a:p>
            <a:pPr lvl="1"/>
            <a:r>
              <a:rPr lang="en-CA" dirty="0">
                <a:sym typeface="Wingdings" panose="05000000000000000000" pitchFamily="2" charset="2"/>
              </a:rPr>
              <a:t>the cause</a:t>
            </a:r>
          </a:p>
          <a:p>
            <a:pPr lvl="1"/>
            <a:r>
              <a:rPr lang="en-CA" dirty="0">
                <a:sym typeface="Wingdings" panose="05000000000000000000" pitchFamily="2" charset="2"/>
              </a:rPr>
              <a:t>the connecting word</a:t>
            </a:r>
          </a:p>
          <a:p>
            <a:pPr lvl="1"/>
            <a:r>
              <a:rPr lang="en-CA" dirty="0">
                <a:sym typeface="Wingdings" panose="05000000000000000000" pitchFamily="2" charset="2"/>
              </a:rPr>
              <a:t>the effect</a:t>
            </a:r>
            <a:endParaRPr lang="en-CA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655F8944-2314-4378-9E2A-4019B658529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endParaRPr lang="en-US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1AB9DD36-16AB-43A8-80EB-EE319CB8C12A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</p:spPr>
      </p:pic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C7B67A67-8938-4CA1-B6BA-8D30C019B16D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AF1C92FF-F0D0-446F-B987-6DBCC0B84BE7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2" name="Content Placeholder 62">
            <a:extLst>
              <a:ext uri="{FF2B5EF4-FFF2-40B4-BE49-F238E27FC236}">
                <a16:creationId xmlns:a16="http://schemas.microsoft.com/office/drawing/2014/main" id="{7C94BB1F-5EAE-44F2-7010-23999007F38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34319637"/>
              </p:ext>
            </p:extLst>
          </p:nvPr>
        </p:nvGraphicFramePr>
        <p:xfrm>
          <a:off x="291018" y="4104684"/>
          <a:ext cx="8286540" cy="1964343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762180">
                  <a:extLst>
                    <a:ext uri="{9D8B030D-6E8A-4147-A177-3AD203B41FA5}">
                      <a16:colId xmlns:a16="http://schemas.microsoft.com/office/drawing/2014/main" val="3338491033"/>
                    </a:ext>
                  </a:extLst>
                </a:gridCol>
                <a:gridCol w="2762180">
                  <a:extLst>
                    <a:ext uri="{9D8B030D-6E8A-4147-A177-3AD203B41FA5}">
                      <a16:colId xmlns:a16="http://schemas.microsoft.com/office/drawing/2014/main" val="2216613310"/>
                    </a:ext>
                  </a:extLst>
                </a:gridCol>
                <a:gridCol w="2762180">
                  <a:extLst>
                    <a:ext uri="{9D8B030D-6E8A-4147-A177-3AD203B41FA5}">
                      <a16:colId xmlns:a16="http://schemas.microsoft.com/office/drawing/2014/main" val="4216600139"/>
                    </a:ext>
                  </a:extLst>
                </a:gridCol>
              </a:tblGrid>
              <a:tr h="65478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561689"/>
                  </a:ext>
                </a:extLst>
              </a:tr>
              <a:tr h="65478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9026453"/>
                  </a:ext>
                </a:extLst>
              </a:tr>
              <a:tr h="65478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5381223"/>
                  </a:ext>
                </a:extLst>
              </a:tr>
            </a:tbl>
          </a:graphicData>
        </a:graphic>
      </p:graphicFrame>
      <p:sp>
        <p:nvSpPr>
          <p:cNvPr id="5" name="Rectangle 49">
            <a:extLst>
              <a:ext uri="{FF2B5EF4-FFF2-40B4-BE49-F238E27FC236}">
                <a16:creationId xmlns:a16="http://schemas.microsoft.com/office/drawing/2014/main" id="{75DB6891-7CB6-55F0-5C7E-224C013B42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5441" y="4085143"/>
            <a:ext cx="1205458" cy="55399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600" b="1" i="0" u="none" strike="noStrike" cap="none" normalizeH="0" baseline="0" dirty="0">
                <a:ln>
                  <a:noFill/>
                </a:ln>
                <a:solidFill>
                  <a:srgbClr val="FFFF00"/>
                </a:solidFill>
                <a:effectLst/>
                <a:latin typeface="Times New Roman" panose="02020603050405020304" pitchFamily="18" charset="0"/>
              </a:rPr>
              <a:t>C</a:t>
            </a:r>
            <a:r>
              <a:rPr kumimoji="0" lang="en-US" altLang="en-US" sz="3600" b="1" i="0" u="none" strike="noStrike" cap="none" normalizeH="0" baseline="0" dirty="0">
                <a:ln>
                  <a:noFill/>
                </a:ln>
                <a:solidFill>
                  <a:srgbClr val="0D0D0D"/>
                </a:solidFill>
                <a:effectLst/>
                <a:latin typeface="Times New Roman" panose="02020603050405020304" pitchFamily="18" charset="0"/>
              </a:rPr>
              <a:t>ause</a:t>
            </a:r>
            <a:endParaRPr kumimoji="0" lang="en-US" altLang="en-US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6" name="Rectangle 50">
            <a:extLst>
              <a:ext uri="{FF2B5EF4-FFF2-40B4-BE49-F238E27FC236}">
                <a16:creationId xmlns:a16="http://schemas.microsoft.com/office/drawing/2014/main" id="{819D9018-3D5B-9066-E53E-E83787DA0A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0376" y="4102303"/>
            <a:ext cx="207749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6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C</a:t>
            </a:r>
            <a:r>
              <a:rPr kumimoji="0" lang="en-US" altLang="en-US" sz="3600" b="1" i="0" u="none" strike="noStrike" cap="none" normalizeH="0" baseline="0" dirty="0">
                <a:ln>
                  <a:noFill/>
                </a:ln>
                <a:solidFill>
                  <a:srgbClr val="0D0D0D"/>
                </a:solidFill>
                <a:effectLst/>
                <a:latin typeface="Times New Roman" panose="02020603050405020304" pitchFamily="18" charset="0"/>
              </a:rPr>
              <a:t>onnector</a:t>
            </a:r>
            <a:endParaRPr kumimoji="0" lang="en-US" altLang="en-US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7" name="Rectangle 51">
            <a:extLst>
              <a:ext uri="{FF2B5EF4-FFF2-40B4-BE49-F238E27FC236}">
                <a16:creationId xmlns:a16="http://schemas.microsoft.com/office/drawing/2014/main" id="{A5F165C9-B7AF-BE2A-E19B-7596D5B270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96063" y="4109137"/>
            <a:ext cx="117981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600" b="1" i="0" u="none" strike="noStrike" cap="none" normalizeH="0" baseline="0" dirty="0">
                <a:ln>
                  <a:noFill/>
                </a:ln>
                <a:solidFill>
                  <a:srgbClr val="0000CC"/>
                </a:solidFill>
                <a:effectLst/>
                <a:latin typeface="Times New Roman" panose="02020603050405020304" pitchFamily="18" charset="0"/>
              </a:rPr>
              <a:t>E</a:t>
            </a:r>
            <a:r>
              <a:rPr kumimoji="0" lang="en-US" altLang="en-US" sz="3600" b="1" i="0" u="none" strike="noStrike" cap="none" normalizeH="0" baseline="0" dirty="0">
                <a:ln>
                  <a:noFill/>
                </a:ln>
                <a:solidFill>
                  <a:srgbClr val="0D0D0D"/>
                </a:solidFill>
                <a:effectLst/>
                <a:latin typeface="Times New Roman" panose="02020603050405020304" pitchFamily="18" charset="0"/>
              </a:rPr>
              <a:t>ffect</a:t>
            </a:r>
            <a:endParaRPr kumimoji="0" lang="en-US" altLang="en-US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2278392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40F312DB-0253-DCB5-6119-7D5B81CCD9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US"/>
              <a:t>1 Cause &amp; Effect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D01744-F6E7-4E4D-B0B4-FB9481F7C6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447801"/>
            <a:ext cx="8686800" cy="1786840"/>
          </a:xfrm>
        </p:spPr>
        <p:txBody>
          <a:bodyPr>
            <a:normAutofit/>
          </a:bodyPr>
          <a:lstStyle/>
          <a:p>
            <a:r>
              <a:rPr lang="en-CA" dirty="0"/>
              <a:t>We see colour because of the way our brains respond to different wavelengths of electromagnetic radiation.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0E1DA3-573A-5292-BBD3-F6626EDF209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 fontScale="92500" lnSpcReduction="20000"/>
          </a:bodyPr>
          <a:lstStyle/>
          <a:p>
            <a:r>
              <a:rPr lang="en-CA" dirty="0"/>
              <a:t>Color and Perception (example):</a:t>
            </a:r>
          </a:p>
        </p:txBody>
      </p:sp>
      <p:pic>
        <p:nvPicPr>
          <p:cNvPr id="60" name="Content Placeholder 59">
            <a:extLst>
              <a:ext uri="{FF2B5EF4-FFF2-40B4-BE49-F238E27FC236}">
                <a16:creationId xmlns:a16="http://schemas.microsoft.com/office/drawing/2014/main" id="{551F6DB4-A878-4626-8451-884859F37DFF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</p:spPr>
      </p:pic>
      <p:graphicFrame>
        <p:nvGraphicFramePr>
          <p:cNvPr id="63" name="Content Placeholder 62">
            <a:extLst>
              <a:ext uri="{FF2B5EF4-FFF2-40B4-BE49-F238E27FC236}">
                <a16:creationId xmlns:a16="http://schemas.microsoft.com/office/drawing/2014/main" id="{F1F952C1-D039-30F4-44B4-5D4650ABD9AE}"/>
              </a:ext>
            </a:extLst>
          </p:cNvPr>
          <p:cNvGraphicFramePr>
            <a:graphicFrameLocks noGrp="1"/>
          </p:cNvGraphicFramePr>
          <p:nvPr>
            <p:ph sz="quarter" idx="14"/>
            <p:extLst>
              <p:ext uri="{D42A27DB-BD31-4B8C-83A1-F6EECF244321}">
                <p14:modId xmlns:p14="http://schemas.microsoft.com/office/powerpoint/2010/main" val="2002916761"/>
              </p:ext>
            </p:extLst>
          </p:nvPr>
        </p:nvGraphicFramePr>
        <p:xfrm>
          <a:off x="291018" y="4108730"/>
          <a:ext cx="8286540" cy="1964343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762180">
                  <a:extLst>
                    <a:ext uri="{9D8B030D-6E8A-4147-A177-3AD203B41FA5}">
                      <a16:colId xmlns:a16="http://schemas.microsoft.com/office/drawing/2014/main" val="3338491033"/>
                    </a:ext>
                  </a:extLst>
                </a:gridCol>
                <a:gridCol w="2762180">
                  <a:extLst>
                    <a:ext uri="{9D8B030D-6E8A-4147-A177-3AD203B41FA5}">
                      <a16:colId xmlns:a16="http://schemas.microsoft.com/office/drawing/2014/main" val="2216613310"/>
                    </a:ext>
                  </a:extLst>
                </a:gridCol>
                <a:gridCol w="2762180">
                  <a:extLst>
                    <a:ext uri="{9D8B030D-6E8A-4147-A177-3AD203B41FA5}">
                      <a16:colId xmlns:a16="http://schemas.microsoft.com/office/drawing/2014/main" val="4216600139"/>
                    </a:ext>
                  </a:extLst>
                </a:gridCol>
              </a:tblGrid>
              <a:tr h="65478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561689"/>
                  </a:ext>
                </a:extLst>
              </a:tr>
              <a:tr h="65478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9026453"/>
                  </a:ext>
                </a:extLst>
              </a:tr>
              <a:tr h="65478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5381223"/>
                  </a:ext>
                </a:extLst>
              </a:tr>
            </a:tbl>
          </a:graphicData>
        </a:graphic>
      </p:graphicFrame>
      <p:sp>
        <p:nvSpPr>
          <p:cNvPr id="33" name="Content Placeholder 32">
            <a:extLst>
              <a:ext uri="{FF2B5EF4-FFF2-40B4-BE49-F238E27FC236}">
                <a16:creationId xmlns:a16="http://schemas.microsoft.com/office/drawing/2014/main" id="{4C99F8FB-D19C-6B0A-D219-12D5AFC77801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4" name="Rectangle 49">
            <a:extLst>
              <a:ext uri="{FF2B5EF4-FFF2-40B4-BE49-F238E27FC236}">
                <a16:creationId xmlns:a16="http://schemas.microsoft.com/office/drawing/2014/main" id="{63723152-B26A-454A-A871-99A6B47E6C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5441" y="4089189"/>
            <a:ext cx="1205458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600" b="1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Times New Roman" panose="02020603050405020304" pitchFamily="18" charset="0"/>
              </a:rPr>
              <a:t>C</a:t>
            </a:r>
            <a:r>
              <a:rPr kumimoji="0" lang="en-US" altLang="en-US" sz="3600" b="1" i="0" u="none" strike="noStrike" cap="none" normalizeH="0" baseline="0" dirty="0">
                <a:ln>
                  <a:noFill/>
                </a:ln>
                <a:solidFill>
                  <a:srgbClr val="0D0D0D"/>
                </a:solidFill>
                <a:effectLst/>
                <a:latin typeface="Times New Roman" panose="02020603050405020304" pitchFamily="18" charset="0"/>
              </a:rPr>
              <a:t>ause</a:t>
            </a:r>
            <a:endParaRPr kumimoji="0" lang="en-US" altLang="en-US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55" name="Rectangle 50">
            <a:extLst>
              <a:ext uri="{FF2B5EF4-FFF2-40B4-BE49-F238E27FC236}">
                <a16:creationId xmlns:a16="http://schemas.microsoft.com/office/drawing/2014/main" id="{8F991AB3-BC83-4B44-A534-8307586FEB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0376" y="4106349"/>
            <a:ext cx="207749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600" b="1" i="0" u="none" strike="noStrike" cap="none" normalizeH="0" baseline="0" dirty="0">
                <a:ln>
                  <a:noFill/>
                </a:ln>
                <a:solidFill>
                  <a:srgbClr val="0D0D0D"/>
                </a:solidFill>
                <a:effectLst/>
                <a:latin typeface="Times New Roman" panose="02020603050405020304" pitchFamily="18" charset="0"/>
              </a:rPr>
              <a:t>Connector</a:t>
            </a:r>
            <a:endParaRPr kumimoji="0" lang="en-US" altLang="en-US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56" name="Rectangle 51">
            <a:extLst>
              <a:ext uri="{FF2B5EF4-FFF2-40B4-BE49-F238E27FC236}">
                <a16:creationId xmlns:a16="http://schemas.microsoft.com/office/drawing/2014/main" id="{DFFA40C8-0180-4194-9259-4377CE5B2D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96063" y="4113183"/>
            <a:ext cx="117981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600" b="1" i="0" u="none" strike="noStrike" cap="none" normalizeH="0" baseline="0" dirty="0">
                <a:ln>
                  <a:noFill/>
                </a:ln>
                <a:solidFill>
                  <a:srgbClr val="0000CC"/>
                </a:solidFill>
                <a:effectLst/>
                <a:latin typeface="Times New Roman" panose="02020603050405020304" pitchFamily="18" charset="0"/>
              </a:rPr>
              <a:t>E</a:t>
            </a:r>
            <a:r>
              <a:rPr kumimoji="0" lang="en-US" altLang="en-US" sz="3600" b="1" i="0" u="none" strike="noStrike" cap="none" normalizeH="0" baseline="0" dirty="0">
                <a:ln>
                  <a:noFill/>
                </a:ln>
                <a:solidFill>
                  <a:srgbClr val="0D0D0D"/>
                </a:solidFill>
                <a:effectLst/>
                <a:latin typeface="Times New Roman" panose="02020603050405020304" pitchFamily="18" charset="0"/>
              </a:rPr>
              <a:t>ffect</a:t>
            </a:r>
            <a:endParaRPr kumimoji="0" lang="en-US" altLang="en-US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57" name="Rectangle 52">
            <a:extLst>
              <a:ext uri="{FF2B5EF4-FFF2-40B4-BE49-F238E27FC236}">
                <a16:creationId xmlns:a16="http://schemas.microsoft.com/office/drawing/2014/main" id="{15ABB63D-7652-44A5-A5E8-F2CBD04019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728" y="4775993"/>
            <a:ext cx="2705869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600" b="0" i="0" u="none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  <a:latin typeface="Times New Roman" panose="02020603050405020304" pitchFamily="18" charset="0"/>
              </a:rPr>
              <a:t>brains respond</a:t>
            </a:r>
            <a:endParaRPr kumimoji="0" lang="en-US" altLang="en-US" sz="3600" b="0" i="0" u="none" strike="noStrike" cap="none" normalizeH="0" baseline="0" dirty="0">
              <a:ln>
                <a:noFill/>
              </a:ln>
              <a:solidFill>
                <a:srgbClr val="00B050"/>
              </a:solidFill>
              <a:effectLst/>
            </a:endParaRPr>
          </a:p>
        </p:txBody>
      </p:sp>
      <p:sp>
        <p:nvSpPr>
          <p:cNvPr id="58" name="Rectangle 53">
            <a:extLst>
              <a:ext uri="{FF2B5EF4-FFF2-40B4-BE49-F238E27FC236}">
                <a16:creationId xmlns:a16="http://schemas.microsoft.com/office/drawing/2014/main" id="{904D0F73-1E56-40BC-8CA1-C2246EAFB4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2533" y="4781747"/>
            <a:ext cx="1461939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6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because</a:t>
            </a:r>
            <a:endParaRPr kumimoji="0" lang="en-US" altLang="en-US" sz="3600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</a:endParaRPr>
          </a:p>
        </p:txBody>
      </p:sp>
      <p:sp>
        <p:nvSpPr>
          <p:cNvPr id="59" name="Rectangle 54">
            <a:extLst>
              <a:ext uri="{FF2B5EF4-FFF2-40B4-BE49-F238E27FC236}">
                <a16:creationId xmlns:a16="http://schemas.microsoft.com/office/drawing/2014/main" id="{1538D307-0C2A-42A3-9631-9A855B01EA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36909" y="4792499"/>
            <a:ext cx="2115964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3600" dirty="0">
                <a:solidFill>
                  <a:srgbClr val="0000CC"/>
                </a:solidFill>
                <a:latin typeface="Times New Roman" panose="02020603050405020304" pitchFamily="18" charset="0"/>
              </a:rPr>
              <a:t>s</a:t>
            </a:r>
            <a:r>
              <a:rPr kumimoji="0" lang="en-US" altLang="en-US" sz="3600" b="0" i="0" u="none" strike="noStrike" cap="none" normalizeH="0" baseline="0" dirty="0">
                <a:ln>
                  <a:noFill/>
                </a:ln>
                <a:solidFill>
                  <a:srgbClr val="0000CC"/>
                </a:solidFill>
                <a:effectLst/>
                <a:latin typeface="Times New Roman" panose="02020603050405020304" pitchFamily="18" charset="0"/>
              </a:rPr>
              <a:t>ee </a:t>
            </a:r>
            <a:r>
              <a:rPr kumimoji="0" lang="en-US" altLang="en-US" sz="3600" b="0" i="0" u="none" strike="noStrike" cap="none" normalizeH="0" baseline="0" dirty="0" err="1">
                <a:ln>
                  <a:noFill/>
                </a:ln>
                <a:solidFill>
                  <a:srgbClr val="0000CC"/>
                </a:solidFill>
                <a:effectLst/>
                <a:latin typeface="Times New Roman" panose="02020603050405020304" pitchFamily="18" charset="0"/>
              </a:rPr>
              <a:t>colour</a:t>
            </a:r>
            <a:r>
              <a:rPr kumimoji="0" lang="en-US" altLang="en-US" sz="3600" b="0" i="0" u="none" strike="noStrike" cap="none" normalizeH="0" baseline="0" dirty="0">
                <a:ln>
                  <a:noFill/>
                </a:ln>
                <a:solidFill>
                  <a:srgbClr val="0000CC"/>
                </a:solidFill>
                <a:effectLst/>
                <a:latin typeface="Times New Roman" panose="02020603050405020304" pitchFamily="18" charset="0"/>
              </a:rPr>
              <a:t>  </a:t>
            </a:r>
            <a:endParaRPr kumimoji="0" lang="en-US" altLang="en-US" sz="3600" b="0" i="0" u="none" strike="noStrike" cap="none" normalizeH="0" baseline="0" dirty="0">
              <a:ln>
                <a:noFill/>
              </a:ln>
              <a:solidFill>
                <a:srgbClr val="0000CC"/>
              </a:solidFill>
              <a:effectLst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885D186-B9F0-84B9-C927-0BECF140D266}"/>
              </a:ext>
            </a:extLst>
          </p:cNvPr>
          <p:cNvCxnSpPr/>
          <p:nvPr/>
        </p:nvCxnSpPr>
        <p:spPr bwMode="auto">
          <a:xfrm>
            <a:off x="2743200" y="1981201"/>
            <a:ext cx="1252538" cy="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rgbClr val="FF006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1B568BA-753B-2202-C6FF-DA44CA40A74C}"/>
              </a:ext>
            </a:extLst>
          </p:cNvPr>
          <p:cNvCxnSpPr/>
          <p:nvPr/>
        </p:nvCxnSpPr>
        <p:spPr bwMode="auto">
          <a:xfrm>
            <a:off x="981075" y="1981201"/>
            <a:ext cx="1559824" cy="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rgbClr val="0000CC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64" name="Group 63">
            <a:extLst>
              <a:ext uri="{FF2B5EF4-FFF2-40B4-BE49-F238E27FC236}">
                <a16:creationId xmlns:a16="http://schemas.microsoft.com/office/drawing/2014/main" id="{F0D47B91-61A7-5DBE-4ACA-4168DD09CBC7}"/>
              </a:ext>
            </a:extLst>
          </p:cNvPr>
          <p:cNvGrpSpPr/>
          <p:nvPr/>
        </p:nvGrpSpPr>
        <p:grpSpPr>
          <a:xfrm>
            <a:off x="291018" y="1981201"/>
            <a:ext cx="7195986" cy="467990"/>
            <a:chOff x="291018" y="1981201"/>
            <a:chExt cx="7195986" cy="467990"/>
          </a:xfrm>
        </p:grpSpPr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FAF4C735-0212-F2E5-296D-262F3C7D244D}"/>
                </a:ext>
              </a:extLst>
            </p:cNvPr>
            <p:cNvCxnSpPr/>
            <p:nvPr/>
          </p:nvCxnSpPr>
          <p:spPr bwMode="auto">
            <a:xfrm>
              <a:off x="6596063" y="1981201"/>
              <a:ext cx="890941" cy="0"/>
            </a:xfrm>
            <a:prstGeom prst="line">
              <a:avLst/>
            </a:prstGeom>
            <a:solidFill>
              <a:schemeClr val="accent1"/>
            </a:solidFill>
            <a:ln w="57150" cap="flat" cmpd="sng" algn="ctr">
              <a:solidFill>
                <a:schemeClr val="accent2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587A3FFB-F0C7-95F4-7374-2F8A33402056}"/>
                </a:ext>
              </a:extLst>
            </p:cNvPr>
            <p:cNvCxnSpPr/>
            <p:nvPr/>
          </p:nvCxnSpPr>
          <p:spPr bwMode="auto">
            <a:xfrm>
              <a:off x="291018" y="2449191"/>
              <a:ext cx="1286929" cy="0"/>
            </a:xfrm>
            <a:prstGeom prst="line">
              <a:avLst/>
            </a:prstGeom>
            <a:solidFill>
              <a:schemeClr val="accent1"/>
            </a:solidFill>
            <a:ln w="57150" cap="flat" cmpd="sng" algn="ctr">
              <a:solidFill>
                <a:schemeClr val="accent2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2993678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40F312DB-0253-DCB5-6119-7D5B81CCD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1 Cause &amp; Effect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D01744-F6E7-4E4D-B0B4-FB9481F7C6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>
                <a:sym typeface="Wingdings" panose="05000000000000000000" pitchFamily="2" charset="2"/>
              </a:rPr>
              <a:t>Skim the article.</a:t>
            </a:r>
          </a:p>
          <a:p>
            <a:r>
              <a:rPr lang="en-CA" dirty="0">
                <a:sym typeface="Wingdings" panose="05000000000000000000" pitchFamily="2" charset="2"/>
              </a:rPr>
              <a:t>Fill in the chart with </a:t>
            </a:r>
          </a:p>
          <a:p>
            <a:pPr lvl="1"/>
            <a:r>
              <a:rPr lang="en-CA" dirty="0">
                <a:sym typeface="Wingdings" panose="05000000000000000000" pitchFamily="2" charset="2"/>
              </a:rPr>
              <a:t>the cause</a:t>
            </a:r>
          </a:p>
          <a:p>
            <a:pPr lvl="1"/>
            <a:r>
              <a:rPr lang="en-CA" dirty="0">
                <a:sym typeface="Wingdings" panose="05000000000000000000" pitchFamily="2" charset="2"/>
              </a:rPr>
              <a:t>the connecting word</a:t>
            </a:r>
          </a:p>
          <a:p>
            <a:pPr lvl="1"/>
            <a:r>
              <a:rPr lang="en-CA" dirty="0">
                <a:sym typeface="Wingdings" panose="05000000000000000000" pitchFamily="2" charset="2"/>
              </a:rPr>
              <a:t>the effect</a:t>
            </a:r>
            <a:endParaRPr lang="en-CA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4435514-2C92-4E05-B51D-D63BEA74098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endParaRPr lang="en-US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2184B817-4A16-95E3-44F9-FC81099A609D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</p:spPr>
      </p:pic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67D22FB5-B91B-40E8-96DF-50131A658CC8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EEA20A19-6BD3-48AB-A184-BB84D01A2FF9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2" name="Content Placeholder 62">
            <a:extLst>
              <a:ext uri="{FF2B5EF4-FFF2-40B4-BE49-F238E27FC236}">
                <a16:creationId xmlns:a16="http://schemas.microsoft.com/office/drawing/2014/main" id="{8DE33E60-10C2-D50F-7323-BD8AF34B771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93881521"/>
              </p:ext>
            </p:extLst>
          </p:nvPr>
        </p:nvGraphicFramePr>
        <p:xfrm>
          <a:off x="291018" y="4108730"/>
          <a:ext cx="8286540" cy="1964343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762180">
                  <a:extLst>
                    <a:ext uri="{9D8B030D-6E8A-4147-A177-3AD203B41FA5}">
                      <a16:colId xmlns:a16="http://schemas.microsoft.com/office/drawing/2014/main" val="3338491033"/>
                    </a:ext>
                  </a:extLst>
                </a:gridCol>
                <a:gridCol w="2762180">
                  <a:extLst>
                    <a:ext uri="{9D8B030D-6E8A-4147-A177-3AD203B41FA5}">
                      <a16:colId xmlns:a16="http://schemas.microsoft.com/office/drawing/2014/main" val="2216613310"/>
                    </a:ext>
                  </a:extLst>
                </a:gridCol>
                <a:gridCol w="2762180">
                  <a:extLst>
                    <a:ext uri="{9D8B030D-6E8A-4147-A177-3AD203B41FA5}">
                      <a16:colId xmlns:a16="http://schemas.microsoft.com/office/drawing/2014/main" val="4216600139"/>
                    </a:ext>
                  </a:extLst>
                </a:gridCol>
              </a:tblGrid>
              <a:tr h="65478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561689"/>
                  </a:ext>
                </a:extLst>
              </a:tr>
              <a:tr h="65478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9026453"/>
                  </a:ext>
                </a:extLst>
              </a:tr>
              <a:tr h="65478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5381223"/>
                  </a:ext>
                </a:extLst>
              </a:tr>
            </a:tbl>
          </a:graphicData>
        </a:graphic>
      </p:graphicFrame>
      <p:sp>
        <p:nvSpPr>
          <p:cNvPr id="4" name="Rectangle 49">
            <a:extLst>
              <a:ext uri="{FF2B5EF4-FFF2-40B4-BE49-F238E27FC236}">
                <a16:creationId xmlns:a16="http://schemas.microsoft.com/office/drawing/2014/main" id="{3DF6E802-2CEA-43B0-4D62-7452887944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5441" y="4089189"/>
            <a:ext cx="1205458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600" b="1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Times New Roman" panose="02020603050405020304" pitchFamily="18" charset="0"/>
              </a:rPr>
              <a:t>C</a:t>
            </a:r>
            <a:r>
              <a:rPr kumimoji="0" lang="en-US" altLang="en-US" sz="3600" b="1" i="0" u="none" strike="noStrike" cap="none" normalizeH="0" baseline="0" dirty="0">
                <a:ln>
                  <a:noFill/>
                </a:ln>
                <a:solidFill>
                  <a:srgbClr val="0D0D0D"/>
                </a:solidFill>
                <a:effectLst/>
                <a:latin typeface="Times New Roman" panose="02020603050405020304" pitchFamily="18" charset="0"/>
              </a:rPr>
              <a:t>ause</a:t>
            </a:r>
            <a:endParaRPr kumimoji="0" lang="en-US" altLang="en-US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5" name="Rectangle 50">
            <a:extLst>
              <a:ext uri="{FF2B5EF4-FFF2-40B4-BE49-F238E27FC236}">
                <a16:creationId xmlns:a16="http://schemas.microsoft.com/office/drawing/2014/main" id="{CCA65A98-2D82-8335-DC3B-380A8C88ED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0376" y="4106349"/>
            <a:ext cx="207749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600" b="1" i="0" u="none" strike="noStrike" cap="none" normalizeH="0" baseline="0" dirty="0">
                <a:ln>
                  <a:noFill/>
                </a:ln>
                <a:solidFill>
                  <a:srgbClr val="0D0D0D"/>
                </a:solidFill>
                <a:effectLst/>
                <a:latin typeface="Times New Roman" panose="02020603050405020304" pitchFamily="18" charset="0"/>
              </a:rPr>
              <a:t>Connector</a:t>
            </a:r>
            <a:endParaRPr kumimoji="0" lang="en-US" altLang="en-US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6" name="Rectangle 51">
            <a:extLst>
              <a:ext uri="{FF2B5EF4-FFF2-40B4-BE49-F238E27FC236}">
                <a16:creationId xmlns:a16="http://schemas.microsoft.com/office/drawing/2014/main" id="{A1819741-0979-611C-9C67-25C48F4993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96063" y="4113183"/>
            <a:ext cx="117981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600" b="1" i="0" u="none" strike="noStrike" cap="none" normalizeH="0" baseline="0" dirty="0">
                <a:ln>
                  <a:noFill/>
                </a:ln>
                <a:solidFill>
                  <a:srgbClr val="0000CC"/>
                </a:solidFill>
                <a:effectLst/>
                <a:latin typeface="Times New Roman" panose="02020603050405020304" pitchFamily="18" charset="0"/>
              </a:rPr>
              <a:t>E</a:t>
            </a:r>
            <a:r>
              <a:rPr kumimoji="0" lang="en-US" altLang="en-US" sz="3600" b="1" i="0" u="none" strike="noStrike" cap="none" normalizeH="0" baseline="0" dirty="0">
                <a:ln>
                  <a:noFill/>
                </a:ln>
                <a:solidFill>
                  <a:srgbClr val="0D0D0D"/>
                </a:solidFill>
                <a:effectLst/>
                <a:latin typeface="Times New Roman" panose="02020603050405020304" pitchFamily="18" charset="0"/>
              </a:rPr>
              <a:t>ffect</a:t>
            </a:r>
            <a:endParaRPr kumimoji="0" lang="en-US" altLang="en-US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7" name="Rectangle 52">
            <a:extLst>
              <a:ext uri="{FF2B5EF4-FFF2-40B4-BE49-F238E27FC236}">
                <a16:creationId xmlns:a16="http://schemas.microsoft.com/office/drawing/2014/main" id="{EA05D0C1-0C02-17FE-4524-C0477FAF31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728" y="4775993"/>
            <a:ext cx="2705869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600" b="0" i="0" u="none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  <a:latin typeface="Times New Roman" panose="02020603050405020304" pitchFamily="18" charset="0"/>
              </a:rPr>
              <a:t>brains respond</a:t>
            </a:r>
            <a:endParaRPr kumimoji="0" lang="en-US" altLang="en-US" sz="3600" b="0" i="0" u="none" strike="noStrike" cap="none" normalizeH="0" baseline="0" dirty="0">
              <a:ln>
                <a:noFill/>
              </a:ln>
              <a:solidFill>
                <a:srgbClr val="00B050"/>
              </a:solidFill>
              <a:effectLst/>
            </a:endParaRPr>
          </a:p>
        </p:txBody>
      </p:sp>
      <p:sp>
        <p:nvSpPr>
          <p:cNvPr id="9" name="Rectangle 53">
            <a:extLst>
              <a:ext uri="{FF2B5EF4-FFF2-40B4-BE49-F238E27FC236}">
                <a16:creationId xmlns:a16="http://schemas.microsoft.com/office/drawing/2014/main" id="{1F705A13-C67B-B4CF-0D8C-3C6DE3A269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2533" y="4781747"/>
            <a:ext cx="1461939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6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because</a:t>
            </a:r>
            <a:endParaRPr kumimoji="0" lang="en-US" altLang="en-US" sz="3600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</a:endParaRPr>
          </a:p>
        </p:txBody>
      </p:sp>
      <p:sp>
        <p:nvSpPr>
          <p:cNvPr id="14" name="Rectangle 54">
            <a:extLst>
              <a:ext uri="{FF2B5EF4-FFF2-40B4-BE49-F238E27FC236}">
                <a16:creationId xmlns:a16="http://schemas.microsoft.com/office/drawing/2014/main" id="{635DC78A-E1B0-4448-BD46-85D1CAD4DC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36909" y="4792499"/>
            <a:ext cx="2115964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3600" dirty="0">
                <a:solidFill>
                  <a:srgbClr val="0000CC"/>
                </a:solidFill>
                <a:latin typeface="Times New Roman" panose="02020603050405020304" pitchFamily="18" charset="0"/>
              </a:rPr>
              <a:t>s</a:t>
            </a:r>
            <a:r>
              <a:rPr kumimoji="0" lang="en-US" altLang="en-US" sz="3600" b="0" i="0" u="none" strike="noStrike" cap="none" normalizeH="0" baseline="0" dirty="0">
                <a:ln>
                  <a:noFill/>
                </a:ln>
                <a:solidFill>
                  <a:srgbClr val="0000CC"/>
                </a:solidFill>
                <a:effectLst/>
                <a:latin typeface="Times New Roman" panose="02020603050405020304" pitchFamily="18" charset="0"/>
              </a:rPr>
              <a:t>ee </a:t>
            </a:r>
            <a:r>
              <a:rPr kumimoji="0" lang="en-US" altLang="en-US" sz="3600" b="0" i="0" u="none" strike="noStrike" cap="none" normalizeH="0" baseline="0" dirty="0" err="1">
                <a:ln>
                  <a:noFill/>
                </a:ln>
                <a:solidFill>
                  <a:srgbClr val="0000CC"/>
                </a:solidFill>
                <a:effectLst/>
                <a:latin typeface="Times New Roman" panose="02020603050405020304" pitchFamily="18" charset="0"/>
              </a:rPr>
              <a:t>colour</a:t>
            </a:r>
            <a:r>
              <a:rPr kumimoji="0" lang="en-US" altLang="en-US" sz="3600" b="0" i="0" u="none" strike="noStrike" cap="none" normalizeH="0" baseline="0" dirty="0">
                <a:ln>
                  <a:noFill/>
                </a:ln>
                <a:solidFill>
                  <a:srgbClr val="0000CC"/>
                </a:solidFill>
                <a:effectLst/>
                <a:latin typeface="Times New Roman" panose="02020603050405020304" pitchFamily="18" charset="0"/>
              </a:rPr>
              <a:t>  </a:t>
            </a:r>
            <a:endParaRPr kumimoji="0" lang="en-US" altLang="en-US" sz="3600" b="0" i="0" u="none" strike="noStrike" cap="none" normalizeH="0" baseline="0" dirty="0">
              <a:ln>
                <a:noFill/>
              </a:ln>
              <a:solidFill>
                <a:srgbClr val="0000CC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674519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40F312DB-0253-DCB5-6119-7D5B81CCD9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US"/>
              <a:t>1 Cause &amp; Effect</a:t>
            </a:r>
            <a:endParaRPr lang="en-US" dirty="0"/>
          </a:p>
        </p:txBody>
      </p:sp>
      <p:sp>
        <p:nvSpPr>
          <p:cNvPr id="6" name="Text Placeholder 14">
            <a:extLst>
              <a:ext uri="{FF2B5EF4-FFF2-40B4-BE49-F238E27FC236}">
                <a16:creationId xmlns:a16="http://schemas.microsoft.com/office/drawing/2014/main" id="{AAB47FE4-9B8A-BD77-2239-5638C8E2547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 fontScale="92500" lnSpcReduction="20000"/>
          </a:bodyPr>
          <a:lstStyle/>
          <a:p>
            <a:r>
              <a:rPr lang="en-US"/>
              <a:t>Expressing Cause &amp; Effect in English</a:t>
            </a:r>
            <a:endParaRPr lang="en-US" dirty="0"/>
          </a:p>
        </p:txBody>
      </p:sp>
      <p:pic>
        <p:nvPicPr>
          <p:cNvPr id="50" name="Content Placeholder 49">
            <a:extLst>
              <a:ext uri="{FF2B5EF4-FFF2-40B4-BE49-F238E27FC236}">
                <a16:creationId xmlns:a16="http://schemas.microsoft.com/office/drawing/2014/main" id="{6D6E6B85-45FE-4F70-9570-913C41693AA7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sp>
        <p:nvSpPr>
          <p:cNvPr id="53" name="Content Placeholder 52">
            <a:extLst>
              <a:ext uri="{FF2B5EF4-FFF2-40B4-BE49-F238E27FC236}">
                <a16:creationId xmlns:a16="http://schemas.microsoft.com/office/drawing/2014/main" id="{4029AA81-F482-D4F0-9028-949E06A2776C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4" name="Content Placeholder 53">
            <a:extLst>
              <a:ext uri="{FF2B5EF4-FFF2-40B4-BE49-F238E27FC236}">
                <a16:creationId xmlns:a16="http://schemas.microsoft.com/office/drawing/2014/main" id="{91D3020B-6538-3563-5AB5-5C36A0DE9118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7" name="AutoShape 3">
            <a:extLst>
              <a:ext uri="{FF2B5EF4-FFF2-40B4-BE49-F238E27FC236}">
                <a16:creationId xmlns:a16="http://schemas.microsoft.com/office/drawing/2014/main" id="{23855800-F1E4-4061-960A-3B34777DB789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211138" y="2486361"/>
            <a:ext cx="8721725" cy="369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58" name="Rectangle 5">
            <a:extLst>
              <a:ext uri="{FF2B5EF4-FFF2-40B4-BE49-F238E27FC236}">
                <a16:creationId xmlns:a16="http://schemas.microsoft.com/office/drawing/2014/main" id="{8C050E39-3150-40CE-B27F-1407809A43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076" y="2510174"/>
            <a:ext cx="2895600" cy="914400"/>
          </a:xfrm>
          <a:prstGeom prst="rect">
            <a:avLst/>
          </a:prstGeom>
          <a:solidFill>
            <a:srgbClr val="96969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59" name="Rectangle 6">
            <a:extLst>
              <a:ext uri="{FF2B5EF4-FFF2-40B4-BE49-F238E27FC236}">
                <a16:creationId xmlns:a16="http://schemas.microsoft.com/office/drawing/2014/main" id="{135F64D0-FB4E-4D44-AEC4-F655A7F678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14676" y="2510174"/>
            <a:ext cx="2897188" cy="914400"/>
          </a:xfrm>
          <a:prstGeom prst="rect">
            <a:avLst/>
          </a:prstGeom>
          <a:solidFill>
            <a:srgbClr val="96969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60" name="Rectangle 7">
            <a:extLst>
              <a:ext uri="{FF2B5EF4-FFF2-40B4-BE49-F238E27FC236}">
                <a16:creationId xmlns:a16="http://schemas.microsoft.com/office/drawing/2014/main" id="{C562288E-AA05-4122-AFF1-6C7F33203B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11863" y="2510174"/>
            <a:ext cx="2895600" cy="914400"/>
          </a:xfrm>
          <a:prstGeom prst="rect">
            <a:avLst/>
          </a:prstGeom>
          <a:solidFill>
            <a:srgbClr val="96969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61" name="Rectangle 8">
            <a:extLst>
              <a:ext uri="{FF2B5EF4-FFF2-40B4-BE49-F238E27FC236}">
                <a16:creationId xmlns:a16="http://schemas.microsoft.com/office/drawing/2014/main" id="{3C2D3C27-A76B-4E2C-85C6-1130DD184C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076" y="3424574"/>
            <a:ext cx="2895600" cy="1189038"/>
          </a:xfrm>
          <a:prstGeom prst="rect">
            <a:avLst/>
          </a:prstGeom>
          <a:solidFill>
            <a:srgbClr val="DDDDD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62" name="Rectangle 9">
            <a:extLst>
              <a:ext uri="{FF2B5EF4-FFF2-40B4-BE49-F238E27FC236}">
                <a16:creationId xmlns:a16="http://schemas.microsoft.com/office/drawing/2014/main" id="{6F35875E-D0E8-40F2-829C-F9FD138162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14676" y="3424574"/>
            <a:ext cx="2897188" cy="1189038"/>
          </a:xfrm>
          <a:prstGeom prst="rect">
            <a:avLst/>
          </a:prstGeom>
          <a:solidFill>
            <a:srgbClr val="DDDDD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63" name="Rectangle 10">
            <a:extLst>
              <a:ext uri="{FF2B5EF4-FFF2-40B4-BE49-F238E27FC236}">
                <a16:creationId xmlns:a16="http://schemas.microsoft.com/office/drawing/2014/main" id="{B4000B9F-FFA8-4C44-91CA-AFFEA54601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11863" y="3424574"/>
            <a:ext cx="2895600" cy="1189038"/>
          </a:xfrm>
          <a:prstGeom prst="rect">
            <a:avLst/>
          </a:prstGeom>
          <a:solidFill>
            <a:srgbClr val="DDDDD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64" name="Rectangle 11">
            <a:extLst>
              <a:ext uri="{FF2B5EF4-FFF2-40B4-BE49-F238E27FC236}">
                <a16:creationId xmlns:a16="http://schemas.microsoft.com/office/drawing/2014/main" id="{95C5446C-82A4-4BD2-8924-9A85417966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076" y="4613611"/>
            <a:ext cx="2895600" cy="641350"/>
          </a:xfrm>
          <a:prstGeom prst="rect">
            <a:avLst/>
          </a:prstGeom>
          <a:solidFill>
            <a:srgbClr val="EFEF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65" name="Rectangle 12">
            <a:extLst>
              <a:ext uri="{FF2B5EF4-FFF2-40B4-BE49-F238E27FC236}">
                <a16:creationId xmlns:a16="http://schemas.microsoft.com/office/drawing/2014/main" id="{88A81962-84A9-4425-AB03-762E701DB5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14676" y="4613611"/>
            <a:ext cx="2897188" cy="641350"/>
          </a:xfrm>
          <a:prstGeom prst="rect">
            <a:avLst/>
          </a:prstGeom>
          <a:solidFill>
            <a:srgbClr val="EFEF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67" name="Rectangle 14">
            <a:extLst>
              <a:ext uri="{FF2B5EF4-FFF2-40B4-BE49-F238E27FC236}">
                <a16:creationId xmlns:a16="http://schemas.microsoft.com/office/drawing/2014/main" id="{28EAAEBF-79C7-41C8-B8FA-DEE9E57ADB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076" y="5254961"/>
            <a:ext cx="2895600" cy="914400"/>
          </a:xfrm>
          <a:prstGeom prst="rect">
            <a:avLst/>
          </a:prstGeom>
          <a:solidFill>
            <a:srgbClr val="DDDDD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68" name="Rectangle 15">
            <a:extLst>
              <a:ext uri="{FF2B5EF4-FFF2-40B4-BE49-F238E27FC236}">
                <a16:creationId xmlns:a16="http://schemas.microsoft.com/office/drawing/2014/main" id="{2714C3F2-0972-4831-8078-2317CA2CF1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14676" y="5254961"/>
            <a:ext cx="2897188" cy="914400"/>
          </a:xfrm>
          <a:prstGeom prst="rect">
            <a:avLst/>
          </a:prstGeom>
          <a:solidFill>
            <a:srgbClr val="DDDDD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69" name="Rectangle 16">
            <a:extLst>
              <a:ext uri="{FF2B5EF4-FFF2-40B4-BE49-F238E27FC236}">
                <a16:creationId xmlns:a16="http://schemas.microsoft.com/office/drawing/2014/main" id="{06D1A1F7-0516-46B0-B6BD-AF0DAB1C59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11863" y="5254961"/>
            <a:ext cx="2895600" cy="914400"/>
          </a:xfrm>
          <a:prstGeom prst="rect">
            <a:avLst/>
          </a:prstGeom>
          <a:solidFill>
            <a:srgbClr val="DDDDD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70" name="Line 17">
            <a:extLst>
              <a:ext uri="{FF2B5EF4-FFF2-40B4-BE49-F238E27FC236}">
                <a16:creationId xmlns:a16="http://schemas.microsoft.com/office/drawing/2014/main" id="{B1E5A908-66A8-4FF7-9347-BE2FE155A658}"/>
              </a:ext>
            </a:extLst>
          </p:cNvPr>
          <p:cNvSpPr>
            <a:spLocks noChangeShapeType="1"/>
          </p:cNvSpPr>
          <p:nvPr/>
        </p:nvSpPr>
        <p:spPr bwMode="auto">
          <a:xfrm>
            <a:off x="3114676" y="2503824"/>
            <a:ext cx="0" cy="3671888"/>
          </a:xfrm>
          <a:prstGeom prst="line">
            <a:avLst/>
          </a:prstGeom>
          <a:noFill/>
          <a:ln w="12700" cap="flat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71" name="Line 18">
            <a:extLst>
              <a:ext uri="{FF2B5EF4-FFF2-40B4-BE49-F238E27FC236}">
                <a16:creationId xmlns:a16="http://schemas.microsoft.com/office/drawing/2014/main" id="{ED148A3E-B8A3-4E62-A414-D3B20D840E1D}"/>
              </a:ext>
            </a:extLst>
          </p:cNvPr>
          <p:cNvSpPr>
            <a:spLocks noChangeShapeType="1"/>
          </p:cNvSpPr>
          <p:nvPr/>
        </p:nvSpPr>
        <p:spPr bwMode="auto">
          <a:xfrm>
            <a:off x="6011863" y="2503824"/>
            <a:ext cx="0" cy="3671888"/>
          </a:xfrm>
          <a:prstGeom prst="line">
            <a:avLst/>
          </a:prstGeom>
          <a:noFill/>
          <a:ln w="12700" cap="flat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72" name="Line 19">
            <a:extLst>
              <a:ext uri="{FF2B5EF4-FFF2-40B4-BE49-F238E27FC236}">
                <a16:creationId xmlns:a16="http://schemas.microsoft.com/office/drawing/2014/main" id="{4D2F31DD-882D-4684-BFA0-1A1D6E785E06}"/>
              </a:ext>
            </a:extLst>
          </p:cNvPr>
          <p:cNvSpPr>
            <a:spLocks noChangeShapeType="1"/>
          </p:cNvSpPr>
          <p:nvPr/>
        </p:nvSpPr>
        <p:spPr bwMode="auto">
          <a:xfrm>
            <a:off x="212726" y="3424574"/>
            <a:ext cx="8701088" cy="0"/>
          </a:xfrm>
          <a:prstGeom prst="line">
            <a:avLst/>
          </a:prstGeom>
          <a:noFill/>
          <a:ln w="38100" cap="flat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73" name="Line 20">
            <a:extLst>
              <a:ext uri="{FF2B5EF4-FFF2-40B4-BE49-F238E27FC236}">
                <a16:creationId xmlns:a16="http://schemas.microsoft.com/office/drawing/2014/main" id="{86697E9F-5E12-4B29-A598-E319841E31B7}"/>
              </a:ext>
            </a:extLst>
          </p:cNvPr>
          <p:cNvSpPr>
            <a:spLocks noChangeShapeType="1"/>
          </p:cNvSpPr>
          <p:nvPr/>
        </p:nvSpPr>
        <p:spPr bwMode="auto">
          <a:xfrm>
            <a:off x="212726" y="4613611"/>
            <a:ext cx="8701088" cy="0"/>
          </a:xfrm>
          <a:prstGeom prst="line">
            <a:avLst/>
          </a:prstGeom>
          <a:noFill/>
          <a:ln w="12700" cap="flat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74" name="Line 21">
            <a:extLst>
              <a:ext uri="{FF2B5EF4-FFF2-40B4-BE49-F238E27FC236}">
                <a16:creationId xmlns:a16="http://schemas.microsoft.com/office/drawing/2014/main" id="{C0283493-9A38-4DBB-A2A4-71BA6C6691FA}"/>
              </a:ext>
            </a:extLst>
          </p:cNvPr>
          <p:cNvSpPr>
            <a:spLocks noChangeShapeType="1"/>
          </p:cNvSpPr>
          <p:nvPr/>
        </p:nvSpPr>
        <p:spPr bwMode="auto">
          <a:xfrm>
            <a:off x="212726" y="5254961"/>
            <a:ext cx="8701088" cy="0"/>
          </a:xfrm>
          <a:prstGeom prst="line">
            <a:avLst/>
          </a:prstGeom>
          <a:noFill/>
          <a:ln w="12700" cap="flat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75" name="Line 22">
            <a:extLst>
              <a:ext uri="{FF2B5EF4-FFF2-40B4-BE49-F238E27FC236}">
                <a16:creationId xmlns:a16="http://schemas.microsoft.com/office/drawing/2014/main" id="{47C7AE53-BADF-412F-A937-A32F472FBCEC}"/>
              </a:ext>
            </a:extLst>
          </p:cNvPr>
          <p:cNvSpPr>
            <a:spLocks noChangeShapeType="1"/>
          </p:cNvSpPr>
          <p:nvPr/>
        </p:nvSpPr>
        <p:spPr bwMode="auto">
          <a:xfrm>
            <a:off x="219076" y="2503824"/>
            <a:ext cx="0" cy="3671888"/>
          </a:xfrm>
          <a:prstGeom prst="line">
            <a:avLst/>
          </a:prstGeom>
          <a:noFill/>
          <a:ln w="12700" cap="flat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76" name="Line 23">
            <a:extLst>
              <a:ext uri="{FF2B5EF4-FFF2-40B4-BE49-F238E27FC236}">
                <a16:creationId xmlns:a16="http://schemas.microsoft.com/office/drawing/2014/main" id="{4A713169-D07F-4B05-87A7-CA3FBDA43FC2}"/>
              </a:ext>
            </a:extLst>
          </p:cNvPr>
          <p:cNvSpPr>
            <a:spLocks noChangeShapeType="1"/>
          </p:cNvSpPr>
          <p:nvPr/>
        </p:nvSpPr>
        <p:spPr bwMode="auto">
          <a:xfrm>
            <a:off x="8907463" y="2503824"/>
            <a:ext cx="0" cy="3671888"/>
          </a:xfrm>
          <a:prstGeom prst="line">
            <a:avLst/>
          </a:prstGeom>
          <a:noFill/>
          <a:ln w="12700" cap="flat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77" name="Line 24">
            <a:extLst>
              <a:ext uri="{FF2B5EF4-FFF2-40B4-BE49-F238E27FC236}">
                <a16:creationId xmlns:a16="http://schemas.microsoft.com/office/drawing/2014/main" id="{7220B420-9565-4E7A-866F-5EEDBAFDEF65}"/>
              </a:ext>
            </a:extLst>
          </p:cNvPr>
          <p:cNvSpPr>
            <a:spLocks noChangeShapeType="1"/>
          </p:cNvSpPr>
          <p:nvPr/>
        </p:nvSpPr>
        <p:spPr bwMode="auto">
          <a:xfrm>
            <a:off x="212726" y="2510174"/>
            <a:ext cx="8701088" cy="0"/>
          </a:xfrm>
          <a:prstGeom prst="line">
            <a:avLst/>
          </a:prstGeom>
          <a:noFill/>
          <a:ln w="12700" cap="flat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78" name="Line 25">
            <a:extLst>
              <a:ext uri="{FF2B5EF4-FFF2-40B4-BE49-F238E27FC236}">
                <a16:creationId xmlns:a16="http://schemas.microsoft.com/office/drawing/2014/main" id="{4D642D95-5D36-42B0-932F-B29D7EDFFA54}"/>
              </a:ext>
            </a:extLst>
          </p:cNvPr>
          <p:cNvSpPr>
            <a:spLocks noChangeShapeType="1"/>
          </p:cNvSpPr>
          <p:nvPr/>
        </p:nvSpPr>
        <p:spPr bwMode="auto">
          <a:xfrm>
            <a:off x="212726" y="6169361"/>
            <a:ext cx="8701088" cy="0"/>
          </a:xfrm>
          <a:prstGeom prst="line">
            <a:avLst/>
          </a:prstGeom>
          <a:noFill/>
          <a:ln w="12700" cap="flat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79" name="Rectangle 26">
            <a:extLst>
              <a:ext uri="{FF2B5EF4-FFF2-40B4-BE49-F238E27FC236}">
                <a16:creationId xmlns:a16="http://schemas.microsoft.com/office/drawing/2014/main" id="{D503E675-3137-42D1-80F2-15F52C728F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4326" y="2841961"/>
            <a:ext cx="16671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CA" altLang="en-US" b="1" dirty="0">
                <a:solidFill>
                  <a:srgbClr val="0D0D0D"/>
                </a:solidFill>
                <a:latin typeface="Times New Roman" panose="02020603050405020304" pitchFamily="18" charset="0"/>
              </a:rPr>
              <a:t>C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0" name="Rectangle 27">
            <a:extLst>
              <a:ext uri="{FF2B5EF4-FFF2-40B4-BE49-F238E27FC236}">
                <a16:creationId xmlns:a16="http://schemas.microsoft.com/office/drawing/2014/main" id="{519EBEC8-CEA5-46C3-A81D-028CDD2CCB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62066" y="2566143"/>
            <a:ext cx="157094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b="1" dirty="0">
                <a:solidFill>
                  <a:srgbClr val="0D0D0D"/>
                </a:solidFill>
                <a:latin typeface="Times New Roman" panose="02020603050405020304" pitchFamily="18" charset="0"/>
              </a:rPr>
              <a:t>c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rgbClr val="0D0D0D"/>
                </a:solidFill>
                <a:effectLst/>
                <a:latin typeface="Times New Roman" panose="02020603050405020304" pitchFamily="18" charset="0"/>
              </a:rPr>
              <a:t>aused / causes 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1" name="Rectangle 28">
            <a:extLst>
              <a:ext uri="{FF2B5EF4-FFF2-40B4-BE49-F238E27FC236}">
                <a16:creationId xmlns:a16="http://schemas.microsoft.com/office/drawing/2014/main" id="{14AA8E55-9A02-4472-8A4F-F2A0336D1A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7976" y="2841961"/>
            <a:ext cx="992188" cy="309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rgbClr val="0D0D0D"/>
                </a:solidFill>
                <a:effectLst/>
                <a:latin typeface="Times New Roman" panose="02020603050405020304" pitchFamily="18" charset="0"/>
              </a:rPr>
              <a:t>results in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2" name="Rectangle 29">
            <a:extLst>
              <a:ext uri="{FF2B5EF4-FFF2-40B4-BE49-F238E27FC236}">
                <a16:creationId xmlns:a16="http://schemas.microsoft.com/office/drawing/2014/main" id="{1385DB70-E7FC-4B31-A623-DB13E306BE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21151" y="3116599"/>
            <a:ext cx="985838" cy="309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1" i="0" u="none" strike="noStrike" cap="none" normalizeH="0" baseline="0">
                <a:ln>
                  <a:noFill/>
                </a:ln>
                <a:solidFill>
                  <a:srgbClr val="0D0D0D"/>
                </a:solidFill>
                <a:effectLst/>
                <a:latin typeface="Times New Roman" panose="02020603050405020304" pitchFamily="18" charset="0"/>
              </a:rPr>
              <a:t>produces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3" name="Rectangle 30">
            <a:extLst>
              <a:ext uri="{FF2B5EF4-FFF2-40B4-BE49-F238E27FC236}">
                <a16:creationId xmlns:a16="http://schemas.microsoft.com/office/drawing/2014/main" id="{9784F8CD-0C7C-4823-BC67-4B4A04FE14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83463" y="2841961"/>
            <a:ext cx="15388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rgbClr val="0D0D0D"/>
                </a:solidFill>
                <a:effectLst/>
                <a:latin typeface="Times New Roman" panose="02020603050405020304" pitchFamily="18" charset="0"/>
              </a:rPr>
              <a:t>E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4" name="Rectangle 31">
            <a:extLst>
              <a:ext uri="{FF2B5EF4-FFF2-40B4-BE49-F238E27FC236}">
                <a16:creationId xmlns:a16="http://schemas.microsoft.com/office/drawing/2014/main" id="{3769B549-C724-4371-8BDF-6A5D432999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90676" y="3759536"/>
            <a:ext cx="15388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rgbClr val="0D0D0D"/>
                </a:solidFill>
                <a:effectLst/>
                <a:latin typeface="Times New Roman" panose="02020603050405020304" pitchFamily="18" charset="0"/>
              </a:rPr>
              <a:t>E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5" name="Rectangle 32">
            <a:extLst>
              <a:ext uri="{FF2B5EF4-FFF2-40B4-BE49-F238E27FC236}">
                <a16:creationId xmlns:a16="http://schemas.microsoft.com/office/drawing/2014/main" id="{60D6403D-988A-4FAB-AF7D-15453F711C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4512" y="3488073"/>
            <a:ext cx="224420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b="1" dirty="0">
                <a:solidFill>
                  <a:srgbClr val="0D0D0D"/>
                </a:solidFill>
                <a:latin typeface="Times New Roman" panose="02020603050405020304" pitchFamily="18" charset="0"/>
              </a:rPr>
              <a:t>wa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rgbClr val="0D0D0D"/>
                </a:solidFill>
                <a:effectLst/>
                <a:latin typeface="Times New Roman" panose="02020603050405020304" pitchFamily="18" charset="0"/>
              </a:rPr>
              <a:t>s caused by / due to 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6" name="Rectangle 33">
            <a:extLst>
              <a:ext uri="{FF2B5EF4-FFF2-40B4-BE49-F238E27FC236}">
                <a16:creationId xmlns:a16="http://schemas.microsoft.com/office/drawing/2014/main" id="{4460CA37-A5F6-4CF0-89B0-DB1AFB9BB2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44938" y="3759536"/>
            <a:ext cx="119487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rgbClr val="0D0D0D"/>
                </a:solidFill>
                <a:effectLst/>
                <a:latin typeface="Times New Roman" panose="02020603050405020304" pitchFamily="18" charset="0"/>
              </a:rPr>
              <a:t>is a result of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7" name="Rectangle 34">
            <a:extLst>
              <a:ext uri="{FF2B5EF4-FFF2-40B4-BE49-F238E27FC236}">
                <a16:creationId xmlns:a16="http://schemas.microsoft.com/office/drawing/2014/main" id="{A216E7FA-4EA3-488B-9F8C-E806FED755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9526" y="4030999"/>
            <a:ext cx="144494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rgbClr val="0D0D0D"/>
                </a:solidFill>
                <a:effectLst/>
                <a:latin typeface="Times New Roman" panose="02020603050405020304" pitchFamily="18" charset="0"/>
              </a:rPr>
              <a:t>is produced by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8" name="Rectangle 35">
            <a:extLst>
              <a:ext uri="{FF2B5EF4-FFF2-40B4-BE49-F238E27FC236}">
                <a16:creationId xmlns:a16="http://schemas.microsoft.com/office/drawing/2014/main" id="{83F47EC1-A942-4A7E-9C0E-110B942186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83038" y="4305636"/>
            <a:ext cx="123110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rgbClr val="0D0D0D"/>
                </a:solidFill>
                <a:effectLst/>
                <a:latin typeface="Times New Roman" panose="02020603050405020304" pitchFamily="18" charset="0"/>
              </a:rPr>
              <a:t>because (of) 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9" name="Rectangle 36">
            <a:extLst>
              <a:ext uri="{FF2B5EF4-FFF2-40B4-BE49-F238E27FC236}">
                <a16:creationId xmlns:a16="http://schemas.microsoft.com/office/drawing/2014/main" id="{BB8D80D7-05AB-4D51-8292-AE244CD678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77113" y="3759536"/>
            <a:ext cx="16671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rgbClr val="0D0D0D"/>
                </a:solidFill>
                <a:effectLst/>
                <a:latin typeface="Times New Roman" panose="02020603050405020304" pitchFamily="18" charset="0"/>
              </a:rPr>
              <a:t>C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0" name="Rectangle 37">
            <a:extLst>
              <a:ext uri="{FF2B5EF4-FFF2-40B4-BE49-F238E27FC236}">
                <a16:creationId xmlns:a16="http://schemas.microsoft.com/office/drawing/2014/main" id="{9CC95CD0-1B71-4520-8286-6490E9D929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6951" y="4673936"/>
            <a:ext cx="1457325" cy="309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1" i="0" u="none" strike="noStrike" cap="none" normalizeH="0" baseline="0">
                <a:ln>
                  <a:noFill/>
                </a:ln>
                <a:solidFill>
                  <a:srgbClr val="0D0D0D"/>
                </a:solidFill>
                <a:effectLst/>
                <a:latin typeface="Times New Roman" panose="02020603050405020304" pitchFamily="18" charset="0"/>
              </a:rPr>
              <a:t>If / When / As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1" name="Rectangle 38">
            <a:extLst>
              <a:ext uri="{FF2B5EF4-FFF2-40B4-BE49-F238E27FC236}">
                <a16:creationId xmlns:a16="http://schemas.microsoft.com/office/drawing/2014/main" id="{DC3D8DD0-6C23-4EC6-B84B-45DD0B6EE8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9626" y="4948574"/>
            <a:ext cx="1816100" cy="309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1" i="0" u="none" strike="noStrike" cap="none" normalizeH="0" baseline="0">
                <a:ln>
                  <a:noFill/>
                </a:ln>
                <a:solidFill>
                  <a:srgbClr val="0D0D0D"/>
                </a:solidFill>
                <a:effectLst/>
                <a:latin typeface="Times New Roman" panose="02020603050405020304" pitchFamily="18" charset="0"/>
              </a:rPr>
              <a:t>Owing to / Due to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2" name="Rectangle 39">
            <a:extLst>
              <a:ext uri="{FF2B5EF4-FFF2-40B4-BE49-F238E27FC236}">
                <a16:creationId xmlns:a16="http://schemas.microsoft.com/office/drawing/2014/main" id="{BCA14B4D-451D-475D-AF49-BE02FFEFD4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82306" y="4843320"/>
            <a:ext cx="16671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rgbClr val="0D0D0D"/>
                </a:solidFill>
                <a:effectLst/>
                <a:latin typeface="Times New Roman" panose="02020603050405020304" pitchFamily="18" charset="0"/>
              </a:rPr>
              <a:t>C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3" name="Rectangle 40">
            <a:extLst>
              <a:ext uri="{FF2B5EF4-FFF2-40B4-BE49-F238E27FC236}">
                <a16:creationId xmlns:a16="http://schemas.microsoft.com/office/drawing/2014/main" id="{1107D449-9D34-4C89-97DB-3507E245B5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77113" y="4808873"/>
            <a:ext cx="15388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rgbClr val="0D0D0D"/>
                </a:solidFill>
                <a:effectLst/>
                <a:latin typeface="Times New Roman" panose="02020603050405020304" pitchFamily="18" charset="0"/>
              </a:rPr>
              <a:t>E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4" name="Rectangle 41">
            <a:extLst>
              <a:ext uri="{FF2B5EF4-FFF2-40B4-BE49-F238E27FC236}">
                <a16:creationId xmlns:a16="http://schemas.microsoft.com/office/drawing/2014/main" id="{CF8F779E-E371-4F0A-8619-16D657EADA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90676" y="5586749"/>
            <a:ext cx="15388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rgbClr val="0D0D0D"/>
                </a:solidFill>
                <a:effectLst/>
                <a:latin typeface="Times New Roman" panose="02020603050405020304" pitchFamily="18" charset="0"/>
              </a:rPr>
              <a:t>E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5" name="Rectangle 42">
            <a:extLst>
              <a:ext uri="{FF2B5EF4-FFF2-40B4-BE49-F238E27FC236}">
                <a16:creationId xmlns:a16="http://schemas.microsoft.com/office/drawing/2014/main" id="{7FCDBE66-A25B-4C10-B4E6-EF6D6E048B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92551" y="5417307"/>
            <a:ext cx="126964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rgbClr val="0D0D0D"/>
                </a:solidFill>
                <a:effectLst/>
                <a:latin typeface="Times New Roman" panose="02020603050405020304" pitchFamily="18" charset="0"/>
              </a:rPr>
              <a:t>if / when / as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6" name="Rectangle 43">
            <a:extLst>
              <a:ext uri="{FF2B5EF4-FFF2-40B4-BE49-F238E27FC236}">
                <a16:creationId xmlns:a16="http://schemas.microsoft.com/office/drawing/2014/main" id="{1AAC6442-CE8E-48B1-88DB-59ADD3AE7F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06813" y="5691945"/>
            <a:ext cx="169277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rgbClr val="0D0D0D"/>
                </a:solidFill>
                <a:effectLst/>
                <a:latin typeface="Times New Roman" panose="02020603050405020304" pitchFamily="18" charset="0"/>
              </a:rPr>
              <a:t>owing to / due to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7" name="Rectangle 44">
            <a:extLst>
              <a:ext uri="{FF2B5EF4-FFF2-40B4-BE49-F238E27FC236}">
                <a16:creationId xmlns:a16="http://schemas.microsoft.com/office/drawing/2014/main" id="{95EB9380-D570-4C56-9F2A-47B2870A7F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77113" y="5586749"/>
            <a:ext cx="16671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rgbClr val="0D0D0D"/>
                </a:solidFill>
                <a:effectLst/>
                <a:latin typeface="Times New Roman" panose="02020603050405020304" pitchFamily="18" charset="0"/>
              </a:rPr>
              <a:t>C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8" name="Content Placeholder 2">
            <a:extLst>
              <a:ext uri="{FF2B5EF4-FFF2-40B4-BE49-F238E27FC236}">
                <a16:creationId xmlns:a16="http://schemas.microsoft.com/office/drawing/2014/main" id="{A2D89794-1375-2A00-537F-C88626ED42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447801"/>
            <a:ext cx="8686800" cy="1258985"/>
          </a:xfrm>
        </p:spPr>
        <p:txBody>
          <a:bodyPr>
            <a:normAutofit fontScale="92500" lnSpcReduction="20000"/>
          </a:bodyPr>
          <a:lstStyle/>
          <a:p>
            <a:pPr marL="457200" lvl="1" indent="0" algn="ctr">
              <a:buNone/>
            </a:pPr>
            <a:r>
              <a:rPr lang="en-CA" sz="9600" dirty="0"/>
              <a:t>C </a:t>
            </a:r>
            <a:r>
              <a:rPr lang="en-CA" sz="9600" dirty="0">
                <a:sym typeface="Wingdings" panose="05000000000000000000" pitchFamily="2" charset="2"/>
              </a:rPr>
              <a:t> E</a:t>
            </a:r>
            <a:endParaRPr lang="en-CA" sz="9600" dirty="0"/>
          </a:p>
        </p:txBody>
      </p:sp>
    </p:spTree>
    <p:extLst>
      <p:ext uri="{BB962C8B-B14F-4D97-AF65-F5344CB8AC3E}">
        <p14:creationId xmlns:p14="http://schemas.microsoft.com/office/powerpoint/2010/main" val="1827890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" grpId="0"/>
      <p:bldP spid="80" grpId="0"/>
      <p:bldP spid="81" grpId="0"/>
      <p:bldP spid="82" grpId="0"/>
      <p:bldP spid="83" grpId="0"/>
      <p:bldP spid="84" grpId="0"/>
      <p:bldP spid="85" grpId="0"/>
      <p:bldP spid="86" grpId="0"/>
      <p:bldP spid="87" grpId="0"/>
      <p:bldP spid="88" grpId="0"/>
      <p:bldP spid="89" grpId="0"/>
      <p:bldP spid="90" grpId="0"/>
      <p:bldP spid="91" grpId="0"/>
      <p:bldP spid="92" grpId="0"/>
      <p:bldP spid="93" grpId="0"/>
      <p:bldP spid="94" grpId="0"/>
      <p:bldP spid="95" grpId="0"/>
      <p:bldP spid="96" grpId="0"/>
      <p:bldP spid="9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40F312DB-0253-DCB5-6119-7D5B81CCD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1 Cause &amp; Effect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D01744-F6E7-4E4D-B0B4-FB9481F7C6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>
                <a:sym typeface="Wingdings" panose="05000000000000000000" pitchFamily="2" charset="2"/>
              </a:rPr>
              <a:t>Write 4 sentences expressing casual relations. </a:t>
            </a:r>
          </a:p>
          <a:p>
            <a:r>
              <a:rPr lang="en-CA" dirty="0">
                <a:sym typeface="Wingdings" panose="05000000000000000000" pitchFamily="2" charset="2"/>
              </a:rPr>
              <a:t>Replace C and E with your clauses.</a:t>
            </a:r>
            <a:endParaRPr lang="en-CA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7F0FD8-1B9D-485F-82A4-0BA8B5A4041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dirty="0"/>
              <a:t>Create Four C </a:t>
            </a:r>
            <a:r>
              <a:rPr lang="en-CA" dirty="0">
                <a:sym typeface="Wingdings" panose="05000000000000000000" pitchFamily="2" charset="2"/>
              </a:rPr>
              <a:t> E Sentences</a:t>
            </a:r>
            <a:endParaRPr lang="en-CA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1413703B-375E-9AE1-C592-FF73981E270F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A6AA005D-1C3B-4B47-BABE-0E1A7106B796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101FB4C1-AA34-4870-AFD6-A4563141A8F5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AutoShape 3">
            <a:extLst>
              <a:ext uri="{FF2B5EF4-FFF2-40B4-BE49-F238E27FC236}">
                <a16:creationId xmlns:a16="http://schemas.microsoft.com/office/drawing/2014/main" id="{E71B2DC3-F76E-6EA1-E5BC-0B66414D4344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211138" y="2486361"/>
            <a:ext cx="8721725" cy="369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B3FE040-5C04-BBEB-2C2D-84F5881A99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076" y="2510174"/>
            <a:ext cx="2895600" cy="914400"/>
          </a:xfrm>
          <a:prstGeom prst="rect">
            <a:avLst/>
          </a:prstGeom>
          <a:solidFill>
            <a:srgbClr val="96969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A60B3B3-D485-AD77-5AF2-E7BB752124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14676" y="2510174"/>
            <a:ext cx="2897188" cy="914400"/>
          </a:xfrm>
          <a:prstGeom prst="rect">
            <a:avLst/>
          </a:prstGeom>
          <a:solidFill>
            <a:srgbClr val="96969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9" name="Rectangle 7">
            <a:extLst>
              <a:ext uri="{FF2B5EF4-FFF2-40B4-BE49-F238E27FC236}">
                <a16:creationId xmlns:a16="http://schemas.microsoft.com/office/drawing/2014/main" id="{3C1BE8C1-F027-0968-275A-685C07D5D6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11863" y="2510174"/>
            <a:ext cx="2895600" cy="914400"/>
          </a:xfrm>
          <a:prstGeom prst="rect">
            <a:avLst/>
          </a:prstGeom>
          <a:solidFill>
            <a:srgbClr val="96969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13" name="Rectangle 8">
            <a:extLst>
              <a:ext uri="{FF2B5EF4-FFF2-40B4-BE49-F238E27FC236}">
                <a16:creationId xmlns:a16="http://schemas.microsoft.com/office/drawing/2014/main" id="{210889FB-216B-31A0-AD1E-B302DD7E03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076" y="3424574"/>
            <a:ext cx="2895600" cy="1189038"/>
          </a:xfrm>
          <a:prstGeom prst="rect">
            <a:avLst/>
          </a:prstGeom>
          <a:solidFill>
            <a:srgbClr val="DDDDD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14" name="Rectangle 9">
            <a:extLst>
              <a:ext uri="{FF2B5EF4-FFF2-40B4-BE49-F238E27FC236}">
                <a16:creationId xmlns:a16="http://schemas.microsoft.com/office/drawing/2014/main" id="{C14C03F2-B465-816E-30A2-36A3FB8FD9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14676" y="3424574"/>
            <a:ext cx="2897188" cy="1189038"/>
          </a:xfrm>
          <a:prstGeom prst="rect">
            <a:avLst/>
          </a:prstGeom>
          <a:solidFill>
            <a:srgbClr val="DDDDD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15" name="Rectangle 10">
            <a:extLst>
              <a:ext uri="{FF2B5EF4-FFF2-40B4-BE49-F238E27FC236}">
                <a16:creationId xmlns:a16="http://schemas.microsoft.com/office/drawing/2014/main" id="{022C0C86-16DF-7742-E197-FFDB1DAC42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11863" y="3424574"/>
            <a:ext cx="2895600" cy="1189038"/>
          </a:xfrm>
          <a:prstGeom prst="rect">
            <a:avLst/>
          </a:prstGeom>
          <a:solidFill>
            <a:srgbClr val="DDDDD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16" name="Rectangle 11">
            <a:extLst>
              <a:ext uri="{FF2B5EF4-FFF2-40B4-BE49-F238E27FC236}">
                <a16:creationId xmlns:a16="http://schemas.microsoft.com/office/drawing/2014/main" id="{EE61C624-F3EE-4786-F41C-1C0ED6269F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076" y="4613611"/>
            <a:ext cx="2895600" cy="641350"/>
          </a:xfrm>
          <a:prstGeom prst="rect">
            <a:avLst/>
          </a:prstGeom>
          <a:solidFill>
            <a:srgbClr val="EFEF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17" name="Rectangle 12">
            <a:extLst>
              <a:ext uri="{FF2B5EF4-FFF2-40B4-BE49-F238E27FC236}">
                <a16:creationId xmlns:a16="http://schemas.microsoft.com/office/drawing/2014/main" id="{F5FA97DF-2CE5-B15F-41DB-0AE41C6D23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14676" y="4613611"/>
            <a:ext cx="2897188" cy="641350"/>
          </a:xfrm>
          <a:prstGeom prst="rect">
            <a:avLst/>
          </a:prstGeom>
          <a:solidFill>
            <a:srgbClr val="EFEF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18" name="Rectangle 14">
            <a:extLst>
              <a:ext uri="{FF2B5EF4-FFF2-40B4-BE49-F238E27FC236}">
                <a16:creationId xmlns:a16="http://schemas.microsoft.com/office/drawing/2014/main" id="{AD9C7D75-C87C-75A9-F191-0D203B0F88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076" y="5254961"/>
            <a:ext cx="2895600" cy="914400"/>
          </a:xfrm>
          <a:prstGeom prst="rect">
            <a:avLst/>
          </a:prstGeom>
          <a:solidFill>
            <a:srgbClr val="DDDDD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19" name="Rectangle 15">
            <a:extLst>
              <a:ext uri="{FF2B5EF4-FFF2-40B4-BE49-F238E27FC236}">
                <a16:creationId xmlns:a16="http://schemas.microsoft.com/office/drawing/2014/main" id="{A5E63E94-35AF-09E1-12B1-6FDE0700CF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14676" y="5254961"/>
            <a:ext cx="2897188" cy="914400"/>
          </a:xfrm>
          <a:prstGeom prst="rect">
            <a:avLst/>
          </a:prstGeom>
          <a:solidFill>
            <a:srgbClr val="DDDDD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20" name="Rectangle 16">
            <a:extLst>
              <a:ext uri="{FF2B5EF4-FFF2-40B4-BE49-F238E27FC236}">
                <a16:creationId xmlns:a16="http://schemas.microsoft.com/office/drawing/2014/main" id="{530C5353-2CDB-842B-D53C-0932461332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11863" y="5254961"/>
            <a:ext cx="2895600" cy="914400"/>
          </a:xfrm>
          <a:prstGeom prst="rect">
            <a:avLst/>
          </a:prstGeom>
          <a:solidFill>
            <a:srgbClr val="DDDDD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21" name="Line 17">
            <a:extLst>
              <a:ext uri="{FF2B5EF4-FFF2-40B4-BE49-F238E27FC236}">
                <a16:creationId xmlns:a16="http://schemas.microsoft.com/office/drawing/2014/main" id="{1D4EC226-CFFF-A79A-517E-76DDD98A13AC}"/>
              </a:ext>
            </a:extLst>
          </p:cNvPr>
          <p:cNvSpPr>
            <a:spLocks noChangeShapeType="1"/>
          </p:cNvSpPr>
          <p:nvPr/>
        </p:nvSpPr>
        <p:spPr bwMode="auto">
          <a:xfrm>
            <a:off x="3114676" y="2503824"/>
            <a:ext cx="0" cy="3671888"/>
          </a:xfrm>
          <a:prstGeom prst="line">
            <a:avLst/>
          </a:prstGeom>
          <a:noFill/>
          <a:ln w="12700" cap="flat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22" name="Line 18">
            <a:extLst>
              <a:ext uri="{FF2B5EF4-FFF2-40B4-BE49-F238E27FC236}">
                <a16:creationId xmlns:a16="http://schemas.microsoft.com/office/drawing/2014/main" id="{1F2FA85F-8918-171B-C407-71541BA30411}"/>
              </a:ext>
            </a:extLst>
          </p:cNvPr>
          <p:cNvSpPr>
            <a:spLocks noChangeShapeType="1"/>
          </p:cNvSpPr>
          <p:nvPr/>
        </p:nvSpPr>
        <p:spPr bwMode="auto">
          <a:xfrm>
            <a:off x="6011863" y="2503824"/>
            <a:ext cx="0" cy="3671888"/>
          </a:xfrm>
          <a:prstGeom prst="line">
            <a:avLst/>
          </a:prstGeom>
          <a:noFill/>
          <a:ln w="12700" cap="flat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23" name="Line 19">
            <a:extLst>
              <a:ext uri="{FF2B5EF4-FFF2-40B4-BE49-F238E27FC236}">
                <a16:creationId xmlns:a16="http://schemas.microsoft.com/office/drawing/2014/main" id="{28056D64-9102-8427-EF95-CF47D437C947}"/>
              </a:ext>
            </a:extLst>
          </p:cNvPr>
          <p:cNvSpPr>
            <a:spLocks noChangeShapeType="1"/>
          </p:cNvSpPr>
          <p:nvPr/>
        </p:nvSpPr>
        <p:spPr bwMode="auto">
          <a:xfrm>
            <a:off x="212726" y="3424574"/>
            <a:ext cx="8701088" cy="0"/>
          </a:xfrm>
          <a:prstGeom prst="line">
            <a:avLst/>
          </a:prstGeom>
          <a:noFill/>
          <a:ln w="38100" cap="flat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24" name="Line 20">
            <a:extLst>
              <a:ext uri="{FF2B5EF4-FFF2-40B4-BE49-F238E27FC236}">
                <a16:creationId xmlns:a16="http://schemas.microsoft.com/office/drawing/2014/main" id="{30455056-0607-5AAD-BE82-AE6F2EBE50D2}"/>
              </a:ext>
            </a:extLst>
          </p:cNvPr>
          <p:cNvSpPr>
            <a:spLocks noChangeShapeType="1"/>
          </p:cNvSpPr>
          <p:nvPr/>
        </p:nvSpPr>
        <p:spPr bwMode="auto">
          <a:xfrm>
            <a:off x="212726" y="4613611"/>
            <a:ext cx="8701088" cy="0"/>
          </a:xfrm>
          <a:prstGeom prst="line">
            <a:avLst/>
          </a:prstGeom>
          <a:noFill/>
          <a:ln w="12700" cap="flat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25" name="Line 21">
            <a:extLst>
              <a:ext uri="{FF2B5EF4-FFF2-40B4-BE49-F238E27FC236}">
                <a16:creationId xmlns:a16="http://schemas.microsoft.com/office/drawing/2014/main" id="{68AB92B4-2538-E272-B9D7-A3C1E5696A82}"/>
              </a:ext>
            </a:extLst>
          </p:cNvPr>
          <p:cNvSpPr>
            <a:spLocks noChangeShapeType="1"/>
          </p:cNvSpPr>
          <p:nvPr/>
        </p:nvSpPr>
        <p:spPr bwMode="auto">
          <a:xfrm>
            <a:off x="212726" y="5254961"/>
            <a:ext cx="8701088" cy="0"/>
          </a:xfrm>
          <a:prstGeom prst="line">
            <a:avLst/>
          </a:prstGeom>
          <a:noFill/>
          <a:ln w="12700" cap="flat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26" name="Line 22">
            <a:extLst>
              <a:ext uri="{FF2B5EF4-FFF2-40B4-BE49-F238E27FC236}">
                <a16:creationId xmlns:a16="http://schemas.microsoft.com/office/drawing/2014/main" id="{250A2CEC-3DE8-18B4-17DA-F0A7201837E5}"/>
              </a:ext>
            </a:extLst>
          </p:cNvPr>
          <p:cNvSpPr>
            <a:spLocks noChangeShapeType="1"/>
          </p:cNvSpPr>
          <p:nvPr/>
        </p:nvSpPr>
        <p:spPr bwMode="auto">
          <a:xfrm>
            <a:off x="219076" y="2503824"/>
            <a:ext cx="0" cy="3671888"/>
          </a:xfrm>
          <a:prstGeom prst="line">
            <a:avLst/>
          </a:prstGeom>
          <a:noFill/>
          <a:ln w="12700" cap="flat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27" name="Line 23">
            <a:extLst>
              <a:ext uri="{FF2B5EF4-FFF2-40B4-BE49-F238E27FC236}">
                <a16:creationId xmlns:a16="http://schemas.microsoft.com/office/drawing/2014/main" id="{79642AE6-2A1E-99FD-A7E7-72FFC514DFFA}"/>
              </a:ext>
            </a:extLst>
          </p:cNvPr>
          <p:cNvSpPr>
            <a:spLocks noChangeShapeType="1"/>
          </p:cNvSpPr>
          <p:nvPr/>
        </p:nvSpPr>
        <p:spPr bwMode="auto">
          <a:xfrm>
            <a:off x="8907463" y="2503824"/>
            <a:ext cx="0" cy="3671888"/>
          </a:xfrm>
          <a:prstGeom prst="line">
            <a:avLst/>
          </a:prstGeom>
          <a:noFill/>
          <a:ln w="12700" cap="flat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28" name="Line 24">
            <a:extLst>
              <a:ext uri="{FF2B5EF4-FFF2-40B4-BE49-F238E27FC236}">
                <a16:creationId xmlns:a16="http://schemas.microsoft.com/office/drawing/2014/main" id="{932F9166-A96F-042F-DD51-55212246E4B6}"/>
              </a:ext>
            </a:extLst>
          </p:cNvPr>
          <p:cNvSpPr>
            <a:spLocks noChangeShapeType="1"/>
          </p:cNvSpPr>
          <p:nvPr/>
        </p:nvSpPr>
        <p:spPr bwMode="auto">
          <a:xfrm>
            <a:off x="212726" y="2510174"/>
            <a:ext cx="8701088" cy="0"/>
          </a:xfrm>
          <a:prstGeom prst="line">
            <a:avLst/>
          </a:prstGeom>
          <a:noFill/>
          <a:ln w="12700" cap="flat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29" name="Line 25">
            <a:extLst>
              <a:ext uri="{FF2B5EF4-FFF2-40B4-BE49-F238E27FC236}">
                <a16:creationId xmlns:a16="http://schemas.microsoft.com/office/drawing/2014/main" id="{A26996AE-EF6C-C1D0-85EF-4CF809DF26B2}"/>
              </a:ext>
            </a:extLst>
          </p:cNvPr>
          <p:cNvSpPr>
            <a:spLocks noChangeShapeType="1"/>
          </p:cNvSpPr>
          <p:nvPr/>
        </p:nvSpPr>
        <p:spPr bwMode="auto">
          <a:xfrm>
            <a:off x="212726" y="6169361"/>
            <a:ext cx="8701088" cy="0"/>
          </a:xfrm>
          <a:prstGeom prst="line">
            <a:avLst/>
          </a:prstGeom>
          <a:noFill/>
          <a:ln w="12700" cap="flat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30" name="Rectangle 26">
            <a:extLst>
              <a:ext uri="{FF2B5EF4-FFF2-40B4-BE49-F238E27FC236}">
                <a16:creationId xmlns:a16="http://schemas.microsoft.com/office/drawing/2014/main" id="{1297FA96-05C5-354E-94F0-4DA5A55A33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4326" y="2841961"/>
            <a:ext cx="16671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rgbClr val="0D0D0D"/>
                </a:solidFill>
                <a:effectLst/>
                <a:latin typeface="Times New Roman" panose="02020603050405020304" pitchFamily="18" charset="0"/>
              </a:rPr>
              <a:t>C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1" name="Rectangle 27">
            <a:extLst>
              <a:ext uri="{FF2B5EF4-FFF2-40B4-BE49-F238E27FC236}">
                <a16:creationId xmlns:a16="http://schemas.microsoft.com/office/drawing/2014/main" id="{5EB598F9-487C-B68C-39CA-E130D19414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48454" y="2568137"/>
            <a:ext cx="159017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rgbClr val="0D0D0D"/>
                </a:solidFill>
                <a:effectLst/>
                <a:latin typeface="Times New Roman" panose="02020603050405020304" pitchFamily="18" charset="0"/>
              </a:rPr>
              <a:t> caused / causes 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2" name="Rectangle 28">
            <a:extLst>
              <a:ext uri="{FF2B5EF4-FFF2-40B4-BE49-F238E27FC236}">
                <a16:creationId xmlns:a16="http://schemas.microsoft.com/office/drawing/2014/main" id="{33653A65-48A8-7375-2722-985BEA6501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7976" y="2841961"/>
            <a:ext cx="992188" cy="309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rgbClr val="0D0D0D"/>
                </a:solidFill>
                <a:effectLst/>
                <a:latin typeface="Times New Roman" panose="02020603050405020304" pitchFamily="18" charset="0"/>
              </a:rPr>
              <a:t>results in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3" name="Rectangle 29">
            <a:extLst>
              <a:ext uri="{FF2B5EF4-FFF2-40B4-BE49-F238E27FC236}">
                <a16:creationId xmlns:a16="http://schemas.microsoft.com/office/drawing/2014/main" id="{9729B731-C39C-43B8-E551-9E13D19593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21151" y="3116599"/>
            <a:ext cx="985838" cy="309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1" i="0" u="none" strike="noStrike" cap="none" normalizeH="0" baseline="0">
                <a:ln>
                  <a:noFill/>
                </a:ln>
                <a:solidFill>
                  <a:srgbClr val="0D0D0D"/>
                </a:solidFill>
                <a:effectLst/>
                <a:latin typeface="Times New Roman" panose="02020603050405020304" pitchFamily="18" charset="0"/>
              </a:rPr>
              <a:t>produces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4" name="Rectangle 30">
            <a:extLst>
              <a:ext uri="{FF2B5EF4-FFF2-40B4-BE49-F238E27FC236}">
                <a16:creationId xmlns:a16="http://schemas.microsoft.com/office/drawing/2014/main" id="{E470A944-8349-D2E8-1387-AA8C453C72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80183" y="2690375"/>
            <a:ext cx="15388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CA" altLang="en-US" b="1" dirty="0">
                <a:solidFill>
                  <a:srgbClr val="0D0D0D"/>
                </a:solidFill>
                <a:latin typeface="Times New Roman" panose="02020603050405020304" pitchFamily="18" charset="0"/>
              </a:rPr>
              <a:t>E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5" name="Rectangle 31">
            <a:extLst>
              <a:ext uri="{FF2B5EF4-FFF2-40B4-BE49-F238E27FC236}">
                <a16:creationId xmlns:a16="http://schemas.microsoft.com/office/drawing/2014/main" id="{D8C38902-AEC8-3E14-67C3-30D0C53ACA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90676" y="3759536"/>
            <a:ext cx="15388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rgbClr val="0D0D0D"/>
                </a:solidFill>
                <a:effectLst/>
                <a:latin typeface="Times New Roman" panose="02020603050405020304" pitchFamily="18" charset="0"/>
              </a:rPr>
              <a:t>E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6" name="Rectangle 32">
            <a:extLst>
              <a:ext uri="{FF2B5EF4-FFF2-40B4-BE49-F238E27FC236}">
                <a16:creationId xmlns:a16="http://schemas.microsoft.com/office/drawing/2014/main" id="{43CA3EB7-2C9C-02E1-4DFE-DCECA1E790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7799" y="3504790"/>
            <a:ext cx="224420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b="1" dirty="0">
                <a:solidFill>
                  <a:srgbClr val="0D0D0D"/>
                </a:solidFill>
                <a:latin typeface="Times New Roman" panose="02020603050405020304" pitchFamily="18" charset="0"/>
              </a:rPr>
              <a:t>w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rgbClr val="0D0D0D"/>
                </a:solidFill>
                <a:effectLst/>
                <a:latin typeface="Times New Roman" panose="02020603050405020304" pitchFamily="18" charset="0"/>
              </a:rPr>
              <a:t>as caused by / due to 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7" name="Rectangle 33">
            <a:extLst>
              <a:ext uri="{FF2B5EF4-FFF2-40B4-BE49-F238E27FC236}">
                <a16:creationId xmlns:a16="http://schemas.microsoft.com/office/drawing/2014/main" id="{B2E3FF8C-DC1F-5B06-0CA1-7CB94AA3D0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44938" y="3759536"/>
            <a:ext cx="119487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rgbClr val="0D0D0D"/>
                </a:solidFill>
                <a:effectLst/>
                <a:latin typeface="Times New Roman" panose="02020603050405020304" pitchFamily="18" charset="0"/>
              </a:rPr>
              <a:t>is a result of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8" name="Rectangle 34">
            <a:extLst>
              <a:ext uri="{FF2B5EF4-FFF2-40B4-BE49-F238E27FC236}">
                <a16:creationId xmlns:a16="http://schemas.microsoft.com/office/drawing/2014/main" id="{2344F6F0-4452-0DB7-D8B5-B4CE6AE154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9526" y="4030999"/>
            <a:ext cx="144494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rgbClr val="0D0D0D"/>
                </a:solidFill>
                <a:effectLst/>
                <a:latin typeface="Times New Roman" panose="02020603050405020304" pitchFamily="18" charset="0"/>
              </a:rPr>
              <a:t>is produced by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9" name="Rectangle 35">
            <a:extLst>
              <a:ext uri="{FF2B5EF4-FFF2-40B4-BE49-F238E27FC236}">
                <a16:creationId xmlns:a16="http://schemas.microsoft.com/office/drawing/2014/main" id="{D3733ABC-B6A3-295D-6550-41D4B82A08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83038" y="4305636"/>
            <a:ext cx="1317625" cy="309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rgbClr val="0D0D0D"/>
                </a:solidFill>
                <a:effectLst/>
                <a:latin typeface="Times New Roman" panose="02020603050405020304" pitchFamily="18" charset="0"/>
              </a:rPr>
              <a:t>because (of) 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0" name="Rectangle 36">
            <a:extLst>
              <a:ext uri="{FF2B5EF4-FFF2-40B4-BE49-F238E27FC236}">
                <a16:creationId xmlns:a16="http://schemas.microsoft.com/office/drawing/2014/main" id="{32D419FB-CC44-C61B-1292-D04727E153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77113" y="3759536"/>
            <a:ext cx="16671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rgbClr val="0D0D0D"/>
                </a:solidFill>
                <a:effectLst/>
                <a:latin typeface="Times New Roman" panose="02020603050405020304" pitchFamily="18" charset="0"/>
              </a:rPr>
              <a:t>C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1" name="Rectangle 37">
            <a:extLst>
              <a:ext uri="{FF2B5EF4-FFF2-40B4-BE49-F238E27FC236}">
                <a16:creationId xmlns:a16="http://schemas.microsoft.com/office/drawing/2014/main" id="{4914184B-B74A-AF27-2946-4B174D9D2C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6951" y="4673936"/>
            <a:ext cx="1457325" cy="309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rgbClr val="0D0D0D"/>
                </a:solidFill>
                <a:effectLst/>
                <a:latin typeface="Times New Roman" panose="02020603050405020304" pitchFamily="18" charset="0"/>
              </a:rPr>
              <a:t>If / When / As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2" name="Rectangle 38">
            <a:extLst>
              <a:ext uri="{FF2B5EF4-FFF2-40B4-BE49-F238E27FC236}">
                <a16:creationId xmlns:a16="http://schemas.microsoft.com/office/drawing/2014/main" id="{74579362-A1A0-C429-F8A1-1D31922103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9626" y="4948574"/>
            <a:ext cx="1816100" cy="309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1" i="0" u="none" strike="noStrike" cap="none" normalizeH="0" baseline="0">
                <a:ln>
                  <a:noFill/>
                </a:ln>
                <a:solidFill>
                  <a:srgbClr val="0D0D0D"/>
                </a:solidFill>
                <a:effectLst/>
                <a:latin typeface="Times New Roman" panose="02020603050405020304" pitchFamily="18" charset="0"/>
              </a:rPr>
              <a:t>Owing to / Due to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3" name="Rectangle 39">
            <a:extLst>
              <a:ext uri="{FF2B5EF4-FFF2-40B4-BE49-F238E27FC236}">
                <a16:creationId xmlns:a16="http://schemas.microsoft.com/office/drawing/2014/main" id="{8A23E8C1-BB2A-006C-EE55-D29CF655E3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84171" y="4936630"/>
            <a:ext cx="16671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rgbClr val="0D0D0D"/>
                </a:solidFill>
                <a:effectLst/>
                <a:latin typeface="Times New Roman" panose="02020603050405020304" pitchFamily="18" charset="0"/>
              </a:rPr>
              <a:t>C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4" name="Rectangle 40">
            <a:extLst>
              <a:ext uri="{FF2B5EF4-FFF2-40B4-BE49-F238E27FC236}">
                <a16:creationId xmlns:a16="http://schemas.microsoft.com/office/drawing/2014/main" id="{ED9D97A6-EA74-AEED-A875-A7DD6369D3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77113" y="4704618"/>
            <a:ext cx="15388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rgbClr val="0D0D0D"/>
                </a:solidFill>
                <a:effectLst/>
                <a:latin typeface="Times New Roman" panose="02020603050405020304" pitchFamily="18" charset="0"/>
              </a:rPr>
              <a:t>E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5" name="Rectangle 41">
            <a:extLst>
              <a:ext uri="{FF2B5EF4-FFF2-40B4-BE49-F238E27FC236}">
                <a16:creationId xmlns:a16="http://schemas.microsoft.com/office/drawing/2014/main" id="{11836FEB-15F2-7874-9547-497BA4BA55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32243" y="5443820"/>
            <a:ext cx="15388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rgbClr val="0D0D0D"/>
                </a:solidFill>
                <a:effectLst/>
                <a:latin typeface="Times New Roman" panose="02020603050405020304" pitchFamily="18" charset="0"/>
              </a:rPr>
              <a:t>E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6" name="Rectangle 42">
            <a:extLst>
              <a:ext uri="{FF2B5EF4-FFF2-40B4-BE49-F238E27FC236}">
                <a16:creationId xmlns:a16="http://schemas.microsoft.com/office/drawing/2014/main" id="{BD0AEB9A-86B6-7364-D9F7-7340D0FC5F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92551" y="5417307"/>
            <a:ext cx="126964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rgbClr val="0D0D0D"/>
                </a:solidFill>
                <a:effectLst/>
                <a:latin typeface="Times New Roman" panose="02020603050405020304" pitchFamily="18" charset="0"/>
              </a:rPr>
              <a:t>if / when / as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7" name="Rectangle 43">
            <a:extLst>
              <a:ext uri="{FF2B5EF4-FFF2-40B4-BE49-F238E27FC236}">
                <a16:creationId xmlns:a16="http://schemas.microsoft.com/office/drawing/2014/main" id="{C0C92513-944C-6994-07E9-3452F3E676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06813" y="5691945"/>
            <a:ext cx="169277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rgbClr val="0D0D0D"/>
                </a:solidFill>
                <a:effectLst/>
                <a:latin typeface="Times New Roman" panose="02020603050405020304" pitchFamily="18" charset="0"/>
              </a:rPr>
              <a:t>owing to / due to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8" name="Rectangle 44">
            <a:extLst>
              <a:ext uri="{FF2B5EF4-FFF2-40B4-BE49-F238E27FC236}">
                <a16:creationId xmlns:a16="http://schemas.microsoft.com/office/drawing/2014/main" id="{C4EB18E7-C211-8B54-B1FB-4112D1F068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12856" y="5440717"/>
            <a:ext cx="16671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rgbClr val="0D0D0D"/>
                </a:solidFill>
                <a:effectLst/>
                <a:latin typeface="Times New Roman" panose="02020603050405020304" pitchFamily="18" charset="0"/>
              </a:rPr>
              <a:t>C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C479C1C9-A6AD-E868-954B-8941C98DDD61}"/>
              </a:ext>
            </a:extLst>
          </p:cNvPr>
          <p:cNvSpPr txBox="1"/>
          <p:nvPr/>
        </p:nvSpPr>
        <p:spPr>
          <a:xfrm>
            <a:off x="1202225" y="4048739"/>
            <a:ext cx="11657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400" dirty="0">
                <a:solidFill>
                  <a:srgbClr val="FF0000"/>
                </a:solidFill>
              </a:rPr>
              <a:t>The fire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FA700670-863F-DDED-9BF3-028AE140C767}"/>
              </a:ext>
            </a:extLst>
          </p:cNvPr>
          <p:cNvSpPr txBox="1"/>
          <p:nvPr/>
        </p:nvSpPr>
        <p:spPr>
          <a:xfrm>
            <a:off x="6184596" y="4019116"/>
            <a:ext cx="23631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400" dirty="0">
                <a:solidFill>
                  <a:srgbClr val="FF0000"/>
                </a:solidFill>
              </a:rPr>
              <a:t>careless smoking.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3B2EC726-04DC-01D0-865D-261B7E9E26C4}"/>
              </a:ext>
            </a:extLst>
          </p:cNvPr>
          <p:cNvSpPr txBox="1"/>
          <p:nvPr/>
        </p:nvSpPr>
        <p:spPr>
          <a:xfrm>
            <a:off x="605208" y="2459027"/>
            <a:ext cx="24400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400" dirty="0">
                <a:solidFill>
                  <a:srgbClr val="FF0000"/>
                </a:solidFill>
              </a:rPr>
              <a:t>Careless smoking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24002B68-0B6D-ED9E-5A41-C9203BFB3D89}"/>
              </a:ext>
            </a:extLst>
          </p:cNvPr>
          <p:cNvSpPr txBox="1"/>
          <p:nvPr/>
        </p:nvSpPr>
        <p:spPr>
          <a:xfrm>
            <a:off x="6822588" y="2941801"/>
            <a:ext cx="11400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400" dirty="0">
                <a:solidFill>
                  <a:srgbClr val="FF0000"/>
                </a:solidFill>
              </a:rPr>
              <a:t>the fire.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FB983715-04EA-E221-9CD0-1484E4D3EF1A}"/>
              </a:ext>
            </a:extLst>
          </p:cNvPr>
          <p:cNvSpPr txBox="1"/>
          <p:nvPr/>
        </p:nvSpPr>
        <p:spPr>
          <a:xfrm>
            <a:off x="3158927" y="4559044"/>
            <a:ext cx="29102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400" dirty="0">
                <a:solidFill>
                  <a:srgbClr val="FF0000"/>
                </a:solidFill>
              </a:rPr>
              <a:t>you smoke carelessly,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E67E08F5-B816-D8D8-FF9F-6CC4574E0248}"/>
              </a:ext>
            </a:extLst>
          </p:cNvPr>
          <p:cNvSpPr txBox="1"/>
          <p:nvPr/>
        </p:nvSpPr>
        <p:spPr>
          <a:xfrm>
            <a:off x="6213773" y="4862372"/>
            <a:ext cx="25138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400" dirty="0">
                <a:solidFill>
                  <a:srgbClr val="FF0000"/>
                </a:solidFill>
              </a:rPr>
              <a:t>there will be a fire.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E2698E47-B103-C86A-A6D6-67F38CCB3973}"/>
              </a:ext>
            </a:extLst>
          </p:cNvPr>
          <p:cNvSpPr txBox="1"/>
          <p:nvPr/>
        </p:nvSpPr>
        <p:spPr>
          <a:xfrm>
            <a:off x="596765" y="5706672"/>
            <a:ext cx="26164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400" dirty="0">
                <a:solidFill>
                  <a:srgbClr val="FF0000"/>
                </a:solidFill>
              </a:rPr>
              <a:t>There will be a fire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1B154CBE-FD53-70F8-A120-D1DF468AC19C}"/>
              </a:ext>
            </a:extLst>
          </p:cNvPr>
          <p:cNvSpPr txBox="1"/>
          <p:nvPr/>
        </p:nvSpPr>
        <p:spPr>
          <a:xfrm>
            <a:off x="6129338" y="5698964"/>
            <a:ext cx="29102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400" dirty="0">
                <a:solidFill>
                  <a:srgbClr val="FF0000"/>
                </a:solidFill>
              </a:rPr>
              <a:t>you smoke carelessly.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9810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91FC3-4005-4CED-B5D6-11EB2A4F2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/>
              <a:t>2. Expressing Cause and Effect</a:t>
            </a:r>
            <a:endParaRPr lang="en-CA" dirty="0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3E6962BD-D1F8-F48C-B0D1-1620ABCD0E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word of Yahweh came to Solomon, saying,</a:t>
            </a:r>
            <a:br>
              <a:rPr lang="en-US" dirty="0"/>
            </a:br>
            <a:r>
              <a:rPr lang="en-US" dirty="0"/>
              <a:t>Concerning this house which you are building,</a:t>
            </a:r>
          </a:p>
          <a:p>
            <a:r>
              <a:rPr lang="en-US" dirty="0"/>
              <a:t>If you will</a:t>
            </a:r>
          </a:p>
          <a:p>
            <a:pPr lvl="1"/>
            <a:r>
              <a:rPr lang="en-US" dirty="0"/>
              <a:t>walk in my statutes, and</a:t>
            </a:r>
          </a:p>
          <a:p>
            <a:pPr lvl="1"/>
            <a:r>
              <a:rPr lang="en-US" dirty="0"/>
              <a:t>execute my ordinances, and</a:t>
            </a:r>
          </a:p>
          <a:p>
            <a:pPr lvl="1"/>
            <a:r>
              <a:rPr lang="en-US" dirty="0"/>
              <a:t>keep all my commandments to walk in them;</a:t>
            </a:r>
          </a:p>
          <a:p>
            <a:r>
              <a:rPr lang="en-US" dirty="0"/>
              <a:t>Then I will</a:t>
            </a:r>
          </a:p>
          <a:p>
            <a:pPr lvl="1"/>
            <a:r>
              <a:rPr lang="en-US" dirty="0"/>
              <a:t>dwell among the children of Israel, and</a:t>
            </a:r>
          </a:p>
          <a:p>
            <a:pPr lvl="1"/>
            <a:r>
              <a:rPr lang="en-US" dirty="0"/>
              <a:t>not forsake my people Israel.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FE8B95-0569-D6F0-B361-34B11A4CA31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CA" dirty="0">
                <a:highlight>
                  <a:srgbClr val="FFFF00"/>
                </a:highlight>
              </a:rPr>
              <a:t>C</a:t>
            </a:r>
            <a:r>
              <a:rPr lang="en-CA" dirty="0"/>
              <a:t>ondition </a:t>
            </a:r>
            <a:r>
              <a:rPr lang="en-CA" dirty="0">
                <a:sym typeface="Wingdings" panose="05000000000000000000" pitchFamily="2" charset="2"/>
              </a:rPr>
              <a:t> Consequence (Same Grammar)</a:t>
            </a:r>
            <a:endParaRPr lang="en-US" dirty="0"/>
          </a:p>
        </p:txBody>
      </p:sp>
      <p:pic>
        <p:nvPicPr>
          <p:cNvPr id="14" name="Content Placeholder 7">
            <a:extLst>
              <a:ext uri="{FF2B5EF4-FFF2-40B4-BE49-F238E27FC236}">
                <a16:creationId xmlns:a16="http://schemas.microsoft.com/office/drawing/2014/main" id="{DBF1567A-E643-69C5-8D13-50D850BEF276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5C2C6C1-FBA3-45AB-933C-2A58176D77A6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762CC910-76BE-4806-8CF4-59F54B84AD52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0F8D6244-9D4E-6C32-93EF-35AF2F25097A}"/>
              </a:ext>
            </a:extLst>
          </p:cNvPr>
          <p:cNvCxnSpPr/>
          <p:nvPr/>
        </p:nvCxnSpPr>
        <p:spPr bwMode="auto">
          <a:xfrm>
            <a:off x="675685" y="3085763"/>
            <a:ext cx="1662913" cy="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rgbClr val="FF006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6992AD5-F5F3-EA8B-D87D-A72E15A9F860}"/>
              </a:ext>
            </a:extLst>
          </p:cNvPr>
          <p:cNvCxnSpPr/>
          <p:nvPr/>
        </p:nvCxnSpPr>
        <p:spPr bwMode="auto">
          <a:xfrm>
            <a:off x="710750" y="5151929"/>
            <a:ext cx="1813965" cy="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rgbClr val="FF006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570854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91FC3-4005-4CED-B5D6-11EB2A4F2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/>
              <a:t>2. Expressing Cause and Effect</a:t>
            </a:r>
            <a:endParaRPr lang="en-CA" dirty="0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3E6962BD-D1F8-F48C-B0D1-1620ABCD0E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Statements of causality require the antecedent to precede or coincide with the consequent in time</a:t>
            </a:r>
          </a:p>
          <a:p>
            <a:r>
              <a:rPr lang="en-US" dirty="0"/>
              <a:t>Conditional statements do not require temporal order.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FE8B95-0569-D6F0-B361-34B11A4CA31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dirty="0"/>
              <a:t>Distinguishing Causality and Condition</a:t>
            </a:r>
            <a:endParaRPr lang="en-US" dirty="0"/>
          </a:p>
        </p:txBody>
      </p:sp>
      <p:pic>
        <p:nvPicPr>
          <p:cNvPr id="14" name="Content Placeholder 7">
            <a:extLst>
              <a:ext uri="{FF2B5EF4-FFF2-40B4-BE49-F238E27FC236}">
                <a16:creationId xmlns:a16="http://schemas.microsoft.com/office/drawing/2014/main" id="{DBF1567A-E643-69C5-8D13-50D850BEF276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5C2C6C1-FBA3-45AB-933C-2A58176D77A6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762CC910-76BE-4806-8CF4-59F54B84AD52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4667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91FC3-4005-4CED-B5D6-11EB2A4F2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/>
              <a:t>3 Journal Entry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0A53CE-030C-4D6B-9943-BD2445AB10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dirty="0">
                <a:sym typeface="Wingdings" panose="05000000000000000000" pitchFamily="2" charset="2"/>
              </a:rPr>
              <a:t>Write about how…</a:t>
            </a:r>
          </a:p>
          <a:p>
            <a:pPr lvl="1"/>
            <a:r>
              <a:rPr lang="en-CA" dirty="0">
                <a:sym typeface="Wingdings" panose="05000000000000000000" pitchFamily="2" charset="2"/>
              </a:rPr>
              <a:t>your mother &amp; father met, and you arrived.</a:t>
            </a:r>
          </a:p>
          <a:p>
            <a:pPr lvl="1"/>
            <a:r>
              <a:rPr lang="en-CA" dirty="0">
                <a:sym typeface="Wingdings" panose="05000000000000000000" pitchFamily="2" charset="2"/>
              </a:rPr>
              <a:t>you met your SO*</a:t>
            </a:r>
          </a:p>
          <a:p>
            <a:r>
              <a:rPr lang="en-CA" dirty="0">
                <a:sym typeface="Wingdings" panose="05000000000000000000" pitchFamily="2" charset="2"/>
              </a:rPr>
              <a:t>Choose one only!</a:t>
            </a:r>
          </a:p>
          <a:p>
            <a:pPr marL="457200" lvl="1" indent="0">
              <a:buNone/>
            </a:pPr>
            <a:endParaRPr lang="en-CA" dirty="0">
              <a:sym typeface="Wingdings" panose="05000000000000000000" pitchFamily="2" charset="2"/>
            </a:endParaRP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2BBEDFB-32B2-4187-8550-B6C9AC44CD9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Life’s Causes and Effects</a:t>
            </a:r>
          </a:p>
        </p:txBody>
      </p:sp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960AF961-5F40-4ADB-B72B-7CD0FB9AB34F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</p:spPr>
      </p:pic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469C8BB-8E50-4B12-9256-43054A376AF1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19E009AE-1B07-446E-9660-6371F37CF9B1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7565DA6-9540-D055-1DDC-FBFFD99667D5}"/>
              </a:ext>
            </a:extLst>
          </p:cNvPr>
          <p:cNvSpPr txBox="1"/>
          <p:nvPr/>
        </p:nvSpPr>
        <p:spPr>
          <a:xfrm>
            <a:off x="29767" y="5433699"/>
            <a:ext cx="5037533" cy="584775"/>
          </a:xfrm>
          <a:prstGeom prst="rect">
            <a:avLst/>
          </a:prstGeom>
          <a:solidFill>
            <a:schemeClr val="tx2"/>
          </a:solidFill>
        </p:spPr>
        <p:txBody>
          <a:bodyPr wrap="none" rtlCol="0">
            <a:spAutoFit/>
          </a:bodyPr>
          <a:lstStyle/>
          <a:p>
            <a:r>
              <a:rPr lang="en-CA" sz="3200" dirty="0">
                <a:solidFill>
                  <a:schemeClr val="bg1"/>
                </a:solidFill>
                <a:sym typeface="Wingdings" panose="05000000000000000000" pitchFamily="2" charset="2"/>
              </a:rPr>
              <a:t>Use cause and effect phrases!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6E4F5AC-C32B-5B04-8961-FB83C5AA4DC9}"/>
              </a:ext>
            </a:extLst>
          </p:cNvPr>
          <p:cNvSpPr txBox="1"/>
          <p:nvPr/>
        </p:nvSpPr>
        <p:spPr>
          <a:xfrm>
            <a:off x="46625" y="6309364"/>
            <a:ext cx="63622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*SO = significant other (e.g. spouse, boyfriend, cat, dog…)</a:t>
            </a:r>
            <a:endParaRPr lang="en-US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08E5E9F-FC7D-76DF-86E7-D517B6E763B9}"/>
              </a:ext>
            </a:extLst>
          </p:cNvPr>
          <p:cNvPicPr>
            <a:picLocks noGrp="1" noChangeAspect="1" noChangeArrowheads="1"/>
          </p:cNvPicPr>
          <p:nvPr>
            <p:ph sz="quarter" idx="16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3077" y="2117970"/>
            <a:ext cx="4173367" cy="2992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3147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40F312DB-0253-DCB5-6119-7D5B81CCD9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/>
          <a:lstStyle/>
          <a:p>
            <a:r>
              <a:rPr lang="en-US" dirty="0"/>
              <a:t>4. Common Writing Errors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BC906D2-E611-4247-8D5C-91C39B521A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0936" y="914400"/>
            <a:ext cx="6382128" cy="5713413"/>
          </a:xfrm>
        </p:spPr>
      </p:pic>
    </p:spTree>
    <p:extLst>
      <p:ext uri="{BB962C8B-B14F-4D97-AF65-F5344CB8AC3E}">
        <p14:creationId xmlns:p14="http://schemas.microsoft.com/office/powerpoint/2010/main" val="42817077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40F312DB-0253-DCB5-6119-7D5B81CCD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4. Common Writing Errors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0F050D-CAAD-1E44-7491-9C1CBCCC54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>
                <a:sym typeface="Wingdings" panose="05000000000000000000" pitchFamily="2" charset="2"/>
              </a:rPr>
              <a:t>Different cultural backgrounds </a:t>
            </a:r>
            <a:r>
              <a:rPr lang="en-CA" b="1" dirty="0">
                <a:solidFill>
                  <a:srgbClr val="0000CC"/>
                </a:solidFill>
                <a:sym typeface="Wingdings" panose="05000000000000000000" pitchFamily="2" charset="2"/>
              </a:rPr>
              <a:t>cause/result in</a:t>
            </a:r>
            <a:r>
              <a:rPr lang="en-CA" dirty="0">
                <a:sym typeface="Wingdings" panose="05000000000000000000" pitchFamily="2" charset="2"/>
              </a:rPr>
              <a:t> different common writing errors</a:t>
            </a:r>
          </a:p>
          <a:p>
            <a:r>
              <a:rPr lang="en-CA" dirty="0">
                <a:sym typeface="Wingdings" panose="05000000000000000000" pitchFamily="2" charset="2"/>
              </a:rPr>
              <a:t>Focus on writing errors </a:t>
            </a:r>
            <a:r>
              <a:rPr lang="en-CA" b="1" dirty="0">
                <a:solidFill>
                  <a:srgbClr val="0000CC"/>
                </a:solidFill>
                <a:sym typeface="Wingdings" panose="05000000000000000000" pitchFamily="2" charset="2"/>
              </a:rPr>
              <a:t>due to </a:t>
            </a:r>
            <a:r>
              <a:rPr lang="en-CA" dirty="0">
                <a:sym typeface="Wingdings" panose="05000000000000000000" pitchFamily="2" charset="2"/>
              </a:rPr>
              <a:t>a Chinese background</a:t>
            </a:r>
            <a:endParaRPr lang="en-CA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14E4F75-493A-4847-8733-151C0C3A51D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endParaRPr lang="en-US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1365538F-2AF4-4830-BA68-736FB6A75479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7F88B0A6-76E2-4909-93FC-CCF5271999AB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5" name="Content Placeholder 14">
            <a:extLst>
              <a:ext uri="{FF2B5EF4-FFF2-40B4-BE49-F238E27FC236}">
                <a16:creationId xmlns:a16="http://schemas.microsoft.com/office/drawing/2014/main" id="{7D1E8B2E-FD3A-45A4-A8E9-AE0794BA5E4F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55189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40F312DB-0253-DCB5-6119-7D5B81CCD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4. Common Writing Errors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7F0FD8-1B9D-485F-82A4-0BA8B5A40417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300163" y="987201"/>
            <a:ext cx="8001000" cy="533400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CA" dirty="0"/>
              <a:t>Problem		Solution		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F8BBF92D-1365-4667-BC74-AC4F8146FB69}"/>
              </a:ext>
            </a:extLst>
          </p:cNvPr>
          <p:cNvPicPr>
            <a:picLocks noGrp="1" noChangeAspect="1"/>
          </p:cNvPicPr>
          <p:nvPr>
            <p:ph sz="quarter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90600"/>
            <a:ext cx="911225" cy="457200"/>
          </a:xfrm>
        </p:spPr>
      </p:pic>
      <p:sp>
        <p:nvSpPr>
          <p:cNvPr id="6" name="AutoShape 3">
            <a:extLst>
              <a:ext uri="{FF2B5EF4-FFF2-40B4-BE49-F238E27FC236}">
                <a16:creationId xmlns:a16="http://schemas.microsoft.com/office/drawing/2014/main" id="{B74E4D4F-19A4-48F3-B40E-835C720B1714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211138" y="1555750"/>
            <a:ext cx="8721725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345FB3EE-9344-4A01-BDEE-54E44D2791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076" y="1579563"/>
            <a:ext cx="704850" cy="1655763"/>
          </a:xfrm>
          <a:prstGeom prst="rect">
            <a:avLst/>
          </a:prstGeom>
          <a:solidFill>
            <a:srgbClr val="96969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12D74ABD-C87D-4001-B45B-96EFAC02F0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3926" y="1579563"/>
            <a:ext cx="3657600" cy="914400"/>
          </a:xfrm>
          <a:prstGeom prst="rect">
            <a:avLst/>
          </a:prstGeom>
          <a:solidFill>
            <a:srgbClr val="96969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10" name="Rectangle 7">
            <a:extLst>
              <a:ext uri="{FF2B5EF4-FFF2-40B4-BE49-F238E27FC236}">
                <a16:creationId xmlns:a16="http://schemas.microsoft.com/office/drawing/2014/main" id="{810DD3BE-0C79-4E02-854A-B6B5560F1B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81526" y="1579563"/>
            <a:ext cx="4325938" cy="914400"/>
          </a:xfrm>
          <a:prstGeom prst="rect">
            <a:avLst/>
          </a:prstGeom>
          <a:solidFill>
            <a:srgbClr val="96969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12" name="Rectangle 8">
            <a:extLst>
              <a:ext uri="{FF2B5EF4-FFF2-40B4-BE49-F238E27FC236}">
                <a16:creationId xmlns:a16="http://schemas.microsoft.com/office/drawing/2014/main" id="{7FAF022D-D70D-469F-BA24-E466BA1EDA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3926" y="2493963"/>
            <a:ext cx="3657600" cy="371475"/>
          </a:xfrm>
          <a:prstGeom prst="rect">
            <a:avLst/>
          </a:prstGeom>
          <a:solidFill>
            <a:srgbClr val="DDDDD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13" name="Rectangle 9">
            <a:extLst>
              <a:ext uri="{FF2B5EF4-FFF2-40B4-BE49-F238E27FC236}">
                <a16:creationId xmlns:a16="http://schemas.microsoft.com/office/drawing/2014/main" id="{F1FBCD41-D459-4017-9062-33CDB96656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81526" y="2493963"/>
            <a:ext cx="4325938" cy="371475"/>
          </a:xfrm>
          <a:prstGeom prst="rect">
            <a:avLst/>
          </a:prstGeom>
          <a:solidFill>
            <a:srgbClr val="DDDDD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14" name="Rectangle 10">
            <a:extLst>
              <a:ext uri="{FF2B5EF4-FFF2-40B4-BE49-F238E27FC236}">
                <a16:creationId xmlns:a16="http://schemas.microsoft.com/office/drawing/2014/main" id="{81CC75EA-F683-42E3-A7DA-AE93AA864C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3926" y="2865438"/>
            <a:ext cx="3657600" cy="369888"/>
          </a:xfrm>
          <a:prstGeom prst="rect">
            <a:avLst/>
          </a:prstGeom>
          <a:solidFill>
            <a:srgbClr val="EFEF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15" name="Rectangle 11">
            <a:extLst>
              <a:ext uri="{FF2B5EF4-FFF2-40B4-BE49-F238E27FC236}">
                <a16:creationId xmlns:a16="http://schemas.microsoft.com/office/drawing/2014/main" id="{BDAC87FE-8794-4DE6-988A-78C6AAEBEC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81526" y="2865438"/>
            <a:ext cx="4325938" cy="369888"/>
          </a:xfrm>
          <a:prstGeom prst="rect">
            <a:avLst/>
          </a:prstGeom>
          <a:solidFill>
            <a:srgbClr val="EFEF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16" name="Rectangle 12">
            <a:extLst>
              <a:ext uri="{FF2B5EF4-FFF2-40B4-BE49-F238E27FC236}">
                <a16:creationId xmlns:a16="http://schemas.microsoft.com/office/drawing/2014/main" id="{A89BBB9F-7684-4721-A822-575A6D0C62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076" y="3235325"/>
            <a:ext cx="704850" cy="1657350"/>
          </a:xfrm>
          <a:prstGeom prst="rect">
            <a:avLst/>
          </a:prstGeom>
          <a:solidFill>
            <a:srgbClr val="DDDDD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dirty="0"/>
          </a:p>
        </p:txBody>
      </p:sp>
      <p:sp>
        <p:nvSpPr>
          <p:cNvPr id="17" name="Rectangle 13">
            <a:extLst>
              <a:ext uri="{FF2B5EF4-FFF2-40B4-BE49-F238E27FC236}">
                <a16:creationId xmlns:a16="http://schemas.microsoft.com/office/drawing/2014/main" id="{A309208A-1947-4DC6-A70B-E99ED8A062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3926" y="3235325"/>
            <a:ext cx="3657600" cy="371475"/>
          </a:xfrm>
          <a:prstGeom prst="rect">
            <a:avLst/>
          </a:prstGeom>
          <a:solidFill>
            <a:srgbClr val="DDDDD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18" name="Rectangle 14">
            <a:extLst>
              <a:ext uri="{FF2B5EF4-FFF2-40B4-BE49-F238E27FC236}">
                <a16:creationId xmlns:a16="http://schemas.microsoft.com/office/drawing/2014/main" id="{F6644872-0842-453B-BB3E-A0EA72A5BC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81526" y="3235325"/>
            <a:ext cx="4325938" cy="371475"/>
          </a:xfrm>
          <a:prstGeom prst="rect">
            <a:avLst/>
          </a:prstGeom>
          <a:solidFill>
            <a:srgbClr val="DDDDD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19" name="Rectangle 15">
            <a:extLst>
              <a:ext uri="{FF2B5EF4-FFF2-40B4-BE49-F238E27FC236}">
                <a16:creationId xmlns:a16="http://schemas.microsoft.com/office/drawing/2014/main" id="{0268F14E-296B-4DB9-906E-558F535BB9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3926" y="3606800"/>
            <a:ext cx="3657600" cy="371475"/>
          </a:xfrm>
          <a:prstGeom prst="rect">
            <a:avLst/>
          </a:prstGeom>
          <a:solidFill>
            <a:srgbClr val="EFEF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20" name="Rectangle 16">
            <a:extLst>
              <a:ext uri="{FF2B5EF4-FFF2-40B4-BE49-F238E27FC236}">
                <a16:creationId xmlns:a16="http://schemas.microsoft.com/office/drawing/2014/main" id="{404A7A9F-3CB5-4E74-AC45-5C11E89E4D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81526" y="3606800"/>
            <a:ext cx="4325938" cy="371475"/>
          </a:xfrm>
          <a:prstGeom prst="rect">
            <a:avLst/>
          </a:prstGeom>
          <a:solidFill>
            <a:srgbClr val="EFEF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21" name="Rectangle 17">
            <a:extLst>
              <a:ext uri="{FF2B5EF4-FFF2-40B4-BE49-F238E27FC236}">
                <a16:creationId xmlns:a16="http://schemas.microsoft.com/office/drawing/2014/main" id="{D81E4C0A-FECA-48C3-874D-2D9BB1BE67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3926" y="3978275"/>
            <a:ext cx="3657600" cy="914400"/>
          </a:xfrm>
          <a:prstGeom prst="rect">
            <a:avLst/>
          </a:prstGeom>
          <a:solidFill>
            <a:srgbClr val="DDDDD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22" name="Rectangle 18">
            <a:extLst>
              <a:ext uri="{FF2B5EF4-FFF2-40B4-BE49-F238E27FC236}">
                <a16:creationId xmlns:a16="http://schemas.microsoft.com/office/drawing/2014/main" id="{A8B497AA-77EF-4827-AADF-DC26EB6A58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81526" y="3978275"/>
            <a:ext cx="4325938" cy="914400"/>
          </a:xfrm>
          <a:prstGeom prst="rect">
            <a:avLst/>
          </a:prstGeom>
          <a:solidFill>
            <a:srgbClr val="DDDDD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23" name="Line 19">
            <a:extLst>
              <a:ext uri="{FF2B5EF4-FFF2-40B4-BE49-F238E27FC236}">
                <a16:creationId xmlns:a16="http://schemas.microsoft.com/office/drawing/2014/main" id="{90CEE585-D980-4780-ACD7-C32CD678D97C}"/>
              </a:ext>
            </a:extLst>
          </p:cNvPr>
          <p:cNvSpPr>
            <a:spLocks noChangeShapeType="1"/>
          </p:cNvSpPr>
          <p:nvPr/>
        </p:nvSpPr>
        <p:spPr bwMode="auto">
          <a:xfrm>
            <a:off x="923926" y="1573213"/>
            <a:ext cx="0" cy="901700"/>
          </a:xfrm>
          <a:prstGeom prst="line">
            <a:avLst/>
          </a:prstGeom>
          <a:noFill/>
          <a:ln w="12700" cap="flat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24" name="Line 20">
            <a:extLst>
              <a:ext uri="{FF2B5EF4-FFF2-40B4-BE49-F238E27FC236}">
                <a16:creationId xmlns:a16="http://schemas.microsoft.com/office/drawing/2014/main" id="{5F7C8101-C14B-4C73-A4B4-520A865DC1E3}"/>
              </a:ext>
            </a:extLst>
          </p:cNvPr>
          <p:cNvSpPr>
            <a:spLocks noChangeShapeType="1"/>
          </p:cNvSpPr>
          <p:nvPr/>
        </p:nvSpPr>
        <p:spPr bwMode="auto">
          <a:xfrm>
            <a:off x="923926" y="2474913"/>
            <a:ext cx="0" cy="779463"/>
          </a:xfrm>
          <a:prstGeom prst="line">
            <a:avLst/>
          </a:prstGeom>
          <a:noFill/>
          <a:ln w="38100" cap="flat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25" name="Line 21">
            <a:extLst>
              <a:ext uri="{FF2B5EF4-FFF2-40B4-BE49-F238E27FC236}">
                <a16:creationId xmlns:a16="http://schemas.microsoft.com/office/drawing/2014/main" id="{F4376228-3280-4529-8988-B1AD5D633E61}"/>
              </a:ext>
            </a:extLst>
          </p:cNvPr>
          <p:cNvSpPr>
            <a:spLocks noChangeShapeType="1"/>
          </p:cNvSpPr>
          <p:nvPr/>
        </p:nvSpPr>
        <p:spPr bwMode="auto">
          <a:xfrm>
            <a:off x="923926" y="3254375"/>
            <a:ext cx="0" cy="1644650"/>
          </a:xfrm>
          <a:prstGeom prst="line">
            <a:avLst/>
          </a:prstGeom>
          <a:noFill/>
          <a:ln w="12700" cap="flat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26" name="Line 22">
            <a:extLst>
              <a:ext uri="{FF2B5EF4-FFF2-40B4-BE49-F238E27FC236}">
                <a16:creationId xmlns:a16="http://schemas.microsoft.com/office/drawing/2014/main" id="{50911D05-5B08-43A2-91A9-2034C07766F9}"/>
              </a:ext>
            </a:extLst>
          </p:cNvPr>
          <p:cNvSpPr>
            <a:spLocks noChangeShapeType="1"/>
          </p:cNvSpPr>
          <p:nvPr/>
        </p:nvSpPr>
        <p:spPr bwMode="auto">
          <a:xfrm>
            <a:off x="4581526" y="1573213"/>
            <a:ext cx="0" cy="3325813"/>
          </a:xfrm>
          <a:prstGeom prst="line">
            <a:avLst/>
          </a:prstGeom>
          <a:noFill/>
          <a:ln w="12700" cap="flat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27" name="Line 23">
            <a:extLst>
              <a:ext uri="{FF2B5EF4-FFF2-40B4-BE49-F238E27FC236}">
                <a16:creationId xmlns:a16="http://schemas.microsoft.com/office/drawing/2014/main" id="{AC79D588-F2DE-4E9D-8708-3BF40395B6F2}"/>
              </a:ext>
            </a:extLst>
          </p:cNvPr>
          <p:cNvSpPr>
            <a:spLocks noChangeShapeType="1"/>
          </p:cNvSpPr>
          <p:nvPr/>
        </p:nvSpPr>
        <p:spPr bwMode="auto">
          <a:xfrm>
            <a:off x="904876" y="2493963"/>
            <a:ext cx="8008938" cy="0"/>
          </a:xfrm>
          <a:prstGeom prst="line">
            <a:avLst/>
          </a:prstGeom>
          <a:noFill/>
          <a:ln w="38100" cap="flat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28" name="Line 24">
            <a:extLst>
              <a:ext uri="{FF2B5EF4-FFF2-40B4-BE49-F238E27FC236}">
                <a16:creationId xmlns:a16="http://schemas.microsoft.com/office/drawing/2014/main" id="{4740FD88-791E-411C-A938-E86B82A328CD}"/>
              </a:ext>
            </a:extLst>
          </p:cNvPr>
          <p:cNvSpPr>
            <a:spLocks noChangeShapeType="1"/>
          </p:cNvSpPr>
          <p:nvPr/>
        </p:nvSpPr>
        <p:spPr bwMode="auto">
          <a:xfrm>
            <a:off x="904876" y="2865438"/>
            <a:ext cx="8008938" cy="0"/>
          </a:xfrm>
          <a:prstGeom prst="line">
            <a:avLst/>
          </a:prstGeom>
          <a:noFill/>
          <a:ln w="12700" cap="flat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29" name="Line 25">
            <a:extLst>
              <a:ext uri="{FF2B5EF4-FFF2-40B4-BE49-F238E27FC236}">
                <a16:creationId xmlns:a16="http://schemas.microsoft.com/office/drawing/2014/main" id="{2B060F59-7BF5-4DC0-B660-B81E6FDCCAAF}"/>
              </a:ext>
            </a:extLst>
          </p:cNvPr>
          <p:cNvSpPr>
            <a:spLocks noChangeShapeType="1"/>
          </p:cNvSpPr>
          <p:nvPr/>
        </p:nvSpPr>
        <p:spPr bwMode="auto">
          <a:xfrm>
            <a:off x="212726" y="3235325"/>
            <a:ext cx="730250" cy="0"/>
          </a:xfrm>
          <a:prstGeom prst="line">
            <a:avLst/>
          </a:prstGeom>
          <a:noFill/>
          <a:ln w="38100" cap="flat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30" name="Line 26">
            <a:extLst>
              <a:ext uri="{FF2B5EF4-FFF2-40B4-BE49-F238E27FC236}">
                <a16:creationId xmlns:a16="http://schemas.microsoft.com/office/drawing/2014/main" id="{8799DEE9-C4DD-4D88-AA31-E8951E26CAF7}"/>
              </a:ext>
            </a:extLst>
          </p:cNvPr>
          <p:cNvSpPr>
            <a:spLocks noChangeShapeType="1"/>
          </p:cNvSpPr>
          <p:nvPr/>
        </p:nvSpPr>
        <p:spPr bwMode="auto">
          <a:xfrm>
            <a:off x="942976" y="3235325"/>
            <a:ext cx="7970838" cy="0"/>
          </a:xfrm>
          <a:prstGeom prst="line">
            <a:avLst/>
          </a:prstGeom>
          <a:noFill/>
          <a:ln w="12700" cap="flat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31" name="Line 27">
            <a:extLst>
              <a:ext uri="{FF2B5EF4-FFF2-40B4-BE49-F238E27FC236}">
                <a16:creationId xmlns:a16="http://schemas.microsoft.com/office/drawing/2014/main" id="{9003CE4D-901C-44DB-AC64-8CEB1FB22E79}"/>
              </a:ext>
            </a:extLst>
          </p:cNvPr>
          <p:cNvSpPr>
            <a:spLocks noChangeShapeType="1"/>
          </p:cNvSpPr>
          <p:nvPr/>
        </p:nvSpPr>
        <p:spPr bwMode="auto">
          <a:xfrm>
            <a:off x="917576" y="3606800"/>
            <a:ext cx="7996238" cy="0"/>
          </a:xfrm>
          <a:prstGeom prst="line">
            <a:avLst/>
          </a:prstGeom>
          <a:noFill/>
          <a:ln w="12700" cap="flat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32" name="Line 28">
            <a:extLst>
              <a:ext uri="{FF2B5EF4-FFF2-40B4-BE49-F238E27FC236}">
                <a16:creationId xmlns:a16="http://schemas.microsoft.com/office/drawing/2014/main" id="{273894DA-37CA-49F0-9539-FFF43C379974}"/>
              </a:ext>
            </a:extLst>
          </p:cNvPr>
          <p:cNvSpPr>
            <a:spLocks noChangeShapeType="1"/>
          </p:cNvSpPr>
          <p:nvPr/>
        </p:nvSpPr>
        <p:spPr bwMode="auto">
          <a:xfrm>
            <a:off x="917576" y="3978275"/>
            <a:ext cx="7996238" cy="0"/>
          </a:xfrm>
          <a:prstGeom prst="line">
            <a:avLst/>
          </a:prstGeom>
          <a:noFill/>
          <a:ln w="12700" cap="flat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33" name="Line 29">
            <a:extLst>
              <a:ext uri="{FF2B5EF4-FFF2-40B4-BE49-F238E27FC236}">
                <a16:creationId xmlns:a16="http://schemas.microsoft.com/office/drawing/2014/main" id="{4A6186AC-6F2F-4B5D-A2AC-72392E5DA086}"/>
              </a:ext>
            </a:extLst>
          </p:cNvPr>
          <p:cNvSpPr>
            <a:spLocks noChangeShapeType="1"/>
          </p:cNvSpPr>
          <p:nvPr/>
        </p:nvSpPr>
        <p:spPr bwMode="auto">
          <a:xfrm>
            <a:off x="219076" y="1573213"/>
            <a:ext cx="0" cy="3325813"/>
          </a:xfrm>
          <a:prstGeom prst="line">
            <a:avLst/>
          </a:prstGeom>
          <a:noFill/>
          <a:ln w="12700" cap="flat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34" name="Line 30">
            <a:extLst>
              <a:ext uri="{FF2B5EF4-FFF2-40B4-BE49-F238E27FC236}">
                <a16:creationId xmlns:a16="http://schemas.microsoft.com/office/drawing/2014/main" id="{D4158AB4-B890-47B1-AE1C-A877913CA1B3}"/>
              </a:ext>
            </a:extLst>
          </p:cNvPr>
          <p:cNvSpPr>
            <a:spLocks noChangeShapeType="1"/>
          </p:cNvSpPr>
          <p:nvPr/>
        </p:nvSpPr>
        <p:spPr bwMode="auto">
          <a:xfrm>
            <a:off x="8907463" y="1573213"/>
            <a:ext cx="0" cy="3325813"/>
          </a:xfrm>
          <a:prstGeom prst="line">
            <a:avLst/>
          </a:prstGeom>
          <a:noFill/>
          <a:ln w="12700" cap="flat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35" name="Line 31">
            <a:extLst>
              <a:ext uri="{FF2B5EF4-FFF2-40B4-BE49-F238E27FC236}">
                <a16:creationId xmlns:a16="http://schemas.microsoft.com/office/drawing/2014/main" id="{138B6A29-A64A-4BE5-90DC-F5E7F6B7FAD9}"/>
              </a:ext>
            </a:extLst>
          </p:cNvPr>
          <p:cNvSpPr>
            <a:spLocks noChangeShapeType="1"/>
          </p:cNvSpPr>
          <p:nvPr/>
        </p:nvSpPr>
        <p:spPr bwMode="auto">
          <a:xfrm>
            <a:off x="212726" y="1579563"/>
            <a:ext cx="8701088" cy="0"/>
          </a:xfrm>
          <a:prstGeom prst="line">
            <a:avLst/>
          </a:prstGeom>
          <a:noFill/>
          <a:ln w="12700" cap="flat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36" name="Line 32">
            <a:extLst>
              <a:ext uri="{FF2B5EF4-FFF2-40B4-BE49-F238E27FC236}">
                <a16:creationId xmlns:a16="http://schemas.microsoft.com/office/drawing/2014/main" id="{0F1905B9-D8ED-4F3C-88A4-2FFEB8832E1A}"/>
              </a:ext>
            </a:extLst>
          </p:cNvPr>
          <p:cNvSpPr>
            <a:spLocks noChangeShapeType="1"/>
          </p:cNvSpPr>
          <p:nvPr/>
        </p:nvSpPr>
        <p:spPr bwMode="auto">
          <a:xfrm>
            <a:off x="212726" y="4892675"/>
            <a:ext cx="8701088" cy="0"/>
          </a:xfrm>
          <a:prstGeom prst="line">
            <a:avLst/>
          </a:prstGeom>
          <a:noFill/>
          <a:ln w="12700" cap="flat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37" name="Rectangle 33">
            <a:extLst>
              <a:ext uri="{FF2B5EF4-FFF2-40B4-BE49-F238E27FC236}">
                <a16:creationId xmlns:a16="http://schemas.microsoft.com/office/drawing/2014/main" id="{8211465A-AC92-4BA3-B53E-1922228307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5109" y="2139193"/>
            <a:ext cx="276999" cy="7157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vert270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b="1" dirty="0">
                <a:solidFill>
                  <a:srgbClr val="0D0D0D"/>
                </a:solidFill>
                <a:latin typeface="Times New Roman" panose="02020603050405020304" pitchFamily="18" charset="0"/>
              </a:rPr>
              <a:t>m</a:t>
            </a: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rgbClr val="0D0D0D"/>
                </a:solidFill>
                <a:effectLst/>
                <a:latin typeface="Times New Roman" panose="02020603050405020304" pitchFamily="18" charset="0"/>
              </a:rPr>
              <a:t>acro-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8" name="Rectangle 34">
            <a:extLst>
              <a:ext uri="{FF2B5EF4-FFF2-40B4-BE49-F238E27FC236}">
                <a16:creationId xmlns:a16="http://schemas.microsoft.com/office/drawing/2014/main" id="{828C207B-90EC-4430-B7E9-A6496BFEC9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1813" y="2109788"/>
            <a:ext cx="6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0" name="Rectangle 36">
            <a:extLst>
              <a:ext uri="{FF2B5EF4-FFF2-40B4-BE49-F238E27FC236}">
                <a16:creationId xmlns:a16="http://schemas.microsoft.com/office/drawing/2014/main" id="{AAE8B5AC-5300-4AC5-A42F-E8E663BF39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01751" y="1641475"/>
            <a:ext cx="298158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0D0D0D"/>
                </a:solidFill>
                <a:effectLst/>
                <a:latin typeface="Times New Roman" panose="02020603050405020304" pitchFamily="18" charset="0"/>
              </a:rPr>
              <a:t>- too many ideas in 1 paragraph 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1" name="Rectangle 37">
            <a:extLst>
              <a:ext uri="{FF2B5EF4-FFF2-40B4-BE49-F238E27FC236}">
                <a16:creationId xmlns:a16="http://schemas.microsoft.com/office/drawing/2014/main" id="{378D083A-4EAE-45DF-AA13-757123FD60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00163" y="1916113"/>
            <a:ext cx="6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3" name="Rectangle 39">
            <a:extLst>
              <a:ext uri="{FF2B5EF4-FFF2-40B4-BE49-F238E27FC236}">
                <a16:creationId xmlns:a16="http://schemas.microsoft.com/office/drawing/2014/main" id="{7650A009-0F45-4D41-AF94-B0DAE43F07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60938" y="1641475"/>
            <a:ext cx="283410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0D0D0D"/>
                </a:solidFill>
                <a:effectLst/>
                <a:latin typeface="Times New Roman" panose="02020603050405020304" pitchFamily="18" charset="0"/>
              </a:rPr>
              <a:t>- split into separate paragraphs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5" name="Rectangle 41">
            <a:extLst>
              <a:ext uri="{FF2B5EF4-FFF2-40B4-BE49-F238E27FC236}">
                <a16:creationId xmlns:a16="http://schemas.microsoft.com/office/drawing/2014/main" id="{0D996BDB-AFEB-444C-8E7B-B0F82D6B92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60937" y="1916113"/>
            <a:ext cx="222842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0D0D0D"/>
                </a:solidFill>
                <a:effectLst/>
                <a:latin typeface="Times New Roman" panose="02020603050405020304" pitchFamily="18" charset="0"/>
              </a:rPr>
              <a:t>- expand on each idea. 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8" name="Rectangle 44">
            <a:extLst>
              <a:ext uri="{FF2B5EF4-FFF2-40B4-BE49-F238E27FC236}">
                <a16:creationId xmlns:a16="http://schemas.microsoft.com/office/drawing/2014/main" id="{7405EF98-BF2D-4917-8DDC-19CC87751C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7763" y="2555875"/>
            <a:ext cx="214161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0D0D0D"/>
                </a:solidFill>
                <a:effectLst/>
                <a:latin typeface="Times New Roman" panose="02020603050405020304" pitchFamily="18" charset="0"/>
              </a:rPr>
              <a:t>- introduction too long 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0" name="Rectangle 46">
            <a:extLst>
              <a:ext uri="{FF2B5EF4-FFF2-40B4-BE49-F238E27FC236}">
                <a16:creationId xmlns:a16="http://schemas.microsoft.com/office/drawing/2014/main" id="{E7A239DA-16BE-42B9-B8A1-D3871EC2D4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6951" y="2555875"/>
            <a:ext cx="248305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0D0D0D"/>
                </a:solidFill>
                <a:effectLst/>
                <a:latin typeface="Times New Roman" panose="02020603050405020304" pitchFamily="18" charset="0"/>
              </a:rPr>
              <a:t>- shorten to &lt;20% of paper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2" name="Rectangle 48">
            <a:extLst>
              <a:ext uri="{FF2B5EF4-FFF2-40B4-BE49-F238E27FC236}">
                <a16:creationId xmlns:a16="http://schemas.microsoft.com/office/drawing/2014/main" id="{C8412084-8FE9-46A3-8F62-C05934FFAA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7763" y="2927350"/>
            <a:ext cx="205408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0D0D0D"/>
                </a:solidFill>
                <a:effectLst/>
                <a:latin typeface="Times New Roman" panose="02020603050405020304" pitchFamily="18" charset="0"/>
              </a:rPr>
              <a:t>- chaotic, unorganized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4" name="Rectangle 50">
            <a:extLst>
              <a:ext uri="{FF2B5EF4-FFF2-40B4-BE49-F238E27FC236}">
                <a16:creationId xmlns:a16="http://schemas.microsoft.com/office/drawing/2014/main" id="{00FC8019-6B56-4B4E-952E-73F876D080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96989" y="2935738"/>
            <a:ext cx="255198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0D0D0D"/>
                </a:solidFill>
                <a:effectLst/>
                <a:latin typeface="Times New Roman" panose="02020603050405020304" pitchFamily="18" charset="0"/>
              </a:rPr>
              <a:t>- more time linear outlining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5" name="Rectangle 51">
            <a:extLst>
              <a:ext uri="{FF2B5EF4-FFF2-40B4-BE49-F238E27FC236}">
                <a16:creationId xmlns:a16="http://schemas.microsoft.com/office/drawing/2014/main" id="{D88A120E-C4E3-48B9-9AC1-FB037EC005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7589" y="3665989"/>
            <a:ext cx="276999" cy="70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vert270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b="1" dirty="0">
                <a:solidFill>
                  <a:srgbClr val="0D0D0D"/>
                </a:solidFill>
                <a:latin typeface="Times New Roman" panose="02020603050405020304" pitchFamily="18" charset="0"/>
              </a:rPr>
              <a:t>m</a:t>
            </a: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rgbClr val="0D0D0D"/>
                </a:solidFill>
                <a:effectLst/>
                <a:latin typeface="Times New Roman" panose="02020603050405020304" pitchFamily="18" charset="0"/>
              </a:rPr>
              <a:t>icro-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8" name="Rectangle 54">
            <a:extLst>
              <a:ext uri="{FF2B5EF4-FFF2-40B4-BE49-F238E27FC236}">
                <a16:creationId xmlns:a16="http://schemas.microsoft.com/office/drawing/2014/main" id="{76FBB787-52AC-40B0-85FF-9D27A1BEF6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7763" y="3300413"/>
            <a:ext cx="110927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0D0D0D"/>
                </a:solidFill>
                <a:effectLst/>
                <a:latin typeface="Times New Roman" panose="02020603050405020304" pitchFamily="18" charset="0"/>
              </a:rPr>
              <a:t>- big words 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0" name="Rectangle 56">
            <a:extLst>
              <a:ext uri="{FF2B5EF4-FFF2-40B4-BE49-F238E27FC236}">
                <a16:creationId xmlns:a16="http://schemas.microsoft.com/office/drawing/2014/main" id="{89EFB412-C3C7-4261-BDC8-50E6A232D8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6951" y="3300413"/>
            <a:ext cx="187230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0D0D0D"/>
                </a:solidFill>
                <a:effectLst/>
                <a:latin typeface="Times New Roman" panose="02020603050405020304" pitchFamily="18" charset="0"/>
              </a:rPr>
              <a:t>- use simpler words 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2" name="Rectangle 58">
            <a:extLst>
              <a:ext uri="{FF2B5EF4-FFF2-40B4-BE49-F238E27FC236}">
                <a16:creationId xmlns:a16="http://schemas.microsoft.com/office/drawing/2014/main" id="{6D8F9E5F-1754-483D-890B-17A910F4CB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7763" y="3668713"/>
            <a:ext cx="148758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0D0D0D"/>
                </a:solidFill>
                <a:effectLst/>
                <a:latin typeface="Times New Roman" panose="02020603050405020304" pitchFamily="18" charset="0"/>
              </a:rPr>
              <a:t>- long sentences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4" name="Rectangle 60">
            <a:extLst>
              <a:ext uri="{FF2B5EF4-FFF2-40B4-BE49-F238E27FC236}">
                <a16:creationId xmlns:a16="http://schemas.microsoft.com/office/drawing/2014/main" id="{C13A9D31-01A4-45C0-B8CE-5562870A55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6951" y="3668713"/>
            <a:ext cx="276998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0D0D0D"/>
                </a:solidFill>
                <a:effectLst/>
                <a:latin typeface="Times New Roman" panose="02020603050405020304" pitchFamily="18" charset="0"/>
              </a:rPr>
              <a:t>- divide into shorter sentences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6" name="Rectangle 62">
            <a:extLst>
              <a:ext uri="{FF2B5EF4-FFF2-40B4-BE49-F238E27FC236}">
                <a16:creationId xmlns:a16="http://schemas.microsoft.com/office/drawing/2014/main" id="{123F9E14-A089-4CB4-93D4-800EC3AD0C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7763" y="4040188"/>
            <a:ext cx="283410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0D0D0D"/>
                </a:solidFill>
                <a:effectLst/>
                <a:latin typeface="Times New Roman" panose="02020603050405020304" pitchFamily="18" charset="0"/>
              </a:rPr>
              <a:t>- wrong word (i.e. lift not life</a:t>
            </a:r>
            <a:r>
              <a:rPr lang="en-US" altLang="en-US" dirty="0">
                <a:solidFill>
                  <a:srgbClr val="0D0D0D"/>
                </a:solidFill>
                <a:latin typeface="Times New Roman" panose="02020603050405020304" pitchFamily="18" charset="0"/>
              </a:rPr>
              <a:t>,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0D0D0D"/>
                </a:solidFill>
                <a:effectLst/>
                <a:latin typeface="Times New Roman" panose="02020603050405020304" pitchFamily="18" charset="0"/>
              </a:rPr>
              <a:t> 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7" name="Rectangle 63">
            <a:extLst>
              <a:ext uri="{FF2B5EF4-FFF2-40B4-BE49-F238E27FC236}">
                <a16:creationId xmlns:a16="http://schemas.microsoft.com/office/drawing/2014/main" id="{FFB5C9E8-0310-4EE1-A655-45BB4C2076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6001" y="4314825"/>
            <a:ext cx="2984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0D0D0D"/>
                </a:solidFill>
                <a:effectLst/>
                <a:latin typeface="Times New Roman" panose="02020603050405020304" pitchFamily="18" charset="0"/>
              </a:rPr>
              <a:t>common mistake if using word 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8" name="Rectangle 64">
            <a:extLst>
              <a:ext uri="{FF2B5EF4-FFF2-40B4-BE49-F238E27FC236}">
                <a16:creationId xmlns:a16="http://schemas.microsoft.com/office/drawing/2014/main" id="{502F7860-856F-49E0-BE57-B5FD97AD41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6001" y="4589463"/>
            <a:ext cx="1100138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0D0D0D"/>
                </a:solidFill>
                <a:effectLst/>
                <a:latin typeface="Times New Roman" panose="02020603050405020304" pitchFamily="18" charset="0"/>
              </a:rPr>
              <a:t>processor) 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0" name="Rectangle 66">
            <a:extLst>
              <a:ext uri="{FF2B5EF4-FFF2-40B4-BE49-F238E27FC236}">
                <a16:creationId xmlns:a16="http://schemas.microsoft.com/office/drawing/2014/main" id="{BE998049-E21F-4F4D-8481-D6857C95BE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6951" y="4040188"/>
            <a:ext cx="164788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0D0D0D"/>
                </a:solidFill>
                <a:effectLst/>
                <a:latin typeface="Times New Roman" panose="02020603050405020304" pitchFamily="18" charset="0"/>
              </a:rPr>
              <a:t>- check manually 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73" name="Picture 72">
            <a:extLst>
              <a:ext uri="{FF2B5EF4-FFF2-40B4-BE49-F238E27FC236}">
                <a16:creationId xmlns:a16="http://schemas.microsoft.com/office/drawing/2014/main" id="{AA0AA21B-B8A3-47E7-8BEB-A3B0AA754F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7558" y="4922839"/>
            <a:ext cx="2355304" cy="1446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5047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40" grpId="0"/>
      <p:bldP spid="43" grpId="0"/>
      <p:bldP spid="45" grpId="0"/>
      <p:bldP spid="48" grpId="0"/>
      <p:bldP spid="50" grpId="0"/>
      <p:bldP spid="52" grpId="0"/>
      <p:bldP spid="54" grpId="0"/>
      <p:bldP spid="58" grpId="0"/>
      <p:bldP spid="60" grpId="0"/>
      <p:bldP spid="62" grpId="0"/>
      <p:bldP spid="64" grpId="0"/>
      <p:bldP spid="66" grpId="0"/>
      <p:bldP spid="67" grpId="0"/>
      <p:bldP spid="68" grpId="0"/>
      <p:bldP spid="7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40F312DB-0253-DCB5-6119-7D5B81CCD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4. Common Writing Errors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564CF01-C4CA-2597-5070-27E697DB45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ym typeface="Wingdings" panose="05000000000000000000" pitchFamily="2" charset="2"/>
              </a:rPr>
              <a:t> Correct sentences in textbook.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7F0FD8-1B9D-485F-82A4-0BA8B5A4041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/>
              <a:t>Sentence Correction		</a:t>
            </a:r>
            <a:endParaRPr lang="en-CA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322F7552-D248-D0FE-5214-F457EB0953BC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</p:spPr>
      </p:pic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F007F5EA-B73F-90C4-935E-CC649B0202D2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351CF890-9CD3-AC3B-4B02-335D5F2947BF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98491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40F312DB-0253-DCB5-6119-7D5B81CCD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4. Common Writing Errors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564CF01-C4CA-2597-5070-27E697DB45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ym typeface="Wingdings" panose="05000000000000000000" pitchFamily="2" charset="2"/>
              </a:rPr>
              <a:t>Discuss the errors I have marked in your homework.</a:t>
            </a:r>
          </a:p>
          <a:p>
            <a:r>
              <a:rPr lang="en-US" dirty="0">
                <a:sym typeface="Wingdings" panose="05000000000000000000" pitchFamily="2" charset="2"/>
              </a:rPr>
              <a:t>With aid of your partners, correct them.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7F0FD8-1B9D-485F-82A4-0BA8B5A4041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dirty="0"/>
              <a:t>Correct your Sentences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322F7552-D248-D0FE-5214-F457EB0953BC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92B9F34E-5A3E-4A75-9EEB-078AAAF0B4BB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1898ACBF-7292-4EAA-A80B-70D5312A00AD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7024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40F312DB-0253-DCB5-6119-7D5B81CCD9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US" dirty="0"/>
              <a:t>5. Salesmanship 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0DB37E0-B3C1-4766-B902-359751F3F20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601" y="2775932"/>
            <a:ext cx="2526797" cy="2523749"/>
          </a:xfrm>
        </p:spPr>
      </p:pic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910DE0F8-FA7B-933A-7E77-ED31EF7FB3E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endParaRPr lang="en-US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76EA21DF-F795-9A12-4CC4-7BD01F1A37EA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B1476A-B4D3-2DF4-3211-75C0DCA6B8CB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800600" y="1447007"/>
            <a:ext cx="4267200" cy="5181600"/>
          </a:xfrm>
        </p:spPr>
        <p:txBody>
          <a:bodyPr>
            <a:normAutofit fontScale="92500" lnSpcReduction="20000"/>
          </a:bodyPr>
          <a:lstStyle/>
          <a:p>
            <a:r>
              <a:rPr lang="en-CA" dirty="0"/>
              <a:t>Learn from</a:t>
            </a:r>
          </a:p>
          <a:p>
            <a:pPr lvl="1"/>
            <a:r>
              <a:rPr lang="en-CA" dirty="0"/>
              <a:t>McDonald’s</a:t>
            </a:r>
          </a:p>
          <a:p>
            <a:pPr lvl="1"/>
            <a:r>
              <a:rPr lang="en-CA" dirty="0"/>
              <a:t>Coke</a:t>
            </a:r>
          </a:p>
          <a:p>
            <a:pPr lvl="1"/>
            <a:r>
              <a:rPr lang="en-CA" dirty="0"/>
              <a:t>GE</a:t>
            </a:r>
          </a:p>
          <a:p>
            <a:pPr lvl="1"/>
            <a:r>
              <a:rPr lang="en-CA" dirty="0"/>
              <a:t>Nike</a:t>
            </a:r>
          </a:p>
          <a:p>
            <a:r>
              <a:rPr lang="en-US" dirty="0"/>
              <a:t>Conclusions</a:t>
            </a:r>
          </a:p>
          <a:p>
            <a:pPr lvl="1"/>
            <a:r>
              <a:rPr lang="en-US" dirty="0"/>
              <a:t>Make Sentences Short</a:t>
            </a:r>
          </a:p>
          <a:p>
            <a:pPr lvl="1"/>
            <a:r>
              <a:rPr lang="en-US" dirty="0"/>
              <a:t>Keep Verbs Simple</a:t>
            </a:r>
          </a:p>
          <a:p>
            <a:pPr lvl="1"/>
            <a:r>
              <a:rPr lang="en-US" dirty="0"/>
              <a:t>Use expressive adjectives</a:t>
            </a:r>
          </a:p>
          <a:p>
            <a:pPr lvl="1"/>
            <a:r>
              <a:rPr lang="en-US" dirty="0"/>
              <a:t>1 idea: 1 paragraph</a:t>
            </a:r>
          </a:p>
          <a:p>
            <a:r>
              <a:rPr lang="en-US" dirty="0"/>
              <a:t>Choose words carefully</a:t>
            </a:r>
          </a:p>
          <a:p>
            <a:endParaRPr lang="en-US" dirty="0"/>
          </a:p>
          <a:p>
            <a:pPr lvl="1"/>
            <a:endParaRPr lang="en-US" dirty="0"/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1908B3E4-2F6E-881C-A846-614258818F02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5B11DED2-0F51-0AC0-B003-BA56179D750E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27991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40F312DB-0253-DCB5-6119-7D5B81CCD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5. Salesmanship 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B05B9917-8496-F06F-8B5E-5CDA411F81C3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934630" y="1298772"/>
            <a:ext cx="3342012" cy="79301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800" dirty="0">
                <a:solidFill>
                  <a:srgbClr val="FF0000"/>
                </a:solidFill>
              </a:rPr>
              <a:t>McDonald’s</a:t>
            </a:r>
          </a:p>
          <a:p>
            <a:pPr marL="0" indent="0">
              <a:buNone/>
            </a:pPr>
            <a:endParaRPr lang="en-US" sz="48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sz="48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sz="4800" dirty="0">
              <a:solidFill>
                <a:srgbClr val="FF00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387331E-CA46-4CF0-AAD7-008FFCDA83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9533" y="990751"/>
            <a:ext cx="1892766" cy="140905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652334C-99AB-F6A6-A341-96B754F7DC77}"/>
              </a:ext>
            </a:extLst>
          </p:cNvPr>
          <p:cNvSpPr txBox="1"/>
          <p:nvPr/>
        </p:nvSpPr>
        <p:spPr>
          <a:xfrm>
            <a:off x="863220" y="2583809"/>
            <a:ext cx="6826844" cy="397031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dirty="0">
                <a:solidFill>
                  <a:schemeClr val="tx2"/>
                </a:solidFill>
              </a:rPr>
              <a:t>McDonald’s Diversity. McDonald’s is the world’s community restaurant. We are proud of our long-standing commitment to a workforce that is diverse. We believe in developing and maintaining a diverse workforce that will strengthen the McDonald’s system. Diversity at  McDonald’s is understanding, recognizing, and valuing the differences that make each person unique. </a:t>
            </a:r>
            <a:endParaRPr lang="en-IN" sz="28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46137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40F312DB-0253-DCB5-6119-7D5B81CCD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 Salesmanship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2084AC1-2E66-4CB0-86CE-F7E948875B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8041" y="956886"/>
            <a:ext cx="5175959" cy="1098896"/>
          </a:xfrm>
          <a:prstGeom prst="rect">
            <a:avLst/>
          </a:prstGeom>
        </p:spPr>
      </p:pic>
      <p:sp>
        <p:nvSpPr>
          <p:cNvPr id="2" name="Content Placeholder 9">
            <a:extLst>
              <a:ext uri="{FF2B5EF4-FFF2-40B4-BE49-F238E27FC236}">
                <a16:creationId xmlns:a16="http://schemas.microsoft.com/office/drawing/2014/main" id="{9A134C79-486A-63EE-E663-8A2835C2D2C6}"/>
              </a:ext>
            </a:extLst>
          </p:cNvPr>
          <p:cNvSpPr txBox="1">
            <a:spLocks/>
          </p:cNvSpPr>
          <p:nvPr/>
        </p:nvSpPr>
        <p:spPr bwMode="auto">
          <a:xfrm>
            <a:off x="926736" y="1262763"/>
            <a:ext cx="3342012" cy="7930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>
              <a:buFontTx/>
              <a:buNone/>
            </a:pPr>
            <a:r>
              <a:rPr lang="en-US" sz="4800" dirty="0">
                <a:solidFill>
                  <a:srgbClr val="FF0000"/>
                </a:solidFill>
              </a:rPr>
              <a:t>Coke</a:t>
            </a:r>
          </a:p>
          <a:p>
            <a:pPr marL="0" indent="0" defTabSz="914400">
              <a:buFontTx/>
              <a:buNone/>
            </a:pP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CC35048-6501-AD47-1F81-84823C6F3166}"/>
              </a:ext>
            </a:extLst>
          </p:cNvPr>
          <p:cNvSpPr txBox="1"/>
          <p:nvPr/>
        </p:nvSpPr>
        <p:spPr>
          <a:xfrm>
            <a:off x="422809" y="3018330"/>
            <a:ext cx="8298382" cy="132343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chemeClr val="tx2"/>
                </a:solidFill>
              </a:rPr>
              <a:t>The Coca-Cola Company exists </a:t>
            </a:r>
            <a:r>
              <a:rPr lang="en-US" sz="4000" dirty="0">
                <a:solidFill>
                  <a:schemeClr val="tx2"/>
                </a:solidFill>
                <a:latin typeface="Times New Roman" panose="02020603050405020304" pitchFamily="18" charset="0"/>
              </a:rPr>
              <a:t>t</a:t>
            </a:r>
            <a:r>
              <a:rPr kumimoji="0" lang="en-US" sz="4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o benefit and refresh everyone</a:t>
            </a:r>
            <a:r>
              <a:rPr kumimoji="0" lang="en-US" sz="4000" b="0" i="0" u="none" strike="noStrike" cap="none" normalizeH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US" sz="4000" dirty="0">
                <a:solidFill>
                  <a:schemeClr val="tx2"/>
                </a:solidFill>
                <a:latin typeface="Times New Roman" panose="02020603050405020304" pitchFamily="18" charset="0"/>
              </a:rPr>
              <a:t>it touches.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4821515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40F312DB-0253-DCB5-6119-7D5B81CCD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5 Salesmanship 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B9489BD-B138-4BEC-A8A3-D467CD6235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6825" y="993571"/>
            <a:ext cx="2007591" cy="200759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C783C94-55C6-40CA-B2F9-378FC48F8771}"/>
              </a:ext>
            </a:extLst>
          </p:cNvPr>
          <p:cNvSpPr txBox="1"/>
          <p:nvPr/>
        </p:nvSpPr>
        <p:spPr>
          <a:xfrm>
            <a:off x="6384022" y="2625754"/>
            <a:ext cx="2541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Imagination at work</a:t>
            </a:r>
            <a:endParaRPr lang="en-IN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9">
            <a:extLst>
              <a:ext uri="{FF2B5EF4-FFF2-40B4-BE49-F238E27FC236}">
                <a16:creationId xmlns:a16="http://schemas.microsoft.com/office/drawing/2014/main" id="{021D0744-27C4-0759-02D1-E30EBA57873E}"/>
              </a:ext>
            </a:extLst>
          </p:cNvPr>
          <p:cNvSpPr txBox="1">
            <a:spLocks/>
          </p:cNvSpPr>
          <p:nvPr/>
        </p:nvSpPr>
        <p:spPr bwMode="auto">
          <a:xfrm>
            <a:off x="926736" y="1262763"/>
            <a:ext cx="3342012" cy="7930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>
              <a:buFontTx/>
              <a:buNone/>
            </a:pPr>
            <a:r>
              <a:rPr lang="en-US" sz="4800" dirty="0">
                <a:solidFill>
                  <a:srgbClr val="FF0000"/>
                </a:solidFill>
              </a:rPr>
              <a:t>GE</a:t>
            </a:r>
          </a:p>
          <a:p>
            <a:pPr marL="0" indent="0" defTabSz="914400">
              <a:buFontTx/>
              <a:buNone/>
            </a:pP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344A2EB-A1BC-988B-3CF6-07581D67357E}"/>
              </a:ext>
            </a:extLst>
          </p:cNvPr>
          <p:cNvSpPr txBox="1"/>
          <p:nvPr/>
        </p:nvSpPr>
        <p:spPr>
          <a:xfrm>
            <a:off x="296896" y="3429000"/>
            <a:ext cx="8779858" cy="193899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4000" dirty="0">
                <a:solidFill>
                  <a:schemeClr val="tx2"/>
                </a:solidFill>
              </a:rPr>
              <a:t>Innovation. GE’s limitless future is seen in an array of innovative, </a:t>
            </a:r>
            <a:r>
              <a:rPr lang="en-US" sz="4000" dirty="0">
                <a:solidFill>
                  <a:schemeClr val="tx2"/>
                </a:solidFill>
                <a:latin typeface="Times New Roman" panose="02020603050405020304" pitchFamily="18" charset="0"/>
              </a:rPr>
              <a:t>t</a:t>
            </a:r>
            <a:r>
              <a:rPr kumimoji="0" lang="en-US" sz="4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echnically advanced products</a:t>
            </a:r>
            <a:r>
              <a:rPr lang="en-US" sz="4000" dirty="0">
                <a:latin typeface="Times New Roman" panose="02020603050405020304" pitchFamily="18" charset="0"/>
              </a:rPr>
              <a:t> </a:t>
            </a:r>
            <a:r>
              <a:rPr lang="en-US" sz="4000" dirty="0">
                <a:solidFill>
                  <a:schemeClr val="tx2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</a:rPr>
              <a:t>and services.</a:t>
            </a:r>
            <a:endParaRPr kumimoji="0" lang="en-US" sz="4000" b="0" i="0" u="none" strike="noStrike" cap="none" normalizeH="0" baseline="0" dirty="0">
              <a:ln>
                <a:noFill/>
              </a:ln>
              <a:solidFill>
                <a:schemeClr val="tx2">
                  <a:lumMod val="95000"/>
                  <a:lumOff val="5000"/>
                </a:schemeClr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24719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40F312DB-0253-DCB5-6119-7D5B81CCD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5 Salesmanship </a:t>
            </a:r>
            <a:endParaRPr lang="en-US" dirty="0"/>
          </a:p>
        </p:txBody>
      </p:sp>
      <p:sp>
        <p:nvSpPr>
          <p:cNvPr id="3" name="Content Placeholder 9">
            <a:extLst>
              <a:ext uri="{FF2B5EF4-FFF2-40B4-BE49-F238E27FC236}">
                <a16:creationId xmlns:a16="http://schemas.microsoft.com/office/drawing/2014/main" id="{021D0744-27C4-0759-02D1-E30EBA57873E}"/>
              </a:ext>
            </a:extLst>
          </p:cNvPr>
          <p:cNvSpPr txBox="1">
            <a:spLocks/>
          </p:cNvSpPr>
          <p:nvPr/>
        </p:nvSpPr>
        <p:spPr bwMode="auto">
          <a:xfrm>
            <a:off x="926736" y="1262763"/>
            <a:ext cx="3342012" cy="7930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>
              <a:buFontTx/>
              <a:buNone/>
            </a:pPr>
            <a:r>
              <a:rPr lang="en-US" sz="4800" dirty="0">
                <a:solidFill>
                  <a:srgbClr val="FF0000"/>
                </a:solidFill>
              </a:rPr>
              <a:t>Nike</a:t>
            </a:r>
          </a:p>
          <a:p>
            <a:pPr marL="0" indent="0" defTabSz="914400">
              <a:buFontTx/>
              <a:buNone/>
            </a:pP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344A2EB-A1BC-988B-3CF6-07581D67357E}"/>
              </a:ext>
            </a:extLst>
          </p:cNvPr>
          <p:cNvSpPr txBox="1"/>
          <p:nvPr/>
        </p:nvSpPr>
        <p:spPr>
          <a:xfrm>
            <a:off x="2408149" y="3429000"/>
            <a:ext cx="4327702" cy="70788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4000" dirty="0">
                <a:solidFill>
                  <a:schemeClr val="tx2"/>
                </a:solidFill>
              </a:rPr>
              <a:t>Just Do It!</a:t>
            </a:r>
            <a:endParaRPr kumimoji="0" lang="en-US" sz="4000" b="0" i="0" u="none" strike="noStrike" cap="none" normalizeH="0" baseline="0" dirty="0">
              <a:ln>
                <a:noFill/>
              </a:ln>
              <a:solidFill>
                <a:schemeClr val="tx2">
                  <a:lumMod val="95000"/>
                  <a:lumOff val="5000"/>
                </a:schemeClr>
              </a:solidFill>
              <a:effectLst/>
              <a:latin typeface="Times New Roman" panose="02020603050405020304" pitchFamily="18" charset="0"/>
            </a:endParaRPr>
          </a:p>
        </p:txBody>
      </p:sp>
      <p:pic>
        <p:nvPicPr>
          <p:cNvPr id="1026" name="Picture 2" descr="NIKE">
            <a:extLst>
              <a:ext uri="{FF2B5EF4-FFF2-40B4-BE49-F238E27FC236}">
                <a16:creationId xmlns:a16="http://schemas.microsoft.com/office/drawing/2014/main" id="{8A686871-A334-D0A4-722E-82CE82B412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9254" y="992581"/>
            <a:ext cx="2857500" cy="1838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946897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40F312DB-0253-DCB5-6119-7D5B81CCD9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US" dirty="0"/>
              <a:t>5. Salesmanship 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0DB37E0-B3C1-4766-B902-359751F3F20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601" y="2775932"/>
            <a:ext cx="2526797" cy="2523749"/>
          </a:xfrm>
        </p:spPr>
      </p:pic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910DE0F8-FA7B-933A-7E77-ED31EF7FB3E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endParaRPr lang="en-US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76EA21DF-F795-9A12-4CC4-7BD01F1A37EA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B1476A-B4D3-2DF4-3211-75C0DCA6B8CB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800600" y="1447007"/>
            <a:ext cx="4267200" cy="5181600"/>
          </a:xfrm>
        </p:spPr>
        <p:txBody>
          <a:bodyPr>
            <a:normAutofit fontScale="92500" lnSpcReduction="20000"/>
          </a:bodyPr>
          <a:lstStyle/>
          <a:p>
            <a:r>
              <a:rPr lang="en-CA" dirty="0"/>
              <a:t>Learn from</a:t>
            </a:r>
          </a:p>
          <a:p>
            <a:pPr lvl="1"/>
            <a:r>
              <a:rPr lang="en-CA" dirty="0"/>
              <a:t>McDonald’s</a:t>
            </a:r>
          </a:p>
          <a:p>
            <a:pPr lvl="1"/>
            <a:r>
              <a:rPr lang="en-CA" dirty="0"/>
              <a:t>Coke</a:t>
            </a:r>
          </a:p>
          <a:p>
            <a:pPr lvl="1"/>
            <a:r>
              <a:rPr lang="en-CA" dirty="0"/>
              <a:t>GE</a:t>
            </a:r>
          </a:p>
          <a:p>
            <a:pPr lvl="1"/>
            <a:r>
              <a:rPr lang="en-CA" dirty="0"/>
              <a:t>Nike</a:t>
            </a:r>
          </a:p>
          <a:p>
            <a:r>
              <a:rPr lang="en-US" dirty="0"/>
              <a:t>Conclusions</a:t>
            </a:r>
          </a:p>
          <a:p>
            <a:pPr lvl="1"/>
            <a:r>
              <a:rPr lang="en-US" dirty="0"/>
              <a:t>Make Sentences Short</a:t>
            </a:r>
          </a:p>
          <a:p>
            <a:pPr lvl="1"/>
            <a:r>
              <a:rPr lang="en-US" dirty="0"/>
              <a:t>Keep Verbs Simple</a:t>
            </a:r>
          </a:p>
          <a:p>
            <a:pPr lvl="1"/>
            <a:r>
              <a:rPr lang="en-US" dirty="0"/>
              <a:t>Use expressive adjectives</a:t>
            </a:r>
          </a:p>
          <a:p>
            <a:pPr lvl="1"/>
            <a:r>
              <a:rPr lang="en-US" dirty="0"/>
              <a:t>1 idea: 1 paragraph</a:t>
            </a:r>
          </a:p>
          <a:p>
            <a:r>
              <a:rPr lang="en-US" dirty="0"/>
              <a:t>Choose words carefully</a:t>
            </a:r>
          </a:p>
          <a:p>
            <a:endParaRPr lang="en-US" dirty="0"/>
          </a:p>
          <a:p>
            <a:pPr lvl="1"/>
            <a:endParaRPr lang="en-US" dirty="0"/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1908B3E4-2F6E-881C-A846-614258818F02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5B11DED2-0F51-0AC0-B003-BA56179D750E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2D87952-656F-913D-5BD7-3931EBCEC43E}"/>
              </a:ext>
            </a:extLst>
          </p:cNvPr>
          <p:cNvSpPr txBox="1"/>
          <p:nvPr/>
        </p:nvSpPr>
        <p:spPr>
          <a:xfrm>
            <a:off x="116213" y="1489967"/>
            <a:ext cx="4455787" cy="1200329"/>
          </a:xfrm>
          <a:prstGeom prst="rect">
            <a:avLst/>
          </a:prstGeom>
          <a:solidFill>
            <a:srgbClr val="FECA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0000CC"/>
                </a:solidFill>
              </a:rPr>
              <a:t>U R a salesman.</a:t>
            </a:r>
          </a:p>
          <a:p>
            <a:pPr algn="ctr"/>
            <a:r>
              <a:rPr lang="en-US" sz="3600" b="1" dirty="0">
                <a:solidFill>
                  <a:srgbClr val="0000CC"/>
                </a:solidFill>
              </a:rPr>
              <a:t>Sell your work!</a:t>
            </a:r>
            <a:endParaRPr lang="en-IN" sz="3600" b="1" dirty="0"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6287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6373AE-208C-8FFE-3E67-0BD57A72FC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Types of Publications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F6950C-024C-FD71-9B63-0AB155A64CFC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029712" y="2577314"/>
            <a:ext cx="8001000" cy="533400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CA" dirty="0"/>
              <a:t>Moved to §6.3.2 Short Communications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636446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8787ED1F-3A64-4CEB-B430-A0261E5402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6. Homework &amp; Assignment</a:t>
            </a:r>
            <a:endParaRPr lang="en-US" dirty="0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B802F7FA-AF6A-5503-017D-F45CDC6AF1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ym typeface="Wingdings" panose="05000000000000000000" pitchFamily="2" charset="2"/>
              </a:rPr>
              <a:t>Revise your first draft according to my comments</a:t>
            </a:r>
          </a:p>
          <a:p>
            <a:r>
              <a:rPr lang="en-US" dirty="0">
                <a:sym typeface="Wingdings" panose="05000000000000000000" pitchFamily="2" charset="2"/>
              </a:rPr>
              <a:t>If you are confused, lets talk…</a:t>
            </a:r>
          </a:p>
          <a:p>
            <a:r>
              <a:rPr lang="en-US" dirty="0">
                <a:sym typeface="Wingdings" panose="05000000000000000000" pitchFamily="2" charset="2"/>
              </a:rPr>
              <a:t>Submit the revision by email before Monday.</a:t>
            </a:r>
          </a:p>
          <a:p>
            <a:endParaRPr lang="en-US" dirty="0">
              <a:sym typeface="Wingdings" panose="05000000000000000000" pitchFamily="2" charset="2"/>
            </a:endParaRP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0F00C8C-A393-4EB0-BB60-D33D3D2D1EC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dirty="0"/>
              <a:t>Story of your Life</a:t>
            </a:r>
            <a:endParaRPr lang="en-US" dirty="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05C36BBC-4427-4B2F-B98D-D8EE5F66A121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0E366D86-6762-4AF1-8F5B-83B86A31E2BA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0C691AB9-7ADF-85A8-3A65-92039631205E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546219"/>
      </p:ext>
    </p:extLst>
  </p:cSld>
  <p:clrMapOvr>
    <a:masterClrMapping/>
  </p:clrMapOvr>
</p:sld>
</file>

<file path=ppt/theme/theme1.xml><?xml version="1.0" encoding="utf-8"?>
<a:theme xmlns:a="http://schemas.openxmlformats.org/drawingml/2006/main" name="ecp1026">
  <a:themeElements>
    <a:clrScheme name="Custom 2">
      <a:dk1>
        <a:srgbClr val="969696"/>
      </a:dk1>
      <a:lt1>
        <a:srgbClr val="FFFFFF"/>
      </a:lt1>
      <a:dk2>
        <a:srgbClr val="000000"/>
      </a:dk2>
      <a:lt2>
        <a:srgbClr val="FFFF00"/>
      </a:lt2>
      <a:accent1>
        <a:srgbClr val="00CC99"/>
      </a:accent1>
      <a:accent2>
        <a:srgbClr val="66FF66"/>
      </a:accent2>
      <a:accent3>
        <a:srgbClr val="AAAAAA"/>
      </a:accent3>
      <a:accent4>
        <a:srgbClr val="DADADA"/>
      </a:accent4>
      <a:accent5>
        <a:srgbClr val="AAE2CA"/>
      </a:accent5>
      <a:accent6>
        <a:srgbClr val="5CE75C"/>
      </a:accent6>
      <a:hlink>
        <a:srgbClr val="FF0000"/>
      </a:hlink>
      <a:folHlink>
        <a:srgbClr val="B2B2B2"/>
      </a:folHlink>
    </a:clrScheme>
    <a:fontScheme name="ecp1026.po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ecp1026.po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p1026.po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kejiyingwen.potx" id="{1E7E033A-585D-4725-B160-08E2BF807BA3}" vid="{340CEADB-9BA1-4509-9A05-001D1ECFF98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bw42note</Template>
  <TotalTime>5393</TotalTime>
  <Words>915</Words>
  <Application>Microsoft Office PowerPoint</Application>
  <PresentationFormat>On-screen Show (4:3)</PresentationFormat>
  <Paragraphs>203</Paragraphs>
  <Slides>24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1" baseType="lpstr">
      <vt:lpstr>Arial</vt:lpstr>
      <vt:lpstr>Calibri</vt:lpstr>
      <vt:lpstr>Merriweather</vt:lpstr>
      <vt:lpstr>Times New Roman</vt:lpstr>
      <vt:lpstr>Wingdings</vt:lpstr>
      <vt:lpstr>ecp1026</vt:lpstr>
      <vt:lpstr>CorelDRAW</vt:lpstr>
      <vt:lpstr>בְּרֵאשִׁ֖ית בָּרָ֣א אֱלֹהִ֑ים אֵ֥ת הַשָּׁמַ֖יִם וְאֵ֥ת הָאָֽרֶץ׃</vt:lpstr>
      <vt:lpstr>1 Cause &amp; Effect</vt:lpstr>
      <vt:lpstr>1 Cause &amp; Effect</vt:lpstr>
      <vt:lpstr>1 Cause &amp; Effect</vt:lpstr>
      <vt:lpstr>1 Cause &amp; Effect</vt:lpstr>
      <vt:lpstr>1 Cause &amp; Effect</vt:lpstr>
      <vt:lpstr>1 Cause &amp; Effect</vt:lpstr>
      <vt:lpstr>1 Cause &amp; Effect</vt:lpstr>
      <vt:lpstr>2. Expressing Cause and Effect</vt:lpstr>
      <vt:lpstr>2. Expressing Cause and Effect</vt:lpstr>
      <vt:lpstr>3 Journal Entry</vt:lpstr>
      <vt:lpstr>4. Common Writing Errors</vt:lpstr>
      <vt:lpstr>4. Common Writing Errors</vt:lpstr>
      <vt:lpstr>4. Common Writing Errors </vt:lpstr>
      <vt:lpstr>4. Common Writing Errors </vt:lpstr>
      <vt:lpstr>4. Common Writing Errors </vt:lpstr>
      <vt:lpstr>5. Salesmanship </vt:lpstr>
      <vt:lpstr>5. Salesmanship </vt:lpstr>
      <vt:lpstr>5 Salesmanship </vt:lpstr>
      <vt:lpstr>5 Salesmanship </vt:lpstr>
      <vt:lpstr>5 Salesmanship </vt:lpstr>
      <vt:lpstr>5. Salesmanship </vt:lpstr>
      <vt:lpstr>Types of Publications</vt:lpstr>
      <vt:lpstr>6. Homework &amp; Assignment</vt:lpstr>
    </vt:vector>
  </TitlesOfParts>
  <Company>Research Communication: EFL for Science and Engineering Students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§4.2 Purpose &amp; Types</dc:title>
  <dc:subject>Template for Lecture Slides for Kejiyingwen</dc:subject>
  <dc:creator>林歐瑪</dc:creator>
  <cp:lastModifiedBy>Jonathon David White</cp:lastModifiedBy>
  <cp:revision>131</cp:revision>
  <dcterms:created xsi:type="dcterms:W3CDTF">2023-10-09T11:41:49Z</dcterms:created>
  <dcterms:modified xsi:type="dcterms:W3CDTF">2024-11-14T04:21:28Z</dcterms:modified>
  <cp:category>course</cp:category>
</cp:coreProperties>
</file>