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85" r:id="rId4"/>
    <p:sldId id="288" r:id="rId5"/>
    <p:sldId id="284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6700" y="2908168"/>
            <a:ext cx="8610600" cy="369530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96950"/>
            <a:ext cx="8610600" cy="1480389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</p:spTree>
    <p:extLst>
      <p:ext uri="{BB962C8B-B14F-4D97-AF65-F5344CB8AC3E}">
        <p14:creationId xmlns:p14="http://schemas.microsoft.com/office/powerpoint/2010/main" val="94302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Aw-§7 Writing Full Length Papers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  <p:sldLayoutId id="2147483683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.kejiyingwen.com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hyperlink" Target="https://class.kejiyingwen.com/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DCE6711-A80E-C7BE-56EE-985A4C9B4A4F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67" y="2908300"/>
            <a:ext cx="5454666" cy="3695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1480389"/>
          </a:xfrm>
        </p:spPr>
        <p:txBody>
          <a:bodyPr>
            <a:normAutofit fontScale="90000"/>
          </a:bodyPr>
          <a:lstStyle/>
          <a:p>
            <a:r>
              <a:rPr lang="en-CA" dirty="0"/>
              <a:t>7. Writing </a:t>
            </a:r>
            <a:br>
              <a:rPr lang="en-CA" dirty="0"/>
            </a:br>
            <a:r>
              <a:rPr lang="en-CA" dirty="0"/>
              <a:t>Full Length Papers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7.1 Flow of a Research Paper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Keywords</a:t>
            </a:r>
          </a:p>
          <a:p>
            <a:r>
              <a:rPr lang="en-CA" dirty="0"/>
              <a:t>Header</a:t>
            </a:r>
          </a:p>
          <a:p>
            <a:r>
              <a:rPr lang="en-CA" dirty="0"/>
              <a:t>Main paper</a:t>
            </a:r>
          </a:p>
          <a:p>
            <a:r>
              <a:rPr lang="en-CA" dirty="0"/>
              <a:t>Foundation</a:t>
            </a:r>
          </a:p>
          <a:p>
            <a:pPr lvl="1"/>
            <a:r>
              <a:rPr lang="en-CA" dirty="0"/>
              <a:t>Acknowledgements</a:t>
            </a:r>
          </a:p>
          <a:p>
            <a:pPr lvl="1"/>
            <a:r>
              <a:rPr lang="en-CA" dirty="0"/>
              <a:t>References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5D9D6022-9601-AAFB-7F21-9DBD7D8BC8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18F2A91-EB06-994D-0A70-F03E2409C50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209BA2C7-0C05-4D33-B115-EEF64E3C21A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pic>
        <p:nvPicPr>
          <p:cNvPr id="11" name="65flow1">
            <a:hlinkClick r:id="" action="ppaction://media"/>
            <a:extLst>
              <a:ext uri="{FF2B5EF4-FFF2-40B4-BE49-F238E27FC236}">
                <a16:creationId xmlns:a16="http://schemas.microsoft.com/office/drawing/2014/main" id="{772E668D-48DF-2E07-43BB-FB3B787A7A8E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sp>
        <p:nvSpPr>
          <p:cNvPr id="64" name="Content Placeholder 63">
            <a:extLst>
              <a:ext uri="{FF2B5EF4-FFF2-40B4-BE49-F238E27FC236}">
                <a16:creationId xmlns:a16="http://schemas.microsoft.com/office/drawing/2014/main" id="{C9BF781B-FDA6-4968-EA2E-30AC3D6364A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47C3DC-A156-469F-88AD-327ECE809A49}"/>
              </a:ext>
            </a:extLst>
          </p:cNvPr>
          <p:cNvSpPr txBox="1"/>
          <p:nvPr/>
        </p:nvSpPr>
        <p:spPr>
          <a:xfrm>
            <a:off x="6811861" y="2097248"/>
            <a:ext cx="119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Keywords</a:t>
            </a:r>
            <a:endParaRPr lang="en-IN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A82CF-6D60-1724-1DBD-DA83F8AF6D90}"/>
              </a:ext>
            </a:extLst>
          </p:cNvPr>
          <p:cNvSpPr txBox="1"/>
          <p:nvPr/>
        </p:nvSpPr>
        <p:spPr>
          <a:xfrm>
            <a:off x="6811861" y="2105637"/>
            <a:ext cx="119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Keywords</a:t>
            </a:r>
            <a:endParaRPr lang="en-IN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7A46C6B-8AB0-0941-C70C-7CEA2C96FD88}"/>
              </a:ext>
            </a:extLst>
          </p:cNvPr>
          <p:cNvCxnSpPr/>
          <p:nvPr/>
        </p:nvCxnSpPr>
        <p:spPr bwMode="auto">
          <a:xfrm>
            <a:off x="5587068" y="2365696"/>
            <a:ext cx="6375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A71F30-EC14-2479-7C4E-52C599298C6D}"/>
              </a:ext>
            </a:extLst>
          </p:cNvPr>
          <p:cNvCxnSpPr>
            <a:cxnSpLocks/>
          </p:cNvCxnSpPr>
          <p:nvPr/>
        </p:nvCxnSpPr>
        <p:spPr bwMode="auto">
          <a:xfrm flipH="1">
            <a:off x="5299145" y="2751590"/>
            <a:ext cx="668123" cy="127967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85078E-D25C-D9AF-0336-935BDF6B4762}"/>
              </a:ext>
            </a:extLst>
          </p:cNvPr>
          <p:cNvCxnSpPr/>
          <p:nvPr/>
        </p:nvCxnSpPr>
        <p:spPr bwMode="auto">
          <a:xfrm>
            <a:off x="4941116" y="2961314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D0EA360-2D1D-82FE-2AF3-2FB88551F14C}"/>
              </a:ext>
            </a:extLst>
          </p:cNvPr>
          <p:cNvCxnSpPr/>
          <p:nvPr/>
        </p:nvCxnSpPr>
        <p:spPr bwMode="auto">
          <a:xfrm>
            <a:off x="4841846" y="3281493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A22C09D-3C34-2C58-A2EF-96CD5F4C497D}"/>
              </a:ext>
            </a:extLst>
          </p:cNvPr>
          <p:cNvCxnSpPr/>
          <p:nvPr/>
        </p:nvCxnSpPr>
        <p:spPr bwMode="auto">
          <a:xfrm>
            <a:off x="4696638" y="3662407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AE67645-AF6C-E958-E7F4-FA021F9E2B45}"/>
              </a:ext>
            </a:extLst>
          </p:cNvPr>
          <p:cNvCxnSpPr>
            <a:cxnSpLocks/>
          </p:cNvCxnSpPr>
          <p:nvPr/>
        </p:nvCxnSpPr>
        <p:spPr bwMode="auto">
          <a:xfrm>
            <a:off x="5310231" y="4186107"/>
            <a:ext cx="0" cy="175329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DC63E6-5F9D-3975-4CAA-F5062A8A4DD9}"/>
              </a:ext>
            </a:extLst>
          </p:cNvPr>
          <p:cNvCxnSpPr/>
          <p:nvPr/>
        </p:nvCxnSpPr>
        <p:spPr bwMode="auto">
          <a:xfrm>
            <a:off x="4380452" y="4363673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54AC42E-2FA4-BF41-3C2E-5215971DEC3B}"/>
              </a:ext>
            </a:extLst>
          </p:cNvPr>
          <p:cNvCxnSpPr/>
          <p:nvPr/>
        </p:nvCxnSpPr>
        <p:spPr bwMode="auto">
          <a:xfrm>
            <a:off x="4665676" y="4724400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1B75117-8BD5-7786-2B3D-FE30FB969286}"/>
              </a:ext>
            </a:extLst>
          </p:cNvPr>
          <p:cNvCxnSpPr/>
          <p:nvPr/>
        </p:nvCxnSpPr>
        <p:spPr bwMode="auto">
          <a:xfrm>
            <a:off x="4648899" y="5076737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CF9C40-A7AF-2C03-79BE-813823E0B440}"/>
              </a:ext>
            </a:extLst>
          </p:cNvPr>
          <p:cNvCxnSpPr/>
          <p:nvPr/>
        </p:nvCxnSpPr>
        <p:spPr bwMode="auto">
          <a:xfrm>
            <a:off x="4648899" y="5429075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1CCE4C-097E-88B7-E0AC-B371CD552C43}"/>
              </a:ext>
            </a:extLst>
          </p:cNvPr>
          <p:cNvCxnSpPr/>
          <p:nvPr/>
        </p:nvCxnSpPr>
        <p:spPr bwMode="auto">
          <a:xfrm>
            <a:off x="4397229" y="5798191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0C8720B-4000-38E8-FF7C-BFBEF911355A}"/>
              </a:ext>
            </a:extLst>
          </p:cNvPr>
          <p:cNvCxnSpPr/>
          <p:nvPr/>
        </p:nvCxnSpPr>
        <p:spPr bwMode="auto">
          <a:xfrm>
            <a:off x="4113402" y="6160315"/>
            <a:ext cx="13841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049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7.1 Flow of a Research Paper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/>
              <a:t>Do papers you are reading follow this format?</a:t>
            </a:r>
          </a:p>
          <a:p>
            <a:r>
              <a:rPr lang="en-CA"/>
              <a:t>If not, how do they differ?</a:t>
            </a:r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BBEDFB-32B2-4187-8550-B6C9AC44C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Papers in your field</a:t>
            </a:r>
            <a:endParaRPr lang="en-US" dirty="0"/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A6C5C6F1-B597-4834-A1DC-14C2906B0D5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209BA2C7-0C05-4D33-B115-EEF64E3C21A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5B52676C-DE1A-B27C-2606-85ADA3B68C5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1CF1948-CE10-40C8-AF26-679FA5ACC92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47C3DC-A156-469F-88AD-327ECE809A49}"/>
              </a:ext>
            </a:extLst>
          </p:cNvPr>
          <p:cNvSpPr txBox="1"/>
          <p:nvPr/>
        </p:nvSpPr>
        <p:spPr>
          <a:xfrm>
            <a:off x="6811861" y="2097248"/>
            <a:ext cx="119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Keywords</a:t>
            </a:r>
            <a:endParaRPr lang="en-IN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47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5D55AEC-6ADA-155B-A50B-76E8887B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Final Assignment: Full Length Paper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4FFB294-A1C0-BC63-3044-7E2E2D761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Group Project (~4 per group)</a:t>
            </a:r>
            <a:endParaRPr lang="en-US" dirty="0"/>
          </a:p>
          <a:p>
            <a:r>
              <a:rPr lang="en-US" dirty="0"/>
              <a:t>Complete a short research project</a:t>
            </a:r>
          </a:p>
          <a:p>
            <a:r>
              <a:rPr lang="en-US" dirty="0"/>
              <a:t>Write together a full-length research paper</a:t>
            </a:r>
          </a:p>
          <a:p>
            <a:r>
              <a:rPr lang="en-US" dirty="0"/>
              <a:t>See Website for details.</a:t>
            </a:r>
          </a:p>
          <a:p>
            <a:r>
              <a:rPr lang="en-US" dirty="0"/>
              <a:t>This is 25% of the course mark.</a:t>
            </a:r>
          </a:p>
          <a:p>
            <a:r>
              <a:rPr lang="en-US" dirty="0"/>
              <a:t>Next semester Oral presentation will also be based on this project (but will be presented individually)</a:t>
            </a:r>
            <a:endParaRPr lang="en-CA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3F3D3A2-D7F7-DF03-3AB3-C06E3BE483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Final Assignment Introduction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12B4519E-980C-DE36-0521-A1D90E0B9C8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8" name="Picture 6">
            <a:hlinkClick r:id="rId3"/>
            <a:extLst>
              <a:ext uri="{FF2B5EF4-FFF2-40B4-BE49-F238E27FC236}">
                <a16:creationId xmlns:a16="http://schemas.microsoft.com/office/drawing/2014/main" id="{C5FF7E5E-F132-902D-0AFC-485C800803CB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920C56D-6DED-5976-2940-F7EBA781BD7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4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 7.1 Flow of a Research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In your group of ~4 people </a:t>
            </a:r>
          </a:p>
          <a:p>
            <a:r>
              <a:rPr lang="en-CA" dirty="0"/>
              <a:t>Choose a topic for your group research paper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Groups: Choosing a Research/Survey Topic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0" name="Content Placeholder 15">
            <a:extLst>
              <a:ext uri="{FF2B5EF4-FFF2-40B4-BE49-F238E27FC236}">
                <a16:creationId xmlns:a16="http://schemas.microsoft.com/office/drawing/2014/main" id="{0786B6D8-7526-4ECB-A577-71E3FE43505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003191"/>
            <a:ext cx="4267200" cy="407081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F58E787-FCB9-DC93-C946-5B46797CCA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B01F92B-768D-9C71-2165-2DCCDE64434E}"/>
              </a:ext>
            </a:extLst>
          </p:cNvPr>
          <p:cNvGrpSpPr/>
          <p:nvPr/>
        </p:nvGrpSpPr>
        <p:grpSpPr>
          <a:xfrm>
            <a:off x="1849768" y="4147460"/>
            <a:ext cx="2709645" cy="2042932"/>
            <a:chOff x="864066" y="4037806"/>
            <a:chExt cx="2709645" cy="204293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0E2D2D3-885D-42AD-89CF-FE970ACD7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161" y="4037806"/>
              <a:ext cx="2561454" cy="182610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8816F1-7428-405A-9237-BC96F97B8707}"/>
                </a:ext>
              </a:extLst>
            </p:cNvPr>
            <p:cNvSpPr txBox="1"/>
            <p:nvPr/>
          </p:nvSpPr>
          <p:spPr>
            <a:xfrm>
              <a:off x="864066" y="5880683"/>
              <a:ext cx="27096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700" dirty="0">
                  <a:solidFill>
                    <a:schemeClr val="tx1">
                      <a:lumMod val="75000"/>
                    </a:schemeClr>
                  </a:solidFill>
                </a:rPr>
                <a:t>https://www.gutenberg.org/files/25294/25294-h/images/fig_23-25.jpg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2BB47E1-3EE3-4F3B-9327-CF7DC1476901}"/>
              </a:ext>
            </a:extLst>
          </p:cNvPr>
          <p:cNvSpPr/>
          <p:nvPr/>
        </p:nvSpPr>
        <p:spPr bwMode="auto">
          <a:xfrm>
            <a:off x="276212" y="4147460"/>
            <a:ext cx="1497356" cy="1108317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</a:rPr>
              <a:t>Research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Topic of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</a:rPr>
              <a:t>Your Lab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2" name="Picture 6">
            <a:hlinkClick r:id="rId5"/>
            <a:extLst>
              <a:ext uri="{FF2B5EF4-FFF2-40B4-BE49-F238E27FC236}">
                <a16:creationId xmlns:a16="http://schemas.microsoft.com/office/drawing/2014/main" id="{9F98DD4D-4956-6ADA-4987-040FAC63AF4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766</TotalTime>
  <Words>163</Words>
  <Application>Microsoft Office PowerPoint</Application>
  <PresentationFormat>On-screen Show (4:3)</PresentationFormat>
  <Paragraphs>31</Paragraphs>
  <Slides>5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Wingdings</vt:lpstr>
      <vt:lpstr>ecp1026</vt:lpstr>
      <vt:lpstr>CorelDRAW</vt:lpstr>
      <vt:lpstr>7. Writing  Full Length Papers</vt:lpstr>
      <vt:lpstr>7.1 Flow of a Research Paper</vt:lpstr>
      <vt:lpstr>7.1 Flow of a Research Paper</vt:lpstr>
      <vt:lpstr>Final Assignment: Full Length Paper</vt:lpstr>
      <vt:lpstr> 7.1 Flow of a Research Paper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49</cp:revision>
  <dcterms:created xsi:type="dcterms:W3CDTF">2023-10-09T11:41:49Z</dcterms:created>
  <dcterms:modified xsi:type="dcterms:W3CDTF">2024-10-16T11:15:09Z</dcterms:modified>
  <cp:category>course</cp:category>
</cp:coreProperties>
</file>