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382" r:id="rId2"/>
    <p:sldId id="284" r:id="rId3"/>
    <p:sldId id="336" r:id="rId4"/>
    <p:sldId id="329" r:id="rId5"/>
    <p:sldId id="390" r:id="rId6"/>
    <p:sldId id="393" r:id="rId7"/>
    <p:sldId id="361" r:id="rId8"/>
    <p:sldId id="362" r:id="rId9"/>
    <p:sldId id="367" r:id="rId10"/>
    <p:sldId id="368" r:id="rId11"/>
    <p:sldId id="395" r:id="rId12"/>
    <p:sldId id="370" r:id="rId13"/>
    <p:sldId id="371" r:id="rId14"/>
    <p:sldId id="372" r:id="rId15"/>
    <p:sldId id="373" r:id="rId16"/>
    <p:sldId id="374" r:id="rId17"/>
    <p:sldId id="375" r:id="rId18"/>
    <p:sldId id="396" r:id="rId19"/>
    <p:sldId id="376" r:id="rId20"/>
    <p:sldId id="397" r:id="rId21"/>
    <p:sldId id="389" r:id="rId22"/>
    <p:sldId id="381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136" y="-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CA41A-B4D6-48E1-BAC7-13432CA77349}" type="datetimeFigureOut">
              <a:rPr lang="en-IN" smtClean="0"/>
              <a:t>30-10-2024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ED647D-32F3-48B9-962E-A511E71D3D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803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913" y="1084591"/>
            <a:ext cx="8610600" cy="1296071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2988920"/>
            <a:ext cx="6858000" cy="308962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1" y="914400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nel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914400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8700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sis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F3CF0E6-3A91-B917-BB15-5723081E20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6787" y="906255"/>
            <a:ext cx="2751660" cy="57509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300" b="1"/>
            </a:lvl1pPr>
          </a:lstStyle>
          <a:p>
            <a:r>
              <a:rPr lang="en-US" dirty="0"/>
              <a:t>2. Structure</a:t>
            </a:r>
            <a:endParaRPr lang="en-IN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7BD02D13-BDDE-48C9-7E2D-29E0BB75CF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213" y="990600"/>
            <a:ext cx="91057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ontent Placeholder 19">
            <a:extLst>
              <a:ext uri="{FF2B5EF4-FFF2-40B4-BE49-F238E27FC236}">
                <a16:creationId xmlns:a16="http://schemas.microsoft.com/office/drawing/2014/main" id="{C3012F74-5F64-2132-67F2-795FE59911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4911" y="1401368"/>
            <a:ext cx="4267200" cy="4004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0F1555-DCDA-7BE3-0AEB-0DA490F99E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905" y="4325293"/>
            <a:ext cx="1343212" cy="1076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AF3393-FB5F-1617-23B0-C8236E08EB80}"/>
              </a:ext>
            </a:extLst>
          </p:cNvPr>
          <p:cNvSpPr/>
          <p:nvPr userDrawn="1"/>
        </p:nvSpPr>
        <p:spPr bwMode="auto">
          <a:xfrm>
            <a:off x="3252744" y="5036276"/>
            <a:ext cx="2716110" cy="73823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tx2">
                  <a:lumMod val="95000"/>
                  <a:lumOff val="5000"/>
                </a:schemeClr>
              </a:solidFill>
              <a:latin typeface="Times New Roman" panose="02020603050405020304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…plastics can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conduct electricity</a:t>
            </a:r>
            <a:endParaRPr lang="en-IN" sz="2400" b="1" dirty="0">
              <a:solidFill>
                <a:schemeClr val="tx2">
                  <a:lumMod val="95000"/>
                  <a:lumOff val="5000"/>
                </a:schemeClr>
              </a:solidFill>
              <a:latin typeface="Times New Roman" panose="02020603050405020304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1" i="0" u="none" strike="noStrike" cap="none" normalizeH="0" baseline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903687-D6BD-1E90-DE65-DE9C3D3AF6CB}"/>
              </a:ext>
            </a:extLst>
          </p:cNvPr>
          <p:cNvSpPr/>
          <p:nvPr userDrawn="1"/>
        </p:nvSpPr>
        <p:spPr bwMode="auto">
          <a:xfrm>
            <a:off x="4420998" y="1337094"/>
            <a:ext cx="4114801" cy="35627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722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_No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314DE7-C7FE-F5AF-08DC-BBB8958FFDE2}"/>
              </a:ext>
            </a:extLst>
          </p:cNvPr>
          <p:cNvSpPr txBox="1"/>
          <p:nvPr userDrawn="1"/>
        </p:nvSpPr>
        <p:spPr>
          <a:xfrm>
            <a:off x="1038602" y="972979"/>
            <a:ext cx="8198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>
                <a:solidFill>
                  <a:schemeClr val="bg1">
                    <a:lumMod val="85000"/>
                  </a:schemeClr>
                </a:solidFill>
              </a:rPr>
              <a:t>1. Setting </a:t>
            </a:r>
            <a:r>
              <a:rPr lang="en-CA" sz="2600" dirty="0">
                <a:solidFill>
                  <a:schemeClr val="bg1">
                    <a:lumMod val="8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en-CA" sz="2600" dirty="0">
                <a:solidFill>
                  <a:schemeClr val="bg1">
                    <a:lumMod val="85000"/>
                  </a:schemeClr>
                </a:solidFill>
              </a:rPr>
              <a:t>2. Prior Work </a:t>
            </a:r>
            <a:r>
              <a:rPr lang="en-CA" sz="2600" dirty="0">
                <a:solidFill>
                  <a:schemeClr val="bg1">
                    <a:lumMod val="8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en-CA" sz="2600" dirty="0">
                <a:solidFill>
                  <a:schemeClr val="bg1">
                    <a:lumMod val="85000"/>
                  </a:schemeClr>
                </a:solidFill>
              </a:rPr>
              <a:t>3. Need </a:t>
            </a:r>
            <a:r>
              <a:rPr lang="en-CA" sz="2600" dirty="0">
                <a:solidFill>
                  <a:schemeClr val="bg1">
                    <a:lumMod val="8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en-CA" sz="2600" dirty="0">
                <a:solidFill>
                  <a:schemeClr val="bg1">
                    <a:lumMod val="85000"/>
                  </a:schemeClr>
                </a:solidFill>
              </a:rPr>
              <a:t>4. Thesis </a:t>
            </a:r>
            <a:r>
              <a:rPr lang="en-CA" sz="2600" dirty="0">
                <a:solidFill>
                  <a:schemeClr val="bg1">
                    <a:lumMod val="8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en-CA" sz="2600" dirty="0">
                <a:solidFill>
                  <a:schemeClr val="bg1">
                    <a:lumMod val="85000"/>
                  </a:schemeClr>
                </a:solidFill>
              </a:rPr>
              <a:t>5. Value</a:t>
            </a:r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CB9635-D414-A7E5-F780-03D62D496C14}"/>
              </a:ext>
            </a:extLst>
          </p:cNvPr>
          <p:cNvSpPr txBox="1"/>
          <p:nvPr userDrawn="1"/>
        </p:nvSpPr>
        <p:spPr>
          <a:xfrm>
            <a:off x="116818" y="1529873"/>
            <a:ext cx="90271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sym typeface="Wingdings" panose="05000000000000000000" pitchFamily="2" charset="2"/>
              </a:rPr>
              <a:t>      Organic thin-film electro-luminance based on conjugated polymers is the focus of extensive research due to their potential application in next generation flat panel displays [FrieR99]. However, in order for these conjugated polymers to be optimized, it is necessary for the fundamental photo-physics and exciton migration within these polymers to be understood. One of the most commonly studied polymers is MEH-PPV. Published works have reported vastly different behavior for the fluorescent time trace. Exponential decay [HuseT00], emission at 2 levels [HuD99], and emission at 4 or 5 equally spaced intensities [WhitJ99] have all been observed. A direct comparison, however, is difficult due to difference in sample and sample preparation. Additional research is needed to probe the effect of individual parameters on the photo-physics.</a:t>
            </a:r>
          </a:p>
          <a:p>
            <a:r>
              <a:rPr lang="en-CA" sz="2000" dirty="0">
                <a:solidFill>
                  <a:schemeClr val="tx2"/>
                </a:solidFill>
                <a:sym typeface="Wingdings" panose="05000000000000000000" pitchFamily="2" charset="2"/>
              </a:rPr>
              <a:t>     In this paper we report on a study into the effect of chain length on photoluminescence on the millisecond time scale. In particular, in which we have repeated these experiments varying only one parameter – chain length – demonstrating that </a:t>
            </a:r>
            <a:r>
              <a:rPr lang="en-US" sz="2000" dirty="0">
                <a:solidFill>
                  <a:schemeClr val="tx2"/>
                </a:solidFill>
              </a:rPr>
              <a:t>three-dimensional energy transfer is an important parameter controlling the </a:t>
            </a:r>
            <a:r>
              <a:rPr lang="en-US" sz="2000" dirty="0" err="1">
                <a:solidFill>
                  <a:schemeClr val="tx2"/>
                </a:solidFill>
              </a:rPr>
              <a:t>photophysics</a:t>
            </a:r>
            <a:r>
              <a:rPr lang="en-US" sz="2000" dirty="0">
                <a:solidFill>
                  <a:schemeClr val="tx2"/>
                </a:solidFill>
              </a:rPr>
              <a:t> of conjugated polymers. These experiments shed light on exciton migration within conjugated polymers and should help in producing better PLEDs.</a:t>
            </a:r>
          </a:p>
        </p:txBody>
      </p:sp>
    </p:spTree>
    <p:extLst>
      <p:ext uri="{BB962C8B-B14F-4D97-AF65-F5344CB8AC3E}">
        <p14:creationId xmlns:p14="http://schemas.microsoft.com/office/powerpoint/2010/main" val="1519633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914400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ullet2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914400"/>
            <a:ext cx="4267200" cy="5181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563354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kejiyingwen.com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§7.2 </a:t>
            </a:r>
            <a:r>
              <a:rPr lang="en-US" altLang="zh-CN" sz="2000" dirty="0">
                <a:solidFill>
                  <a:schemeClr val="tx2"/>
                </a:solidFill>
                <a:ea typeface="新細明體" panose="02020500000000000000" pitchFamily="18" charset="-120"/>
              </a:rPr>
              <a:t>The</a:t>
            </a:r>
            <a:r>
              <a:rPr lang="en-CA" altLang="zh-CN" sz="2000" dirty="0">
                <a:solidFill>
                  <a:schemeClr val="tx2"/>
                </a:solidFill>
                <a:ea typeface="新細明體" panose="02020500000000000000" pitchFamily="18" charset="-120"/>
              </a:rPr>
              <a:t> Introduction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85" r:id="rId5"/>
    <p:sldLayoutId id="2147483686" r:id="rId6"/>
    <p:sldLayoutId id="2147483678" r:id="rId7"/>
    <p:sldLayoutId id="2147483679" r:id="rId8"/>
    <p:sldLayoutId id="2147483681" r:id="rId9"/>
    <p:sldLayoutId id="2147483683" r:id="rId10"/>
    <p:sldLayoutId id="2147483682" r:id="rId11"/>
    <p:sldLayoutId id="2147483684" r:id="rId12"/>
    <p:sldLayoutId id="2147483680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hyperlink" Target="https://www.aizhu.com/kejiyingwen/je_support/birthday.mpg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etractionwatch.com/2017/11/14/phantom-reference-made-article-got-almost-400-citations/" TargetMode="External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5.png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4" Type="http://schemas.openxmlformats.org/officeDocument/2006/relationships/hyperlink" Target="https://www.aizhu.com/kejiyingwen/class/aw.htm" TargetMode="External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ED75E38-522F-4AF2-8DDD-A533AC1484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/>
              <a:t>§7.2 </a:t>
            </a:r>
            <a:r>
              <a:rPr lang="en-US"/>
              <a:t>The Introduction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E64F0-E93B-A985-72AE-11C03C8EE7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Don’t Wait!  Start Now!</a:t>
            </a:r>
          </a:p>
        </p:txBody>
      </p:sp>
    </p:spTree>
    <p:extLst>
      <p:ext uri="{BB962C8B-B14F-4D97-AF65-F5344CB8AC3E}">
        <p14:creationId xmlns:p14="http://schemas.microsoft.com/office/powerpoint/2010/main" val="110735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/>
              <a:t>§7.2 </a:t>
            </a:r>
            <a:r>
              <a:rPr lang="en-US"/>
              <a:t>The Introduction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6680F14-36BA-4C00-9F98-54D5157EB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Don’t Procrastinate!</a:t>
            </a:r>
          </a:p>
          <a:p>
            <a:r>
              <a:rPr lang="en-CA"/>
              <a:t>Start Now!</a:t>
            </a:r>
          </a:p>
          <a:p>
            <a:r>
              <a:rPr lang="en-CA"/>
              <a:t>Complete Outline One Year Before Expected Graduation Date</a:t>
            </a:r>
            <a:endParaRPr lang="en-US"/>
          </a:p>
          <a:p>
            <a:endParaRPr lang="en-IN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6E3595D-4B75-441B-9E4B-DAABC1EB18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9E2596A-F906-4D70-B4D5-3635D7E71E9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23" name="Content Placeholder 5">
            <a:extLst>
              <a:ext uri="{FF2B5EF4-FFF2-40B4-BE49-F238E27FC236}">
                <a16:creationId xmlns:a16="http://schemas.microsoft.com/office/drawing/2014/main" id="{D28FACD8-9753-4616-850D-1BE3DAC9D5D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4A4874E-C434-4D7A-A20F-BD43A6590A4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65intro2">
            <a:hlinkClick r:id="" action="ppaction://media"/>
            <a:extLst>
              <a:ext uri="{FF2B5EF4-FFF2-40B4-BE49-F238E27FC236}">
                <a16:creationId xmlns:a16="http://schemas.microsoft.com/office/drawing/2014/main" id="{0DAB5D1C-5B5F-5759-C0D4-87A75249D4A3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/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DDEAE79-9418-4FC6-BF54-C4C210806573}"/>
              </a:ext>
            </a:extLst>
          </p:cNvPr>
          <p:cNvSpPr txBox="1"/>
          <p:nvPr/>
        </p:nvSpPr>
        <p:spPr>
          <a:xfrm>
            <a:off x="6753138" y="2139193"/>
            <a:ext cx="119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Keywords</a:t>
            </a:r>
            <a:endParaRPr lang="en-IN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99C63E2-5171-4E0A-B8BA-292B40F63D67}"/>
              </a:ext>
            </a:extLst>
          </p:cNvPr>
          <p:cNvSpPr/>
          <p:nvPr/>
        </p:nvSpPr>
        <p:spPr bwMode="auto">
          <a:xfrm>
            <a:off x="4572000" y="3948914"/>
            <a:ext cx="816730" cy="756605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5C953C-4940-5D86-0903-DAFE6F909104}"/>
              </a:ext>
            </a:extLst>
          </p:cNvPr>
          <p:cNvGrpSpPr/>
          <p:nvPr/>
        </p:nvGrpSpPr>
        <p:grpSpPr>
          <a:xfrm>
            <a:off x="1593930" y="4324959"/>
            <a:ext cx="2749471" cy="2027273"/>
            <a:chOff x="1504880" y="4307661"/>
            <a:chExt cx="2749471" cy="20272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CA0699D-737B-EE91-A01C-316531271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</a:blip>
            <a:srcRect l="88" t="48851" r="32379" b="8332"/>
            <a:stretch/>
          </p:blipFill>
          <p:spPr>
            <a:xfrm>
              <a:off x="1595598" y="4307661"/>
              <a:ext cx="2568037" cy="173439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6E6AC06-6DD3-13B4-84CB-CAFBCE6ECCCF}"/>
                </a:ext>
              </a:extLst>
            </p:cNvPr>
            <p:cNvSpPr txBox="1"/>
            <p:nvPr/>
          </p:nvSpPr>
          <p:spPr>
            <a:xfrm>
              <a:off x="1504880" y="6073324"/>
              <a:ext cx="274947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dirty="0"/>
                <a:t>Picture created with Generative AI (Co-Pilot)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3274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It’s Five (5) Stages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5B9917-8496-F06F-8B5E-5CDA411F8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funnel: fun-nel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489BA51-AB16-40E1-81FC-777679A6B5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AE257BDA-7CE4-478A-ACA9-FE1B35B27C8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A21AC906-6812-43FF-AA60-5E76E82C04F0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66686"/>
            <a:ext cx="4267200" cy="4143828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06A702-982D-4968-854D-4995E7042F1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D72DAFA-B3EB-4029-8663-71B59666176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CB2AB3-0DC1-4F8E-A12F-3167899FEC99}"/>
              </a:ext>
            </a:extLst>
          </p:cNvPr>
          <p:cNvSpPr txBox="1"/>
          <p:nvPr/>
        </p:nvSpPr>
        <p:spPr>
          <a:xfrm>
            <a:off x="4654622" y="1522577"/>
            <a:ext cx="45048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00" dirty="0"/>
              <a:t>https://upload.wikimedia.org/wikipedia/commons/thumb/1/11/Kitchen_Funnel.jpg/601px-Kitchen_Funnel.jpg</a:t>
            </a:r>
          </a:p>
        </p:txBody>
      </p:sp>
    </p:spTree>
    <p:extLst>
      <p:ext uri="{BB962C8B-B14F-4D97-AF65-F5344CB8AC3E}">
        <p14:creationId xmlns:p14="http://schemas.microsoft.com/office/powerpoint/2010/main" val="2277965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It’s Five (5) Stages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>
                <a:sym typeface="Wingdings" panose="05000000000000000000" pitchFamily="2" charset="2"/>
              </a:rPr>
              <a:t>Skim read the sample introduction in your book.</a:t>
            </a:r>
          </a:p>
          <a:p>
            <a:r>
              <a:rPr lang="en-CA">
                <a:sym typeface="Wingdings" panose="05000000000000000000" pitchFamily="2" charset="2"/>
              </a:rPr>
              <a:t>(you don’t need to understand every word, we are interested in the format not contents.)</a:t>
            </a:r>
            <a:endParaRPr lang="en-CA" dirty="0">
              <a:sym typeface="Wingdings" panose="05000000000000000000" pitchFamily="2" charset="2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9F33C9-20E8-4A59-9BC8-7E3FEA6319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Skim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188BD03-9579-45F4-994B-F664237BB52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7E858B6-5F38-48D7-A5A3-125BF921C34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AF734FB-816B-481C-A546-474A9185F33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19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7CC8A7-4E78-799A-7B8A-C3C44AFA9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It’s Five (5) Stages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DDAEAC4-D61E-6379-BA05-6543BC0CCA9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7A333EF-B1B1-EDCB-A952-7F5991BF6542}"/>
              </a:ext>
            </a:extLst>
          </p:cNvPr>
          <p:cNvSpPr txBox="1">
            <a:spLocks/>
          </p:cNvSpPr>
          <p:nvPr/>
        </p:nvSpPr>
        <p:spPr bwMode="auto">
          <a:xfrm>
            <a:off x="990600" y="950249"/>
            <a:ext cx="8153400" cy="5379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3200" dirty="0"/>
              <a:t>Skim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3C7EB63-B2D5-0699-89BD-6CF01E894AA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43A1A6-9647-BB21-85B6-00F19E97678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13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2C1CC0C9-C566-1B21-DC08-769067952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It’s Five (5) Stages</a:t>
            </a:r>
            <a:endParaRPr lang="en-US" dirty="0"/>
          </a:p>
        </p:txBody>
      </p:sp>
      <p:pic>
        <p:nvPicPr>
          <p:cNvPr id="8" name="Content Placeholder 14">
            <a:extLst>
              <a:ext uri="{FF2B5EF4-FFF2-40B4-BE49-F238E27FC236}">
                <a16:creationId xmlns:a16="http://schemas.microsoft.com/office/drawing/2014/main" id="{E809F0C0-775B-03BE-BA6E-EE1A686DA83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9" name="65intro2">
            <a:hlinkClick r:id="" action="ppaction://media"/>
            <a:extLst>
              <a:ext uri="{FF2B5EF4-FFF2-40B4-BE49-F238E27FC236}">
                <a16:creationId xmlns:a16="http://schemas.microsoft.com/office/drawing/2014/main" id="{13EE2CFE-4CB0-97F1-6C02-0AD2726D72EA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/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38341F-8ABC-467D-B400-CD3D83099C1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09574F9-1CC5-4781-B556-7642E5F19F01}"/>
              </a:ext>
            </a:extLst>
          </p:cNvPr>
          <p:cNvSpPr txBox="1">
            <a:spLocks/>
          </p:cNvSpPr>
          <p:nvPr/>
        </p:nvSpPr>
        <p:spPr bwMode="auto">
          <a:xfrm>
            <a:off x="116213" y="3052583"/>
            <a:ext cx="9031546" cy="991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CA" sz="2000" dirty="0">
                <a:solidFill>
                  <a:srgbClr val="0000CC"/>
                </a:solidFill>
                <a:sym typeface="Wingdings" panose="05000000000000000000" pitchFamily="2" charset="2"/>
              </a:rPr>
              <a:t>Published works have reported vastly different behavior for the fluorescent time trace. Exponential decay [HuseT00], emission at 2 levels [HuD99], and emission at 4 or 5 equally spaced intensities [WhitJ99] have all been observed.</a:t>
            </a:r>
            <a:endParaRPr lang="en-CA" sz="2000" dirty="0">
              <a:sym typeface="Wingdings" panose="05000000000000000000" pitchFamily="2" charset="2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AD24E5-2111-47A3-9517-BA5AD5401E34}"/>
              </a:ext>
            </a:extLst>
          </p:cNvPr>
          <p:cNvSpPr txBox="1">
            <a:spLocks/>
          </p:cNvSpPr>
          <p:nvPr/>
        </p:nvSpPr>
        <p:spPr bwMode="auto">
          <a:xfrm>
            <a:off x="116213" y="3663519"/>
            <a:ext cx="9031546" cy="104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CA" sz="2000" dirty="0">
                <a:sym typeface="Wingdings" panose="05000000000000000000" pitchFamily="2" charset="2"/>
              </a:rPr>
              <a:t>equally spaced intensities [WhitJ99] have all been observed. </a:t>
            </a:r>
            <a:r>
              <a:rPr lang="en-CA" sz="2000" dirty="0">
                <a:solidFill>
                  <a:srgbClr val="0000CC"/>
                </a:solidFill>
                <a:sym typeface="Wingdings" panose="05000000000000000000" pitchFamily="2" charset="2"/>
              </a:rPr>
              <a:t>A direct comparison, however, is difficult due to difference in sample and sample preparation. Additional research is needed to probe the effect of individual parameters on the photo-physics.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AC2035-96D2-9020-9DC0-B0C8809207C7}"/>
              </a:ext>
            </a:extLst>
          </p:cNvPr>
          <p:cNvSpPr txBox="1"/>
          <p:nvPr/>
        </p:nvSpPr>
        <p:spPr>
          <a:xfrm>
            <a:off x="1042524" y="974913"/>
            <a:ext cx="14638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600" dirty="0">
                <a:solidFill>
                  <a:schemeClr val="tx2"/>
                </a:solidFill>
              </a:rPr>
              <a:t>1. Setting</a:t>
            </a:r>
            <a:endParaRPr lang="en-US" sz="26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F6DB51-226B-47E5-B76A-358AA4BCC066}"/>
              </a:ext>
            </a:extLst>
          </p:cNvPr>
          <p:cNvSpPr txBox="1"/>
          <p:nvPr/>
        </p:nvSpPr>
        <p:spPr>
          <a:xfrm>
            <a:off x="2721797" y="972978"/>
            <a:ext cx="199381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600" dirty="0">
                <a:solidFill>
                  <a:schemeClr val="tx2"/>
                </a:solidFill>
              </a:rPr>
              <a:t>2. Prior Work</a:t>
            </a:r>
            <a:endParaRPr lang="en-US" sz="26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AC6B48-898C-41B6-A382-28287B7B6EF4}"/>
              </a:ext>
            </a:extLst>
          </p:cNvPr>
          <p:cNvSpPr txBox="1"/>
          <p:nvPr/>
        </p:nvSpPr>
        <p:spPr>
          <a:xfrm>
            <a:off x="4922398" y="963983"/>
            <a:ext cx="122020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600" dirty="0">
                <a:solidFill>
                  <a:schemeClr val="tx2"/>
                </a:solidFill>
              </a:rPr>
              <a:t>3. Need</a:t>
            </a:r>
            <a:endParaRPr lang="en-US" sz="2600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61CAD1-E531-4434-93D5-8C692D1FC270}"/>
              </a:ext>
            </a:extLst>
          </p:cNvPr>
          <p:cNvSpPr txBox="1"/>
          <p:nvPr/>
        </p:nvSpPr>
        <p:spPr>
          <a:xfrm>
            <a:off x="6358015" y="972977"/>
            <a:ext cx="13824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600" dirty="0">
                <a:solidFill>
                  <a:schemeClr val="tx2"/>
                </a:solidFill>
              </a:rPr>
              <a:t>4. Thesis</a:t>
            </a:r>
            <a:endParaRPr lang="en-US" sz="26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BF4075-CA75-42DB-9CBD-CFE1B47F164B}"/>
              </a:ext>
            </a:extLst>
          </p:cNvPr>
          <p:cNvSpPr txBox="1"/>
          <p:nvPr/>
        </p:nvSpPr>
        <p:spPr>
          <a:xfrm>
            <a:off x="7955920" y="962545"/>
            <a:ext cx="127022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600" dirty="0">
                <a:solidFill>
                  <a:schemeClr val="tx2"/>
                </a:solidFill>
              </a:rPr>
              <a:t>5. Value</a:t>
            </a:r>
            <a:endParaRPr lang="en-US" sz="2600" dirty="0">
              <a:solidFill>
                <a:schemeClr val="tx2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1707E76-0270-44EF-ADE7-196128DA6F1D}"/>
              </a:ext>
            </a:extLst>
          </p:cNvPr>
          <p:cNvSpPr txBox="1">
            <a:spLocks/>
          </p:cNvSpPr>
          <p:nvPr/>
        </p:nvSpPr>
        <p:spPr bwMode="auto">
          <a:xfrm>
            <a:off x="116213" y="4583896"/>
            <a:ext cx="9010535" cy="178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CA" sz="2000" dirty="0">
                <a:solidFill>
                  <a:srgbClr val="0000CC"/>
                </a:solidFill>
                <a:sym typeface="Wingdings" panose="05000000000000000000" pitchFamily="2" charset="2"/>
              </a:rPr>
              <a:t>     In this paper we report on a study into the effect of chain length on photoluminescence on the millisecond time scale. In particular, in which we have repeated these experiments varying only one parameter – chain length – demonstrating that </a:t>
            </a:r>
            <a:r>
              <a:rPr lang="en-US" sz="2000" dirty="0">
                <a:solidFill>
                  <a:srgbClr val="0000CC"/>
                </a:solidFill>
              </a:rPr>
              <a:t>three-dimensional energy transfer is an important parameter controlling the </a:t>
            </a:r>
            <a:r>
              <a:rPr lang="en-US" sz="2000" dirty="0" err="1">
                <a:solidFill>
                  <a:srgbClr val="0000CC"/>
                </a:solidFill>
              </a:rPr>
              <a:t>photophysics</a:t>
            </a:r>
            <a:r>
              <a:rPr lang="en-US" sz="2000" dirty="0">
                <a:solidFill>
                  <a:srgbClr val="0000CC"/>
                </a:solidFill>
              </a:rPr>
              <a:t> of conjugated polymers.</a:t>
            </a:r>
            <a:r>
              <a:rPr lang="en-US" sz="2000" dirty="0"/>
              <a:t> 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B6CA516-1B22-4D6B-B5E7-DB06A041F418}"/>
              </a:ext>
            </a:extLst>
          </p:cNvPr>
          <p:cNvSpPr txBox="1">
            <a:spLocks/>
          </p:cNvSpPr>
          <p:nvPr/>
        </p:nvSpPr>
        <p:spPr bwMode="auto">
          <a:xfrm>
            <a:off x="116213" y="5795357"/>
            <a:ext cx="9031546" cy="737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2000" dirty="0" err="1"/>
              <a:t>photophysics</a:t>
            </a:r>
            <a:r>
              <a:rPr lang="en-US" sz="2000" dirty="0"/>
              <a:t> of conjugated polymers. </a:t>
            </a:r>
            <a:r>
              <a:rPr lang="en-US" sz="2000" dirty="0">
                <a:solidFill>
                  <a:srgbClr val="0000CC"/>
                </a:solidFill>
              </a:rPr>
              <a:t>These experiments shed light on exciton migration within conjugated polymers and should help in producing better PLEDs.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F4A5506-2285-44EC-80D3-471411085D99}"/>
              </a:ext>
            </a:extLst>
          </p:cNvPr>
          <p:cNvSpPr txBox="1">
            <a:spLocks/>
          </p:cNvSpPr>
          <p:nvPr/>
        </p:nvSpPr>
        <p:spPr bwMode="auto">
          <a:xfrm>
            <a:off x="116213" y="1528766"/>
            <a:ext cx="9067126" cy="1589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CA" sz="2000" dirty="0">
                <a:sym typeface="Wingdings" panose="05000000000000000000" pitchFamily="2" charset="2"/>
              </a:rPr>
              <a:t>      </a:t>
            </a:r>
            <a:r>
              <a:rPr lang="en-CA" sz="2000" dirty="0">
                <a:solidFill>
                  <a:srgbClr val="0000CC"/>
                </a:solidFill>
                <a:sym typeface="Wingdings" panose="05000000000000000000" pitchFamily="2" charset="2"/>
              </a:rPr>
              <a:t>Organic thin-film electro-luminance based on conjugated polymers is the focus of extensive research due to their potential application in next generation flat panel displays [FrieR99]. However, in order for these conjugated polymers to be optimized, it is necessary for the fundamental photo-physics and exciton migration within these polymers to be understood. One of the most commonly studied polymers is MEH-PPV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344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0" grpId="1"/>
      <p:bldP spid="11" grpId="0"/>
      <p:bldP spid="11" grpId="1"/>
      <p:bldP spid="7" grpId="0"/>
      <p:bldP spid="7" grpId="1"/>
      <p:bldP spid="12" grpId="0"/>
      <p:bldP spid="12" grpId="1"/>
      <p:bldP spid="13" grpId="0"/>
      <p:bldP spid="13" grpId="1"/>
      <p:bldP spid="14" grpId="0"/>
      <p:bldP spid="14" grpId="1"/>
      <p:bldP spid="15" grpId="1"/>
      <p:bldP spid="18" grpId="0"/>
      <p:bldP spid="18" grpId="1"/>
      <p:bldP spid="19" grpId="0"/>
      <p:bldP spid="20" grpId="0"/>
      <p:bldP spid="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ED1EB42-D1CB-4163-8CC3-475D3AEE6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1 It’s Five (5) Stages</a:t>
            </a:r>
            <a:endParaRPr lang="en-IN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D9F12FA-6EDB-4105-AA6C-ABCDFEF9E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Collect as much water (many readers) as possible</a:t>
            </a:r>
          </a:p>
          <a:p>
            <a:r>
              <a:rPr lang="en-US" dirty="0"/>
              <a:t>Direct the water (reader) to a small outlet (your thesis)</a:t>
            </a:r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2276336-E5B8-45D1-8AEE-29B6DC2E52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Funnel Analogy</a:t>
            </a:r>
            <a:endParaRPr lang="en-IN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F165482-EFFF-4CA3-A131-74FA55F6E2D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85EB752F-5295-4B10-B424-2506D797B24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72AB458-D3C6-2D4F-274C-AF0836E4B0F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65intro2">
            <a:hlinkClick r:id="" action="ppaction://media"/>
            <a:extLst>
              <a:ext uri="{FF2B5EF4-FFF2-40B4-BE49-F238E27FC236}">
                <a16:creationId xmlns:a16="http://schemas.microsoft.com/office/drawing/2014/main" id="{21438E81-5801-9752-FC88-68F95EABE68B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FBD781-3D9A-F462-D86E-6A3050DABD8D}"/>
              </a:ext>
            </a:extLst>
          </p:cNvPr>
          <p:cNvSpPr txBox="1"/>
          <p:nvPr/>
        </p:nvSpPr>
        <p:spPr>
          <a:xfrm>
            <a:off x="5474940" y="1350789"/>
            <a:ext cx="298190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dirty="0">
                <a:solidFill>
                  <a:schemeClr val="tx2"/>
                </a:solidFill>
              </a:rPr>
              <a:t>General Statements</a:t>
            </a:r>
          </a:p>
          <a:p>
            <a:pPr algn="ctr"/>
            <a:endParaRPr lang="en-CA" sz="2800" dirty="0">
              <a:solidFill>
                <a:schemeClr val="tx2"/>
              </a:solidFill>
            </a:endParaRPr>
          </a:p>
          <a:p>
            <a:pPr algn="ctr"/>
            <a:endParaRPr lang="en-CA" sz="2800" dirty="0">
              <a:solidFill>
                <a:schemeClr val="tx2"/>
              </a:solidFill>
            </a:endParaRP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Previous Work</a:t>
            </a:r>
          </a:p>
          <a:p>
            <a:pPr algn="ctr"/>
            <a:endParaRPr lang="en-CA" sz="2800" dirty="0">
              <a:solidFill>
                <a:schemeClr val="tx2"/>
              </a:solidFill>
            </a:endParaRPr>
          </a:p>
          <a:p>
            <a:pPr algn="ctr"/>
            <a:endParaRPr lang="en-CA" sz="2800" dirty="0">
              <a:solidFill>
                <a:schemeClr val="tx2"/>
              </a:solidFill>
            </a:endParaRP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              Need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                  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Thesis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(value)</a:t>
            </a:r>
          </a:p>
        </p:txBody>
      </p:sp>
    </p:spTree>
    <p:extLst>
      <p:ext uri="{BB962C8B-B14F-4D97-AF65-F5344CB8AC3E}">
        <p14:creationId xmlns:p14="http://schemas.microsoft.com/office/powerpoint/2010/main" val="222541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40D7827D-BF48-4700-AB3C-DEF01ED595E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37626CD-A389-4F9F-918D-3309B7F507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486" y="1480491"/>
            <a:ext cx="4315427" cy="114316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2ED1EB42-D1CB-4163-8CC3-475D3AEE6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2 Stage 1: The Setting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98A94-4ACB-510D-0094-E5D872F89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77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Organic thin-film electro-luminance based on conjugated polymers is the focus of extensive research due to their potential application in next generation flat panel displays [FrieR99]. However, in order for these conjugated polymers to be optimized, it is necessary for the fundamental photo-physics and exciton migration within these polymers to be understood. One of the most commonly studied polymers is MEH-PPV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90EAEB0-73F7-FF85-64E5-73C6FB52F4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F165482-EFFF-4CA3-A131-74FA55F6E2D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FADF9B3-9CF0-5F71-D482-53D4EBBC94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65intst4">
            <a:hlinkClick r:id="" action="ppaction://media"/>
            <a:extLst>
              <a:ext uri="{FF2B5EF4-FFF2-40B4-BE49-F238E27FC236}">
                <a16:creationId xmlns:a16="http://schemas.microsoft.com/office/drawing/2014/main" id="{E3BC31B4-1137-3BD7-CB7F-29CF1303FC68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9FED9D-0389-4A04-9D62-37E102C160CF}"/>
              </a:ext>
            </a:extLst>
          </p:cNvPr>
          <p:cNvCxnSpPr>
            <a:cxnSpLocks/>
          </p:cNvCxnSpPr>
          <p:nvPr/>
        </p:nvCxnSpPr>
        <p:spPr bwMode="auto">
          <a:xfrm>
            <a:off x="4634875" y="1892931"/>
            <a:ext cx="43339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E1E65D8-C271-42C8-A2D3-06AD95376DE8}"/>
              </a:ext>
            </a:extLst>
          </p:cNvPr>
          <p:cNvCxnSpPr>
            <a:cxnSpLocks/>
          </p:cNvCxnSpPr>
          <p:nvPr/>
        </p:nvCxnSpPr>
        <p:spPr bwMode="auto">
          <a:xfrm>
            <a:off x="5068269" y="2498337"/>
            <a:ext cx="93257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EAE355C-AA64-4081-AD07-4222618C0524}"/>
              </a:ext>
            </a:extLst>
          </p:cNvPr>
          <p:cNvCxnSpPr>
            <a:cxnSpLocks/>
          </p:cNvCxnSpPr>
          <p:nvPr/>
        </p:nvCxnSpPr>
        <p:spPr bwMode="auto">
          <a:xfrm>
            <a:off x="4634875" y="2221500"/>
            <a:ext cx="921353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B759C91-4068-C9B8-9C18-EB658BC7963A}"/>
              </a:ext>
            </a:extLst>
          </p:cNvPr>
          <p:cNvSpPr txBox="1"/>
          <p:nvPr/>
        </p:nvSpPr>
        <p:spPr>
          <a:xfrm>
            <a:off x="4549747" y="947091"/>
            <a:ext cx="465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schemeClr val="tx2"/>
                </a:solidFill>
              </a:rPr>
              <a:t>General Statements about….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4040AEF-C958-4E0D-890E-D1D0A4621BB6}"/>
              </a:ext>
            </a:extLst>
          </p:cNvPr>
          <p:cNvSpPr txBox="1">
            <a:spLocks/>
          </p:cNvSpPr>
          <p:nvPr/>
        </p:nvSpPr>
        <p:spPr bwMode="auto">
          <a:xfrm>
            <a:off x="235988" y="1447800"/>
            <a:ext cx="4114801" cy="226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CA" dirty="0">
                <a:solidFill>
                  <a:srgbClr val="0000CC"/>
                </a:solidFill>
                <a:sym typeface="Wingdings" panose="05000000000000000000" pitchFamily="2" charset="2"/>
              </a:rPr>
              <a:t>Organic thin-film electro-luminance based on conjugated polymers is the focus of extensive research due to their potential application in next generation flat panel displays [FrieR99]. 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5CC7878-6382-4A9E-9602-E37ECDB36881}"/>
              </a:ext>
            </a:extLst>
          </p:cNvPr>
          <p:cNvSpPr txBox="1">
            <a:spLocks/>
          </p:cNvSpPr>
          <p:nvPr/>
        </p:nvSpPr>
        <p:spPr bwMode="auto">
          <a:xfrm>
            <a:off x="228187" y="3578529"/>
            <a:ext cx="4114801" cy="294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CA" dirty="0">
                <a:solidFill>
                  <a:srgbClr val="0000CC"/>
                </a:solidFill>
                <a:sym typeface="Wingdings" panose="05000000000000000000" pitchFamily="2" charset="2"/>
              </a:rPr>
              <a:t>However, in order for these conjugated polymers to be optimized, it is necessary for the fundamental photo-physics and exciton migration within these polymers to be understood. </a:t>
            </a:r>
            <a:r>
              <a:rPr lang="en-CA" dirty="0">
                <a:sym typeface="Wingdings" panose="05000000000000000000" pitchFamily="2" charset="2"/>
              </a:rPr>
              <a:t>One of the most commonly studied polymers is MEH-PPV</a:t>
            </a:r>
            <a:r>
              <a:rPr lang="en-CA" dirty="0">
                <a:solidFill>
                  <a:srgbClr val="0000CC"/>
                </a:solidFill>
                <a:sym typeface="Wingdings" panose="05000000000000000000" pitchFamily="2" charset="2"/>
              </a:rPr>
              <a:t> 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9CD4032-27E8-4951-87C0-9CEF6D44802C}"/>
              </a:ext>
            </a:extLst>
          </p:cNvPr>
          <p:cNvSpPr txBox="1">
            <a:spLocks/>
          </p:cNvSpPr>
          <p:nvPr/>
        </p:nvSpPr>
        <p:spPr bwMode="auto">
          <a:xfrm>
            <a:off x="227774" y="3578529"/>
            <a:ext cx="4114801" cy="294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CA" dirty="0">
                <a:sym typeface="Wingdings" panose="05000000000000000000" pitchFamily="2" charset="2"/>
              </a:rPr>
              <a:t>However, in order for these conjugated polymers to be optimized, it is necessary for the fundamental photo-physics and exciton migration within these polymers to be understood. </a:t>
            </a:r>
            <a:r>
              <a:rPr lang="en-CA" dirty="0">
                <a:solidFill>
                  <a:srgbClr val="0000CC"/>
                </a:solidFill>
                <a:sym typeface="Wingdings" panose="05000000000000000000" pitchFamily="2" charset="2"/>
              </a:rPr>
              <a:t>One of the most commonly studied polymers is MEH-PPV </a:t>
            </a:r>
            <a:endParaRPr lang="en-US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31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build="p"/>
      <p:bldP spid="5" grpId="0" build="p"/>
      <p:bldP spid="5" grpId="1" build="allAtOnce"/>
      <p:bldP spid="25" grpId="0" build="p"/>
      <p:bldP spid="25" grpId="1" build="allAtOnce"/>
      <p:bldP spid="2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C970-3429-4F7F-BCA9-E1A4EF7A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2 Stage 1: The Setting</a:t>
            </a:r>
            <a:endParaRPr lang="en-IN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D2E417A-49E6-463B-B6A9-D193D6882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/>
              <a:t>Form a group of 4 people (same lab if possible)</a:t>
            </a:r>
          </a:p>
          <a:p>
            <a:r>
              <a:rPr lang="en-US"/>
              <a:t>Decide on a research (survey) topic</a:t>
            </a:r>
          </a:p>
          <a:p>
            <a:endParaRPr lang="en-IN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289BE-DCD0-437D-945A-973430869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Group Formation</a:t>
            </a:r>
            <a:endParaRPr lang="en-IN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2EB4421-882F-488C-B484-AA3518259EE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9" name="Content Placeholder 19">
            <a:extLst>
              <a:ext uri="{FF2B5EF4-FFF2-40B4-BE49-F238E27FC236}">
                <a16:creationId xmlns:a16="http://schemas.microsoft.com/office/drawing/2014/main" id="{CE072990-6E9D-496A-8FA4-E3FF410EE8C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B5BDE4F-B10D-F299-9862-F5F39DE6B3D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877FE7C-39DA-DC05-B890-E02848E939D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77F949A-18DB-4053-81A5-9A0C03696E1E}"/>
              </a:ext>
            </a:extLst>
          </p:cNvPr>
          <p:cNvGrpSpPr/>
          <p:nvPr/>
        </p:nvGrpSpPr>
        <p:grpSpPr>
          <a:xfrm>
            <a:off x="518639" y="4399130"/>
            <a:ext cx="2789344" cy="1833890"/>
            <a:chOff x="864066" y="4037806"/>
            <a:chExt cx="2709645" cy="2042932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143C98DD-9F0F-4D8F-821C-AB3CE85C1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161" y="4037806"/>
              <a:ext cx="2561454" cy="1826108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B32FA7D-6A98-4E51-B5FF-CD9C9477159B}"/>
                </a:ext>
              </a:extLst>
            </p:cNvPr>
            <p:cNvSpPr txBox="1"/>
            <p:nvPr/>
          </p:nvSpPr>
          <p:spPr>
            <a:xfrm>
              <a:off x="864066" y="5880683"/>
              <a:ext cx="270964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700" dirty="0">
                  <a:solidFill>
                    <a:schemeClr val="tx1">
                      <a:lumMod val="75000"/>
                    </a:schemeClr>
                  </a:solidFill>
                </a:rPr>
                <a:t>https://www.gutenberg.org/files/25294/25294-h/images/fig_23-25.jpg</a:t>
              </a:r>
            </a:p>
          </p:txBody>
        </p:sp>
      </p:grpSp>
      <p:pic>
        <p:nvPicPr>
          <p:cNvPr id="42" name="Content Placeholder 15">
            <a:extLst>
              <a:ext uri="{FF2B5EF4-FFF2-40B4-BE49-F238E27FC236}">
                <a16:creationId xmlns:a16="http://schemas.microsoft.com/office/drawing/2014/main" id="{ED781705-FB54-43D5-BDA2-750617D7BA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3485" y="4399130"/>
            <a:ext cx="1971413" cy="188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337403-3F96-4D3A-BCBB-7E5B00D67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315427" cy="114316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56A4C28-DFCE-479D-9242-0C18F1BD5432}"/>
              </a:ext>
            </a:extLst>
          </p:cNvPr>
          <p:cNvSpPr/>
          <p:nvPr/>
        </p:nvSpPr>
        <p:spPr bwMode="auto">
          <a:xfrm>
            <a:off x="7010400" y="4524119"/>
            <a:ext cx="1698068" cy="1389273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</a:rPr>
              <a:t>Research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Topic of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</a:rPr>
              <a:t>Your Lab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223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C970-3429-4F7F-BCA9-E1A4EF7A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2 Stage 1: The Setting</a:t>
            </a:r>
            <a:endParaRPr lang="en-IN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D2E417A-49E6-463B-B6A9-D193D6882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/>
              <a:t>Brainstorm for ideas for</a:t>
            </a:r>
          </a:p>
          <a:p>
            <a:pPr lvl="1"/>
            <a:r>
              <a:rPr lang="en-US"/>
              <a:t>Field</a:t>
            </a:r>
          </a:p>
          <a:p>
            <a:pPr lvl="1"/>
            <a:r>
              <a:rPr lang="en-US"/>
              <a:t>Area</a:t>
            </a:r>
          </a:p>
          <a:p>
            <a:pPr lvl="1"/>
            <a:r>
              <a:rPr lang="en-US"/>
              <a:t>NOTE Topic of the paper (bubbles in cluster diagram)</a:t>
            </a:r>
          </a:p>
          <a:p>
            <a:r>
              <a:rPr lang="en-US"/>
              <a:t>Convert best ideas to</a:t>
            </a:r>
          </a:p>
          <a:p>
            <a:pPr lvl="1"/>
            <a:r>
              <a:rPr lang="en-US"/>
              <a:t>Linear Outline</a:t>
            </a:r>
          </a:p>
          <a:p>
            <a:pPr lvl="1"/>
            <a:r>
              <a:rPr lang="en-US"/>
              <a:t>Sentences</a:t>
            </a:r>
            <a:endParaRPr lang="en-IN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289BE-DCD0-437D-945A-973430869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Create the Setting</a:t>
            </a:r>
            <a:endParaRPr lang="en-IN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2EB4421-882F-488C-B484-AA3518259EE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44" name="Content Placeholder 19">
            <a:extLst>
              <a:ext uri="{FF2B5EF4-FFF2-40B4-BE49-F238E27FC236}">
                <a16:creationId xmlns:a16="http://schemas.microsoft.com/office/drawing/2014/main" id="{CE072990-6E9D-496A-8FA4-E3FF410EE8C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F3816E9-D7A9-DF06-79DA-F364BFA6D3D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255B058-5F69-A41F-97A4-DD1B9872166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C9D914-72AD-4718-8878-4CD8F34A1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770" y="4640867"/>
            <a:ext cx="1608266" cy="13472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337403-3F96-4D3A-BCBB-7E5B00D672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573" y="1503188"/>
            <a:ext cx="4315427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91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0CAED-CB74-4114-B8D0-31C5B028E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3 Journal Entry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B9327-947F-425F-B09B-58FC3592F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are they doing?</a:t>
            </a:r>
          </a:p>
          <a:p>
            <a:r>
              <a:rPr lang="en-US"/>
              <a:t>Are they happy? sad?</a:t>
            </a:r>
          </a:p>
          <a:p>
            <a:r>
              <a:rPr lang="en-US"/>
              <a:t>Who’s the special person?</a:t>
            </a:r>
          </a:p>
          <a:p>
            <a:r>
              <a:rPr lang="en-US"/>
              <a:t>How does this picture make you feel?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9AFF4-FA32-44C3-BCC8-3945DB8AAF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Describe the Picture</a:t>
            </a:r>
            <a:endParaRPr lang="en-IN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BC96485-B872-440E-9EAB-CEF82121EE6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8A2B10D-33C3-4390-89C7-F9F8895E571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35865"/>
            <a:ext cx="4267200" cy="3605470"/>
          </a:xfrm>
        </p:spPr>
      </p:pic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660D33D-D1D1-4460-9B8E-9CBE740369B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hlinkClick r:id="rId4"/>
            <a:extLst>
              <a:ext uri="{FF2B5EF4-FFF2-40B4-BE49-F238E27FC236}">
                <a16:creationId xmlns:a16="http://schemas.microsoft.com/office/drawing/2014/main" id="{3C7A2E01-33FC-4AEF-A153-80C1C3BCA5F0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317478"/>
            <a:ext cx="609600" cy="319043"/>
          </a:xfrm>
        </p:spPr>
      </p:pic>
    </p:spTree>
    <p:extLst>
      <p:ext uri="{BB962C8B-B14F-4D97-AF65-F5344CB8AC3E}">
        <p14:creationId xmlns:p14="http://schemas.microsoft.com/office/powerpoint/2010/main" val="3050917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ED1EB42-D1CB-4163-8CC3-475D3AEE6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Stage 2: Literature Review</a:t>
            </a:r>
            <a:endParaRPr lang="en-IN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D9F12FA-6EDB-4105-AA6C-ABCDFEF9E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Show you are familiar with the field</a:t>
            </a:r>
          </a:p>
          <a:p>
            <a:r>
              <a:rPr lang="en-US" dirty="0"/>
              <a:t>Cite your referees</a:t>
            </a:r>
          </a:p>
          <a:p>
            <a:r>
              <a:rPr lang="en-US" dirty="0"/>
              <a:t>Tell editor who should referee your work</a:t>
            </a:r>
          </a:p>
          <a:p>
            <a:r>
              <a:rPr lang="en-US" dirty="0"/>
              <a:t>Include review articles to</a:t>
            </a:r>
          </a:p>
          <a:p>
            <a:pPr lvl="1"/>
            <a:r>
              <a:rPr lang="en-US" dirty="0"/>
              <a:t>Help a reader new to the field get basics</a:t>
            </a:r>
          </a:p>
          <a:p>
            <a:pPr lvl="1"/>
            <a:r>
              <a:rPr lang="en-US" dirty="0"/>
              <a:t>Allow a reader new to the field to find your paper</a:t>
            </a:r>
          </a:p>
          <a:p>
            <a:r>
              <a:rPr lang="en-US" dirty="0"/>
              <a:t>Use recent references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E4B4D4-FBC9-42B9-8783-CFF3D2D0D5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 want to…</a:t>
            </a:r>
            <a:endParaRPr lang="en-IN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F165482-EFFF-4CA3-A131-74FA55F6E2D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7" name="Content Placeholder 19">
            <a:extLst>
              <a:ext uri="{FF2B5EF4-FFF2-40B4-BE49-F238E27FC236}">
                <a16:creationId xmlns:a16="http://schemas.microsoft.com/office/drawing/2014/main" id="{57160E59-6374-4EEF-B877-C6F88760902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36588"/>
            <a:ext cx="4267200" cy="4004023"/>
          </a:xfrm>
        </p:spPr>
      </p:pic>
      <p:pic>
        <p:nvPicPr>
          <p:cNvPr id="2" name="65intlr5">
            <a:hlinkClick r:id="" action="ppaction://media"/>
            <a:extLst>
              <a:ext uri="{FF2B5EF4-FFF2-40B4-BE49-F238E27FC236}">
                <a16:creationId xmlns:a16="http://schemas.microsoft.com/office/drawing/2014/main" id="{8F9E383C-F8A9-6C7F-91BF-57A6BF931771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/>
      </p:pic>
      <p:pic>
        <p:nvPicPr>
          <p:cNvPr id="5" name="Content Placeholder 2">
            <a:extLst>
              <a:ext uri="{FF2B5EF4-FFF2-40B4-BE49-F238E27FC236}">
                <a16:creationId xmlns:a16="http://schemas.microsoft.com/office/drawing/2014/main" id="{B4C3AE1A-A2B7-4FFA-9F0E-78EC9302E9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1683" y="3105596"/>
            <a:ext cx="1345034" cy="134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4B838D-8983-8857-90D2-A11E2DA291DD}"/>
              </a:ext>
            </a:extLst>
          </p:cNvPr>
          <p:cNvSpPr txBox="1"/>
          <p:nvPr/>
        </p:nvSpPr>
        <p:spPr>
          <a:xfrm>
            <a:off x="4976603" y="4582219"/>
            <a:ext cx="3710198" cy="120032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</a:rPr>
              <a:t>Only cite what you have read!</a:t>
            </a:r>
          </a:p>
        </p:txBody>
      </p:sp>
      <p:pic>
        <p:nvPicPr>
          <p:cNvPr id="4" name="Picture 6">
            <a:hlinkClick r:id="rId8" tooltip="Ghost Paper Cited 400x"/>
            <a:extLst>
              <a:ext uri="{FF2B5EF4-FFF2-40B4-BE49-F238E27FC236}">
                <a16:creationId xmlns:a16="http://schemas.microsoft.com/office/drawing/2014/main" id="{9F334E30-A8CF-4921-6C3F-549E95139EF1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78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C970-3429-4F7F-BCA9-E1A4EF7A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4 Stage 2: Literature Review </a:t>
            </a:r>
            <a:endParaRPr lang="en-IN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430360B1-9B5F-4FAF-99E6-95B471C3D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lnSpcReduction="10000"/>
          </a:bodyPr>
          <a:lstStyle/>
          <a:p>
            <a:r>
              <a:rPr lang="en-US"/>
              <a:t>Brainstorm for ideas of paper to cite and their contents. (these may be “fictitious” papers)</a:t>
            </a:r>
          </a:p>
          <a:p>
            <a:r>
              <a:rPr lang="en-US"/>
              <a:t>Each paper should occupy 1 bubble on your cluster diagram</a:t>
            </a:r>
          </a:p>
          <a:p>
            <a:r>
              <a:rPr lang="en-US"/>
              <a:t>Convert best ideas to</a:t>
            </a:r>
          </a:p>
          <a:p>
            <a:pPr lvl="1"/>
            <a:r>
              <a:rPr lang="en-US"/>
              <a:t>Linear Outline</a:t>
            </a:r>
          </a:p>
          <a:p>
            <a:pPr lvl="1"/>
            <a:r>
              <a:rPr lang="en-US"/>
              <a:t>Sentences</a:t>
            </a:r>
            <a:endParaRPr lang="en-IN"/>
          </a:p>
          <a:p>
            <a:endParaRPr lang="en-US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289BE-DCD0-437D-945A-973430869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Cite some Papers</a:t>
            </a:r>
            <a:endParaRPr lang="en-IN" dirty="0"/>
          </a:p>
        </p:txBody>
      </p:sp>
      <p:pic>
        <p:nvPicPr>
          <p:cNvPr id="44" name="Content Placeholder 7">
            <a:extLst>
              <a:ext uri="{FF2B5EF4-FFF2-40B4-BE49-F238E27FC236}">
                <a16:creationId xmlns:a16="http://schemas.microsoft.com/office/drawing/2014/main" id="{253F5D70-2B61-4878-86FA-B42913668D7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45" name="Content Placeholder 19">
            <a:extLst>
              <a:ext uri="{FF2B5EF4-FFF2-40B4-BE49-F238E27FC236}">
                <a16:creationId xmlns:a16="http://schemas.microsoft.com/office/drawing/2014/main" id="{35246C2B-2DB6-4F1F-841F-4870DDE299A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4F9D91D-4391-8A67-A444-4D71A43472F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40E1A0F-AB2B-B441-30FA-E0CAA89F3A8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1AD50F-CF66-4841-A0D9-810BBF4CE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681" y="4503597"/>
            <a:ext cx="2258750" cy="2115590"/>
          </a:xfrm>
          <a:prstGeom prst="rect">
            <a:avLst/>
          </a:prstGeom>
        </p:spPr>
      </p:pic>
      <p:pic>
        <p:nvPicPr>
          <p:cNvPr id="25" name="Content Placeholder 2">
            <a:extLst>
              <a:ext uri="{FF2B5EF4-FFF2-40B4-BE49-F238E27FC236}">
                <a16:creationId xmlns:a16="http://schemas.microsoft.com/office/drawing/2014/main" id="{8039FDFE-28F6-4C38-8E70-1AFDAAA11D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8431" y="2555338"/>
            <a:ext cx="1345034" cy="134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4532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ED1EB42-D1CB-4163-8CC3-475D3AEE6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 Stage 3: Need for Study</a:t>
            </a:r>
            <a:endParaRPr lang="en-IN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D9F12FA-6EDB-4105-AA6C-ABCDFEF9E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/>
              <a:t>Justify need for study</a:t>
            </a:r>
          </a:p>
          <a:p>
            <a:r>
              <a:rPr lang="en-US" dirty="0"/>
              <a:t>Identify unanswered questions		</a:t>
            </a:r>
          </a:p>
          <a:p>
            <a:r>
              <a:rPr lang="en-US" dirty="0"/>
              <a:t>Quote from established people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Why is this particular study needed?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E4B4D4-FBC9-42B9-8783-CFF3D2D0D5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You need to:</a:t>
            </a:r>
            <a:endParaRPr lang="en-IN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F165482-EFFF-4CA3-A131-74FA55F6E2D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24" name="Content Placeholder 19">
            <a:extLst>
              <a:ext uri="{FF2B5EF4-FFF2-40B4-BE49-F238E27FC236}">
                <a16:creationId xmlns:a16="http://schemas.microsoft.com/office/drawing/2014/main" id="{C24155C3-3097-4973-B3AB-BEDC78CE09D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980B223-3CA3-F1F6-864E-BF6EADF464B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65intnd6">
            <a:hlinkClick r:id="" action="ppaction://media"/>
            <a:extLst>
              <a:ext uri="{FF2B5EF4-FFF2-40B4-BE49-F238E27FC236}">
                <a16:creationId xmlns:a16="http://schemas.microsoft.com/office/drawing/2014/main" id="{8376EAF2-924D-EE4F-8C1E-7715D3261EB5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A9FE70-35CD-4D6D-A8E8-844A005FF209}"/>
              </a:ext>
            </a:extLst>
          </p:cNvPr>
          <p:cNvSpPr/>
          <p:nvPr/>
        </p:nvSpPr>
        <p:spPr bwMode="auto">
          <a:xfrm>
            <a:off x="990600" y="4434840"/>
            <a:ext cx="4504890" cy="74332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Newton said: “…”</a:t>
            </a:r>
            <a:endParaRPr kumimoji="0" lang="en-IN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A86F9E-A8B9-4253-89E3-C49F3804DB62}"/>
              </a:ext>
            </a:extLst>
          </p:cNvPr>
          <p:cNvSpPr/>
          <p:nvPr/>
        </p:nvSpPr>
        <p:spPr bwMode="auto">
          <a:xfrm>
            <a:off x="4076601" y="2133600"/>
            <a:ext cx="758373" cy="917992"/>
          </a:xfrm>
          <a:prstGeom prst="rect">
            <a:avLst/>
          </a:prstGeom>
          <a:solidFill>
            <a:srgbClr val="FF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30030D9-0D4B-4982-8B0E-117CCCE9A5A2}"/>
              </a:ext>
            </a:extLst>
          </p:cNvPr>
          <p:cNvSpPr/>
          <p:nvPr/>
        </p:nvSpPr>
        <p:spPr bwMode="auto">
          <a:xfrm>
            <a:off x="2395269" y="5446203"/>
            <a:ext cx="4658264" cy="111706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23" name="Content Placeholder 6">
            <a:extLst>
              <a:ext uri="{FF2B5EF4-FFF2-40B4-BE49-F238E27FC236}">
                <a16:creationId xmlns:a16="http://schemas.microsoft.com/office/drawing/2014/main" id="{4AFC33C5-C8CB-4361-9408-AC6594AC78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3080" y="4434840"/>
            <a:ext cx="1342239" cy="53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17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C970-3429-4F7F-BCA9-E1A4EF7A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5 Stage 3: Need for Study </a:t>
            </a:r>
            <a:endParaRPr lang="en-IN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D2E417A-49E6-463B-B6A9-D193D6882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Brainstorm (cluster)</a:t>
            </a:r>
          </a:p>
          <a:p>
            <a:r>
              <a:rPr lang="en-US" dirty="0"/>
              <a:t>Add to cluster</a:t>
            </a:r>
          </a:p>
          <a:p>
            <a:r>
              <a:rPr lang="en-US" dirty="0"/>
              <a:t>Choose Best Ideas</a:t>
            </a:r>
          </a:p>
          <a:p>
            <a:r>
              <a:rPr lang="en-US" dirty="0"/>
              <a:t>Convert to Linear Outline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289BE-DCD0-437D-945A-973430869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Justify the need</a:t>
            </a:r>
            <a:endParaRPr lang="en-IN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2EB4421-882F-488C-B484-AA3518259EE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17" name="Content Placeholder 19">
            <a:extLst>
              <a:ext uri="{FF2B5EF4-FFF2-40B4-BE49-F238E27FC236}">
                <a16:creationId xmlns:a16="http://schemas.microsoft.com/office/drawing/2014/main" id="{28FD502C-C87C-4A64-80FA-3CE7A6E8D91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1AF53FC-4967-8EB6-A68C-C2AA84B6D92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FB1DAE10-4390-F1E9-D13A-A1104792889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4391AE-4296-4A9E-B3E9-6F669E5A8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567" y="3627506"/>
            <a:ext cx="2605090" cy="184854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9CE3B4B-B9BB-4FDC-BACF-1C18ABA71470}"/>
              </a:ext>
            </a:extLst>
          </p:cNvPr>
          <p:cNvSpPr/>
          <p:nvPr/>
        </p:nvSpPr>
        <p:spPr bwMode="auto">
          <a:xfrm>
            <a:off x="864465" y="4788186"/>
            <a:ext cx="3832961" cy="120490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Why is this </a:t>
            </a:r>
            <a:r>
              <a:rPr lang="en-US" sz="3200" i="1" dirty="0">
                <a:solidFill>
                  <a:schemeClr val="bg1"/>
                </a:solidFill>
              </a:rPr>
              <a:t>particular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  <a:p>
            <a:r>
              <a:rPr lang="en-US" sz="3200" dirty="0">
                <a:solidFill>
                  <a:schemeClr val="bg1"/>
                </a:solidFill>
              </a:rPr>
              <a:t>		study needed?</a:t>
            </a:r>
          </a:p>
        </p:txBody>
      </p:sp>
      <p:pic>
        <p:nvPicPr>
          <p:cNvPr id="18" name="Content Placeholder 6">
            <a:extLst>
              <a:ext uri="{FF2B5EF4-FFF2-40B4-BE49-F238E27FC236}">
                <a16:creationId xmlns:a16="http://schemas.microsoft.com/office/drawing/2014/main" id="{D682EE79-8855-49B0-88CA-AF203F998B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3080" y="4434840"/>
            <a:ext cx="1342239" cy="53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912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AA03D-045A-4ACE-B9DE-2ADB440D2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6 Stage 4: The Hypothesis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AE4AA-A690-4523-84A0-754C13A92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State your Thesis</a:t>
            </a:r>
          </a:p>
          <a:p>
            <a:r>
              <a:rPr lang="en-US" dirty="0"/>
              <a:t>Paper Organization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ADE48-3A12-403E-AC39-829F8FA6CA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1. Purpose:</a:t>
            </a:r>
            <a:endParaRPr lang="en-IN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D5653DB-3A27-4054-9376-27909775BE1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0" name="Content Placeholder 19">
            <a:extLst>
              <a:ext uri="{FF2B5EF4-FFF2-40B4-BE49-F238E27FC236}">
                <a16:creationId xmlns:a16="http://schemas.microsoft.com/office/drawing/2014/main" id="{AD597B43-8ED0-412B-B6F6-81E74D586BE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29499F8-0BF0-2038-98D8-DDAB19FE313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65inthy7">
            <a:hlinkClick r:id="" action="ppaction://media"/>
            <a:extLst>
              <a:ext uri="{FF2B5EF4-FFF2-40B4-BE49-F238E27FC236}">
                <a16:creationId xmlns:a16="http://schemas.microsoft.com/office/drawing/2014/main" id="{240F172D-4EA6-440E-C384-53A422C66A9A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E4EC68E-1F2D-451B-A50C-77494DECB5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594" y="4430736"/>
            <a:ext cx="1343212" cy="10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4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AA03D-045A-4ACE-B9DE-2ADB440D2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6 Stage 4: The Hypothesis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AE4AA-A690-4523-84A0-754C13A92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Hypothesis</a:t>
            </a:r>
          </a:p>
          <a:p>
            <a:pPr lvl="1"/>
            <a:r>
              <a:rPr lang="en-US" dirty="0"/>
              <a:t>Single sentence</a:t>
            </a:r>
          </a:p>
          <a:p>
            <a:pPr lvl="1"/>
            <a:r>
              <a:rPr lang="en-US" dirty="0"/>
              <a:t>Question or statement (see journal for format)</a:t>
            </a:r>
          </a:p>
          <a:p>
            <a:r>
              <a:rPr lang="en-US" dirty="0"/>
              <a:t>Paper Organization</a:t>
            </a:r>
          </a:p>
          <a:p>
            <a:pPr lvl="1"/>
            <a:r>
              <a:rPr lang="en-US" dirty="0"/>
              <a:t>Single sentence</a:t>
            </a:r>
          </a:p>
          <a:p>
            <a:pPr lvl="2"/>
            <a:r>
              <a:rPr lang="en-US" dirty="0"/>
              <a:t>“In this paper we will first…then.. and finally…”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ADE48-3A12-403E-AC39-829F8FA6CA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2. Structure</a:t>
            </a:r>
            <a:endParaRPr lang="en-IN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D5653DB-3A27-4054-9376-27909775BE1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0" name="Content Placeholder 19">
            <a:extLst>
              <a:ext uri="{FF2B5EF4-FFF2-40B4-BE49-F238E27FC236}">
                <a16:creationId xmlns:a16="http://schemas.microsoft.com/office/drawing/2014/main" id="{AD597B43-8ED0-412B-B6F6-81E74D586BE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5E3DBEF-1E87-B8F1-8FA6-FB1FE317A74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F8BA7EC-A5F9-074C-7AB3-903A7F76E91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E4EC68E-1F2D-451B-A50C-77494DECB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38" y="4430736"/>
            <a:ext cx="1343212" cy="10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44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AC2E0-9098-D4C6-6B82-16BA0EFE7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27D8B-7895-CA43-20B2-9F7ED889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 Stage 4: The Hypothesis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D6054-F028-1FE5-FC13-CF4A0E00CA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2. Structure</a:t>
            </a:r>
            <a:endParaRPr lang="en-I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3A90F8-8217-C09D-3C90-C14DE8DA1D4B}"/>
              </a:ext>
            </a:extLst>
          </p:cNvPr>
          <p:cNvSpPr/>
          <p:nvPr/>
        </p:nvSpPr>
        <p:spPr bwMode="auto">
          <a:xfrm>
            <a:off x="4420998" y="1337094"/>
            <a:ext cx="4114801" cy="35627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2DFFF4-3C6E-D268-B554-F45D888BE6E9}"/>
              </a:ext>
            </a:extLst>
          </p:cNvPr>
          <p:cNvSpPr/>
          <p:nvPr/>
        </p:nvSpPr>
        <p:spPr bwMode="auto">
          <a:xfrm>
            <a:off x="737673" y="1528870"/>
            <a:ext cx="4676407" cy="34698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The 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[</a:t>
            </a:r>
            <a:r>
              <a:rPr lang="en-US" sz="3600" dirty="0">
                <a:solidFill>
                  <a:srgbClr val="0000CC"/>
                </a:solidFill>
              </a:rPr>
              <a:t>purpose || aim || object</a:t>
            </a:r>
            <a:r>
              <a:rPr lang="en-US" sz="3600" dirty="0">
                <a:solidFill>
                  <a:schemeClr val="tx2"/>
                </a:solidFill>
              </a:rPr>
              <a:t>]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of this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[</a:t>
            </a:r>
            <a:r>
              <a:rPr lang="en-US" sz="3600" dirty="0">
                <a:solidFill>
                  <a:srgbClr val="0000CC"/>
                </a:solidFill>
              </a:rPr>
              <a:t>paper || letter || report</a:t>
            </a:r>
            <a:r>
              <a:rPr lang="en-US" sz="3600" dirty="0">
                <a:solidFill>
                  <a:schemeClr val="tx2"/>
                </a:solidFill>
              </a:rPr>
              <a:t>]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is to determine 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FA8F1-E89F-96CE-FB01-A4A9979E529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36C69A-3C77-61A6-1CF7-2F6F0525502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50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AA03D-045A-4ACE-B9DE-2ADB440D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 Stage 4: The Hypothesis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ADE48-3A12-403E-AC39-829F8FA6CA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2. Structure</a:t>
            </a:r>
            <a:endParaRPr lang="en-I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A8F4EB-34D0-4C94-B9F1-E314A8E5BC1F}"/>
              </a:ext>
            </a:extLst>
          </p:cNvPr>
          <p:cNvSpPr/>
          <p:nvPr/>
        </p:nvSpPr>
        <p:spPr bwMode="auto">
          <a:xfrm>
            <a:off x="4420998" y="1337094"/>
            <a:ext cx="4114801" cy="35627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9018BF-E565-4FC8-A179-BCD58D5272CC}"/>
              </a:ext>
            </a:extLst>
          </p:cNvPr>
          <p:cNvSpPr/>
          <p:nvPr/>
        </p:nvSpPr>
        <p:spPr bwMode="auto">
          <a:xfrm>
            <a:off x="737673" y="1528870"/>
            <a:ext cx="4676407" cy="34698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The 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[</a:t>
            </a:r>
            <a:r>
              <a:rPr lang="en-US" sz="3600" dirty="0">
                <a:solidFill>
                  <a:srgbClr val="0000CC"/>
                </a:solidFill>
              </a:rPr>
              <a:t>purpose || aim || object</a:t>
            </a:r>
            <a:r>
              <a:rPr lang="en-US" sz="3600" dirty="0">
                <a:solidFill>
                  <a:schemeClr val="tx2"/>
                </a:solidFill>
              </a:rPr>
              <a:t>]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of this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[</a:t>
            </a:r>
            <a:r>
              <a:rPr lang="en-US" sz="3600" dirty="0">
                <a:solidFill>
                  <a:srgbClr val="0000CC"/>
                </a:solidFill>
              </a:rPr>
              <a:t>study || investigation || research</a:t>
            </a:r>
            <a:r>
              <a:rPr lang="en-US" sz="3600" dirty="0">
                <a:solidFill>
                  <a:schemeClr val="tx2"/>
                </a:solidFill>
              </a:rPr>
              <a:t>]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is to determine 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50CF0-A637-48ED-71A2-6EE2ECBFFDF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E2BDC2-9B58-23A8-0E3E-266B4EDAB63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97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04DB3-D4F2-9B37-4C77-6FCA1FFCC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D2673-1AAE-FA89-9FBF-CCF7AF994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 Stage 4: The Hypothesis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34B53-5A14-BB9D-4190-78ED3B1955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2. Structure</a:t>
            </a:r>
            <a:endParaRPr lang="en-IN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107E0C2-EC5F-B75A-5107-55EE76A24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922" y="4962843"/>
            <a:ext cx="1343212" cy="10764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FF50933-17D3-A284-D3D8-433EFED45DE4}"/>
              </a:ext>
            </a:extLst>
          </p:cNvPr>
          <p:cNvSpPr/>
          <p:nvPr/>
        </p:nvSpPr>
        <p:spPr bwMode="auto">
          <a:xfrm>
            <a:off x="4420998" y="1337094"/>
            <a:ext cx="4114801" cy="35627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E5DE9A-7F0C-EA95-736D-A3EF2A2AE472}"/>
              </a:ext>
            </a:extLst>
          </p:cNvPr>
          <p:cNvSpPr/>
          <p:nvPr/>
        </p:nvSpPr>
        <p:spPr bwMode="auto">
          <a:xfrm>
            <a:off x="737673" y="1528870"/>
            <a:ext cx="4676407" cy="34698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In this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[</a:t>
            </a:r>
            <a:r>
              <a:rPr lang="en-US" sz="3600" dirty="0">
                <a:solidFill>
                  <a:srgbClr val="0000CC"/>
                </a:solidFill>
              </a:rPr>
              <a:t>paper || letter || report</a:t>
            </a:r>
            <a:r>
              <a:rPr lang="en-US" sz="3600" dirty="0">
                <a:solidFill>
                  <a:schemeClr val="tx2"/>
                </a:solidFill>
              </a:rPr>
              <a:t>]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we will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[</a:t>
            </a:r>
            <a:r>
              <a:rPr lang="en-US" sz="3600" dirty="0">
                <a:solidFill>
                  <a:srgbClr val="0000CC"/>
                </a:solidFill>
              </a:rPr>
              <a:t>show || demonstrate || prove</a:t>
            </a:r>
            <a:r>
              <a:rPr lang="en-US" sz="3600" dirty="0">
                <a:solidFill>
                  <a:schemeClr val="tx2"/>
                </a:solidFill>
              </a:rPr>
              <a:t>]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</a:rPr>
              <a:t>that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30CC6-A984-061B-DBAF-A0E6464C80D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0CEFF1-0951-4085-2F2A-5A13C192D96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24">
            <a:extLst>
              <a:ext uri="{FF2B5EF4-FFF2-40B4-BE49-F238E27FC236}">
                <a16:creationId xmlns:a16="http://schemas.microsoft.com/office/drawing/2014/main" id="{BF346084-7B66-F9EB-0783-E33D35F82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4658008"/>
            <a:ext cx="9067800" cy="19153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7442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Content Placeholder 19">
            <a:extLst>
              <a:ext uri="{FF2B5EF4-FFF2-40B4-BE49-F238E27FC236}">
                <a16:creationId xmlns:a16="http://schemas.microsoft.com/office/drawing/2014/main" id="{AFAA10F2-94EA-450F-83D6-BDF666A7C908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3188"/>
            <a:ext cx="4267200" cy="40040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BAA03D-045A-4ACE-B9DE-2ADB440D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 Stage 4: The Hypothesis</a:t>
            </a:r>
            <a:endParaRPr lang="en-IN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0BA1ED97-6677-4119-A42F-C61E4A6C1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Brainstorm (cluster)                                  (Generate up to 4 ideas)</a:t>
            </a:r>
          </a:p>
          <a:p>
            <a:r>
              <a:rPr lang="en-US" dirty="0"/>
              <a:t>Choose the best                                                  Add to Linear Outline</a:t>
            </a:r>
          </a:p>
          <a:p>
            <a:r>
              <a:rPr lang="en-US" dirty="0"/>
              <a:t>Convert to Correct Sentence Form                    (try writing in 3 different ways)</a:t>
            </a:r>
            <a:endParaRPr lang="en-IN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3B6B770-AAEA-55F7-F58E-E8EA36CDD8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C35975DE-A56B-4B81-B649-1227DD89B96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8F6FF3BA-C7EE-A6EC-2912-BC853403480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21DBB93F-28C8-7846-0CEF-418289E1BE0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031BC1-FC8F-49D3-AEF7-A9D270EB6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922" y="4962843"/>
            <a:ext cx="1343212" cy="1076475"/>
          </a:xfrm>
          <a:prstGeom prst="rect">
            <a:avLst/>
          </a:prstGeom>
        </p:spPr>
      </p:pic>
      <p:pic>
        <p:nvPicPr>
          <p:cNvPr id="11" name="Content Placeholder 24">
            <a:extLst>
              <a:ext uri="{FF2B5EF4-FFF2-40B4-BE49-F238E27FC236}">
                <a16:creationId xmlns:a16="http://schemas.microsoft.com/office/drawing/2014/main" id="{65A9381C-3BEA-4264-A249-2BAFF2876E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4658008"/>
            <a:ext cx="9067800" cy="19153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441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19">
            <a:extLst>
              <a:ext uri="{FF2B5EF4-FFF2-40B4-BE49-F238E27FC236}">
                <a16:creationId xmlns:a16="http://schemas.microsoft.com/office/drawing/2014/main" id="{A4A87738-A396-45B4-B9EE-0684EE6C81D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503188"/>
            <a:ext cx="4267200" cy="4004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DD193D-D666-468C-A0AC-71B994F32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7 Homework &amp; Assignments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1D0E9-0426-4896-A1FD-84BE2F6E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Complete your Group’s cluster diagram for your research paper</a:t>
            </a:r>
          </a:p>
          <a:p>
            <a:r>
              <a:rPr lang="en-US" dirty="0"/>
              <a:t>Convert to a Linear Outline (first version)</a:t>
            </a:r>
          </a:p>
          <a:p>
            <a:r>
              <a:rPr lang="en-US" dirty="0"/>
              <a:t>Suggestion: Use LibreOffice Template!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C1D97-C6AA-4EB6-B7D4-DD042D7151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The Introduction</a:t>
            </a:r>
            <a:endParaRPr lang="en-IN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7DEEEEE-6C87-4B48-9125-BDB8D5F0A03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2F42F4A1-449E-EE59-9B08-C53B102164A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6">
            <a:hlinkClick r:id="rId4"/>
            <a:extLst>
              <a:ext uri="{FF2B5EF4-FFF2-40B4-BE49-F238E27FC236}">
                <a16:creationId xmlns:a16="http://schemas.microsoft.com/office/drawing/2014/main" id="{94DD862B-6775-4DE2-9508-2FE654FD531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pic>
        <p:nvPicPr>
          <p:cNvPr id="11" name="Content Placeholder 2">
            <a:extLst>
              <a:ext uri="{FF2B5EF4-FFF2-40B4-BE49-F238E27FC236}">
                <a16:creationId xmlns:a16="http://schemas.microsoft.com/office/drawing/2014/main" id="{2EAF5B21-465C-465C-8E16-CB2F8D4A6C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1683" y="2567557"/>
            <a:ext cx="1345034" cy="134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34A80CC4-E18E-4D27-9362-D8AC1CC434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1683" y="3897650"/>
            <a:ext cx="1342239" cy="53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626B94-8D52-44F6-BA3E-32828C2D76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788" y="4438722"/>
            <a:ext cx="1343212" cy="10764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2623577-A357-456D-B01C-0174EC67D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17864"/>
            <a:ext cx="4315427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4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3038</TotalTime>
  <Words>1092</Words>
  <Application>Microsoft Office PowerPoint</Application>
  <PresentationFormat>On-screen Show (4:3)</PresentationFormat>
  <Paragraphs>148</Paragraphs>
  <Slides>22</Slides>
  <Notes>0</Notes>
  <HiddenSlides>0</HiddenSlides>
  <MMClips>7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DFKai-SB</vt:lpstr>
      <vt:lpstr>Arial</vt:lpstr>
      <vt:lpstr>Calibri</vt:lpstr>
      <vt:lpstr>Times New Roman</vt:lpstr>
      <vt:lpstr>Wingdings</vt:lpstr>
      <vt:lpstr>ecp1026</vt:lpstr>
      <vt:lpstr>CorelDRAW</vt:lpstr>
      <vt:lpstr>§7.2 The Introduction</vt:lpstr>
      <vt:lpstr>§7.2 The Introduction</vt:lpstr>
      <vt:lpstr>1 It’s Five (5) Stages</vt:lpstr>
      <vt:lpstr>1 It’s Five (5) Stages</vt:lpstr>
      <vt:lpstr>1 It’s Five (5) Stages</vt:lpstr>
      <vt:lpstr>1 It’s Five (5) Stages</vt:lpstr>
      <vt:lpstr>1 It’s Five (5) Stages</vt:lpstr>
      <vt:lpstr>2 Stage 1: The Setting</vt:lpstr>
      <vt:lpstr>2 Stage 1: The Setting</vt:lpstr>
      <vt:lpstr>2 Stage 1: The Setting</vt:lpstr>
      <vt:lpstr>3 Journal Entry</vt:lpstr>
      <vt:lpstr>4 Stage 2: Literature Review</vt:lpstr>
      <vt:lpstr>4 Stage 2: Literature Review </vt:lpstr>
      <vt:lpstr>5 Stage 3: Need for Study</vt:lpstr>
      <vt:lpstr>5 Stage 3: Need for Study </vt:lpstr>
      <vt:lpstr>6 Stage 4: The Hypothesis</vt:lpstr>
      <vt:lpstr>6 Stage 4: The Hypothesis</vt:lpstr>
      <vt:lpstr>6 Stage 4: The Hypothesis</vt:lpstr>
      <vt:lpstr>6 Stage 4: The Hypothesis</vt:lpstr>
      <vt:lpstr>6 Stage 4: The Hypothesis</vt:lpstr>
      <vt:lpstr>6 Stage 4: The Hypothesis</vt:lpstr>
      <vt:lpstr>7 Homework &amp; Assignments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195</cp:revision>
  <dcterms:created xsi:type="dcterms:W3CDTF">2023-10-09T11:41:49Z</dcterms:created>
  <dcterms:modified xsi:type="dcterms:W3CDTF">2024-10-30T03:31:41Z</dcterms:modified>
  <cp:category>course</cp:category>
</cp:coreProperties>
</file>