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30" r:id="rId3"/>
    <p:sldId id="329" r:id="rId4"/>
    <p:sldId id="286" r:id="rId5"/>
    <p:sldId id="287" r:id="rId6"/>
    <p:sldId id="269" r:id="rId7"/>
    <p:sldId id="288" r:id="rId8"/>
    <p:sldId id="291" r:id="rId9"/>
    <p:sldId id="294" r:id="rId10"/>
    <p:sldId id="28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66FF"/>
    <a:srgbClr val="0000CC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171" d="100"/>
          <a:sy n="171" d="100"/>
        </p:scale>
        <p:origin x="73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B_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24877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07512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_PointExamp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20252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F70376AC-83F4-C47F-CCDC-78F4625CDAA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0600" y="3762547"/>
            <a:ext cx="4267200" cy="20252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0099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kejiyingwen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§7.4 Western Logic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84" r:id="rId6"/>
    <p:sldLayoutId id="2147483678" r:id="rId7"/>
    <p:sldLayoutId id="2147483679" r:id="rId8"/>
    <p:sldLayoutId id="2147483681" r:id="rId9"/>
    <p:sldLayoutId id="2147483682" r:id="rId10"/>
    <p:sldLayoutId id="214748368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alam_cosmological_argument" TargetMode="External"/><Relationship Id="rId2" Type="http://schemas.openxmlformats.org/officeDocument/2006/relationships/hyperlink" Target="https://yaallahoo.blogspot.com/2006/03/kalam-cosmological-argument-definitve.html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8F4C-6C83-45E9-BB7D-5B9A4B198F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§</a:t>
            </a:r>
            <a:r>
              <a:rPr lang="en-US" dirty="0"/>
              <a:t>7.4 Western Logic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C269D11-23BE-47E5-2220-26990D5B61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5F476-487A-5474-AE8A-6D8A92120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§7.4.0 Logic Structures in Computers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BFA7B-7724-5D05-45CA-A0FAD4E69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Sequence (Linear Flow) </a:t>
            </a:r>
          </a:p>
          <a:p>
            <a:r>
              <a:rPr lang="en-US" dirty="0"/>
              <a:t>Selection (Conditional)</a:t>
            </a:r>
          </a:p>
          <a:p>
            <a:r>
              <a:rPr lang="en-US" dirty="0"/>
              <a:t>Repetition (loops)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17C5918-2341-8533-BF91-09AFE5563B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UML Activity Diagrams, anyone?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B1990A2-8152-6855-73E5-601BE6544F1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E818713-DB10-AC54-6708-0A7B27871E2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D36A6752-2098-DE44-DC4E-91D9815548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A03A14E-86EB-337D-0248-21C297E43F10}"/>
              </a:ext>
            </a:extLst>
          </p:cNvPr>
          <p:cNvGrpSpPr/>
          <p:nvPr/>
        </p:nvGrpSpPr>
        <p:grpSpPr>
          <a:xfrm>
            <a:off x="4944234" y="1720635"/>
            <a:ext cx="3897221" cy="1159725"/>
            <a:chOff x="4944234" y="1720635"/>
            <a:chExt cx="3897221" cy="115972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7E576BB-20CB-59E6-CD75-D3348E124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349" y="1720635"/>
              <a:ext cx="1450851" cy="73152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ED85EE-2577-92D6-4AC1-EDB3109075DE}"/>
                </a:ext>
              </a:extLst>
            </p:cNvPr>
            <p:cNvSpPr txBox="1"/>
            <p:nvPr/>
          </p:nvSpPr>
          <p:spPr>
            <a:xfrm>
              <a:off x="4944234" y="2511028"/>
              <a:ext cx="3897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rgbClr val="FF0000"/>
                  </a:solidFill>
                </a:rPr>
                <a:t>This is not what we are discussing here!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22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8DBE8-6D2B-2197-D034-9151E23DD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1FF8AC-2CC8-AF33-3C12-46D78605C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Disjunctive Syllogism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F71FF24C-FE78-4D51-107B-9CCD961DEBA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304925"/>
            <a:ext cx="8382000" cy="29797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Premise: The universe had a beginning. (Big Bang)</a:t>
            </a:r>
          </a:p>
          <a:p>
            <a:pPr marL="0" indent="0">
              <a:buNone/>
            </a:pPr>
            <a:r>
              <a:rPr lang="en-US" sz="2800" dirty="0"/>
              <a:t>Premise: Every event has a cause. (Law of Causality)</a:t>
            </a:r>
          </a:p>
          <a:p>
            <a:pPr marL="0" indent="0">
              <a:buNone/>
            </a:pPr>
            <a:r>
              <a:rPr lang="en-US" sz="2800" dirty="0">
                <a:sym typeface="Wingdings" panose="05000000000000000000" pitchFamily="2" charset="2"/>
              </a:rPr>
              <a:t>Conclusion: </a:t>
            </a:r>
            <a:r>
              <a:rPr lang="en-US" sz="2800" dirty="0"/>
              <a:t>A personal agent willed the creation of the universe.</a:t>
            </a:r>
          </a:p>
          <a:p>
            <a:pPr marL="0" indent="0" algn="r">
              <a:buNone/>
            </a:pPr>
            <a:r>
              <a:rPr lang="en-US" sz="2800" dirty="0"/>
              <a:t>			Kalam Cosmological Argument</a:t>
            </a:r>
          </a:p>
          <a:p>
            <a:pPr marL="0" indent="0" algn="r">
              <a:buNone/>
            </a:pPr>
            <a:r>
              <a:rPr lang="en-US" sz="2800" dirty="0"/>
              <a:t>				(disjunctive syllogism)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15E002-D179-4528-6857-7B73746494E8}"/>
              </a:ext>
            </a:extLst>
          </p:cNvPr>
          <p:cNvSpPr txBox="1"/>
          <p:nvPr/>
        </p:nvSpPr>
        <p:spPr>
          <a:xfrm>
            <a:off x="124513" y="4859988"/>
            <a:ext cx="89830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tx2"/>
                </a:solidFill>
              </a:rPr>
              <a:t>Ref : </a:t>
            </a:r>
          </a:p>
          <a:p>
            <a:r>
              <a:rPr lang="en-US" sz="1400" i="1" dirty="0">
                <a:solidFill>
                  <a:schemeClr val="tx2"/>
                </a:solidFill>
                <a:hlinkClick r:id="rId2"/>
              </a:rPr>
              <a:t>https://yaallahoo.blogspot.com/2006/03/kalam-cosmological-argument-definitve.html</a:t>
            </a:r>
            <a:r>
              <a:rPr lang="en-US" sz="1400" i="1" dirty="0">
                <a:solidFill>
                  <a:schemeClr val="tx2"/>
                </a:solidFill>
              </a:rPr>
              <a:t> (Download December 11, 2007)</a:t>
            </a:r>
          </a:p>
          <a:p>
            <a:r>
              <a:rPr lang="en-US" sz="1400" i="1" dirty="0">
                <a:solidFill>
                  <a:schemeClr val="tx2"/>
                </a:solidFill>
              </a:rPr>
              <a:t>     </a:t>
            </a:r>
            <a:r>
              <a:rPr lang="en-US" sz="1400" i="1" dirty="0">
                <a:solidFill>
                  <a:schemeClr val="tx2"/>
                </a:solidFill>
                <a:hlinkClick r:id="rId3"/>
              </a:rPr>
              <a:t>https://en.wikipedia.org/wiki/Kalam_cosmological_argument</a:t>
            </a:r>
            <a:r>
              <a:rPr lang="en-US" sz="1400" i="1" dirty="0">
                <a:solidFill>
                  <a:schemeClr val="tx2"/>
                </a:solidFill>
              </a:rPr>
              <a:t> (Download December 9, 2024)</a:t>
            </a:r>
          </a:p>
          <a:p>
            <a:r>
              <a:rPr lang="en-US" sz="1400" i="1" dirty="0">
                <a:solidFill>
                  <a:schemeClr val="tx2"/>
                </a:solidFill>
              </a:rPr>
              <a:t>History: </a:t>
            </a:r>
          </a:p>
          <a:p>
            <a:r>
              <a:rPr lang="en-US" sz="1400" i="1" dirty="0">
                <a:solidFill>
                  <a:schemeClr val="tx2"/>
                </a:solidFill>
              </a:rPr>
              <a:t>	Based on Aristotle’s concept of Prime Mover</a:t>
            </a:r>
          </a:p>
          <a:p>
            <a:r>
              <a:rPr lang="en-US" sz="1400" i="1" dirty="0">
                <a:solidFill>
                  <a:schemeClr val="tx2"/>
                </a:solidFill>
              </a:rPr>
              <a:t>	Encapsulated by Al-Ghazali (11</a:t>
            </a:r>
            <a:r>
              <a:rPr lang="en-US" sz="1400" i="1" baseline="30000" dirty="0">
                <a:solidFill>
                  <a:schemeClr val="tx2"/>
                </a:solidFill>
              </a:rPr>
              <a:t>th</a:t>
            </a:r>
            <a:r>
              <a:rPr lang="en-US" sz="1400" i="1" dirty="0">
                <a:solidFill>
                  <a:schemeClr val="tx2"/>
                </a:solidFill>
              </a:rPr>
              <a:t> century Islamic Scholar) </a:t>
            </a:r>
          </a:p>
          <a:p>
            <a:r>
              <a:rPr lang="en-US" sz="1400" i="1" dirty="0">
                <a:solidFill>
                  <a:schemeClr val="tx2"/>
                </a:solidFill>
              </a:rPr>
              <a:t>	Modern Variation by William Craig (1979) incorporate Big Bang Theory to support Premise</a:t>
            </a:r>
          </a:p>
          <a:p>
            <a:endParaRPr lang="en-IN" sz="1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88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§7.4.1 Seven Logic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2487745"/>
          </a:xfrm>
        </p:spPr>
        <p:txBody>
          <a:bodyPr/>
          <a:lstStyle/>
          <a:p>
            <a:r>
              <a:rPr lang="en-CA" dirty="0"/>
              <a:t>Exemplify: ex-</a:t>
            </a:r>
            <a:r>
              <a:rPr lang="en-CA" dirty="0" err="1"/>
              <a:t>em</a:t>
            </a:r>
            <a:r>
              <a:rPr lang="en-CA" dirty="0"/>
              <a:t>-</a:t>
            </a:r>
            <a:r>
              <a:rPr lang="en-CA" dirty="0" err="1"/>
              <a:t>pli-fy</a:t>
            </a:r>
            <a:r>
              <a:rPr lang="en-CA" dirty="0"/>
              <a:t> (verb)</a:t>
            </a:r>
          </a:p>
          <a:p>
            <a:r>
              <a:rPr lang="en-CA" dirty="0"/>
              <a:t>Analogy: a-</a:t>
            </a:r>
            <a:r>
              <a:rPr lang="en-CA" dirty="0" err="1"/>
              <a:t>nal</a:t>
            </a:r>
            <a:r>
              <a:rPr lang="en-CA" dirty="0"/>
              <a:t>-o-</a:t>
            </a:r>
            <a:r>
              <a:rPr lang="en-CA" dirty="0" err="1"/>
              <a:t>gy</a:t>
            </a:r>
            <a:r>
              <a:rPr lang="en-CA" dirty="0"/>
              <a:t> (noun)</a:t>
            </a:r>
          </a:p>
          <a:p>
            <a:r>
              <a:rPr lang="en-CA" dirty="0"/>
              <a:t>Compare: com-pare (verb)</a:t>
            </a:r>
          </a:p>
          <a:p>
            <a:r>
              <a:rPr lang="en-CA" dirty="0"/>
              <a:t>Contrast: con-</a:t>
            </a:r>
            <a:r>
              <a:rPr lang="en-CA" dirty="0" err="1"/>
              <a:t>trast</a:t>
            </a:r>
            <a:r>
              <a:rPr lang="en-CA" dirty="0"/>
              <a:t> (verb)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/>
              <a:t> </a:t>
            </a:r>
            <a:endParaRPr lang="en-C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417B50-79E7-47EF-B53E-C930BA3B84B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E2CAEA6-F480-450F-F185-A2A54AADA03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awlogicv">
            <a:hlinkClick r:id="" action="ppaction://media"/>
            <a:extLst>
              <a:ext uri="{FF2B5EF4-FFF2-40B4-BE49-F238E27FC236}">
                <a16:creationId xmlns:a16="http://schemas.microsoft.com/office/drawing/2014/main" id="{7B01F0B9-0F23-59E6-CD2E-8B046E2A81AA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D5AD1EE-A179-EF56-9744-F0E95F81572A}"/>
              </a:ext>
            </a:extLst>
          </p:cNvPr>
          <p:cNvGrpSpPr/>
          <p:nvPr/>
        </p:nvGrpSpPr>
        <p:grpSpPr>
          <a:xfrm>
            <a:off x="2736410" y="3814062"/>
            <a:ext cx="4060900" cy="2129857"/>
            <a:chOff x="2736410" y="3814062"/>
            <a:chExt cx="4060900" cy="212985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519AABA-3A26-4DC2-9B57-F1423349F585}"/>
                </a:ext>
              </a:extLst>
            </p:cNvPr>
            <p:cNvSpPr/>
            <p:nvPr/>
          </p:nvSpPr>
          <p:spPr bwMode="auto">
            <a:xfrm>
              <a:off x="2736410" y="4033567"/>
              <a:ext cx="1996580" cy="1910352"/>
            </a:xfrm>
            <a:prstGeom prst="ellipse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1156E21-86F1-442D-97C1-84D1DF7E7111}"/>
                </a:ext>
              </a:extLst>
            </p:cNvPr>
            <p:cNvSpPr/>
            <p:nvPr/>
          </p:nvSpPr>
          <p:spPr bwMode="auto">
            <a:xfrm>
              <a:off x="5533899" y="3814062"/>
              <a:ext cx="1263411" cy="57855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(logic)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60B11BB-D62D-47CE-8DE6-B15114EE3B8C}"/>
              </a:ext>
            </a:extLst>
          </p:cNvPr>
          <p:cNvSpPr/>
          <p:nvPr/>
        </p:nvSpPr>
        <p:spPr bwMode="auto">
          <a:xfrm>
            <a:off x="4714364" y="4337257"/>
            <a:ext cx="3907699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- Emphasis on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Similarity</a:t>
            </a:r>
            <a:endParaRPr kumimoji="0" lang="en-IN" sz="2800" b="1" i="0" u="none" strike="noStrike" cap="none" normalizeH="0" baseline="0" dirty="0">
              <a:ln>
                <a:noFill/>
              </a:ln>
              <a:solidFill>
                <a:srgbClr val="0066FF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D6F36E-5674-412A-A8C1-5239F965ABDA}"/>
              </a:ext>
            </a:extLst>
          </p:cNvPr>
          <p:cNvSpPr/>
          <p:nvPr/>
        </p:nvSpPr>
        <p:spPr bwMode="auto">
          <a:xfrm>
            <a:off x="4714365" y="5141158"/>
            <a:ext cx="4127024" cy="3691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Emphasis on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Difference</a:t>
            </a:r>
            <a:endParaRPr kumimoji="0" lang="en-IN" sz="2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345B083-7F81-1DD1-E5BF-40F2A2091F4E}"/>
              </a:ext>
            </a:extLst>
          </p:cNvPr>
          <p:cNvGrpSpPr/>
          <p:nvPr/>
        </p:nvGrpSpPr>
        <p:grpSpPr>
          <a:xfrm>
            <a:off x="302611" y="2544490"/>
            <a:ext cx="5287305" cy="3478104"/>
            <a:chOff x="302611" y="2544490"/>
            <a:chExt cx="5287305" cy="3478104"/>
          </a:xfrm>
        </p:grpSpPr>
        <p:sp>
          <p:nvSpPr>
            <p:cNvPr id="17" name="&quot;Not Allowed&quot; Symbol 16">
              <a:extLst>
                <a:ext uri="{FF2B5EF4-FFF2-40B4-BE49-F238E27FC236}">
                  <a16:creationId xmlns:a16="http://schemas.microsoft.com/office/drawing/2014/main" id="{DF866CA0-E0B5-4EE3-85FE-E60012044C87}"/>
                </a:ext>
              </a:extLst>
            </p:cNvPr>
            <p:cNvSpPr/>
            <p:nvPr/>
          </p:nvSpPr>
          <p:spPr bwMode="auto">
            <a:xfrm rot="18897631">
              <a:off x="2722523" y="3966241"/>
              <a:ext cx="2060417" cy="2052290"/>
            </a:xfrm>
            <a:prstGeom prst="noSmoking">
              <a:avLst>
                <a:gd name="adj" fmla="val 5916"/>
              </a:avLst>
            </a:prstGeom>
            <a:solidFill>
              <a:srgbClr val="FF66FF"/>
            </a:solidFill>
            <a:ln w="9525" cap="flat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B1C27FD-912B-4581-A347-2A0C0A979871}"/>
                </a:ext>
              </a:extLst>
            </p:cNvPr>
            <p:cNvSpPr/>
            <p:nvPr/>
          </p:nvSpPr>
          <p:spPr bwMode="auto">
            <a:xfrm>
              <a:off x="2927007" y="4420817"/>
              <a:ext cx="1317071" cy="36911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compare</a:t>
              </a:r>
              <a:endParaRPr kumimoji="0" lang="en-IN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2FD887B-C16D-4BF8-BCD7-86E8B396B9DA}"/>
                </a:ext>
              </a:extLst>
            </p:cNvPr>
            <p:cNvSpPr/>
            <p:nvPr/>
          </p:nvSpPr>
          <p:spPr bwMode="auto">
            <a:xfrm>
              <a:off x="3030028" y="5173539"/>
              <a:ext cx="1317071" cy="36911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contrast</a:t>
              </a:r>
              <a:endParaRPr kumimoji="0" lang="en-IN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AEBF77-BE7C-42C7-AC95-65D6F398BAB6}"/>
                </a:ext>
              </a:extLst>
            </p:cNvPr>
            <p:cNvSpPr/>
            <p:nvPr/>
          </p:nvSpPr>
          <p:spPr bwMode="auto">
            <a:xfrm>
              <a:off x="302611" y="3871119"/>
              <a:ext cx="2532307" cy="147017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2800" b="0" i="0" u="none" strike="noStrike" cap="none" normalizeH="0" baseline="0" dirty="0">
                  <a:ln>
                    <a:noFill/>
                  </a:ln>
                  <a:solidFill>
                    <a:srgbClr val="FF66FF"/>
                  </a:solidFill>
                  <a:effectLst/>
                  <a:latin typeface="Times New Roman" panose="02020603050405020304" pitchFamily="18" charset="0"/>
                </a:rPr>
                <a:t>   </a:t>
              </a:r>
              <a:r>
                <a:rPr lang="en-US" sz="2800" dirty="0">
                  <a:solidFill>
                    <a:srgbClr val="FF66FF"/>
                  </a:solidFill>
                  <a:latin typeface="Times New Roman" panose="02020603050405020304" pitchFamily="18" charset="0"/>
                </a:rPr>
                <a:t>(Daily English)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dirty="0">
                  <a:ln>
                    <a:noFill/>
                  </a:ln>
                  <a:solidFill>
                    <a:srgbClr val="FF66FF"/>
                  </a:solidFill>
                  <a:effectLst/>
                  <a:latin typeface="Times New Roman" panose="02020603050405020304" pitchFamily="18" charset="0"/>
                </a:rPr>
                <a:t>Comparison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dirty="0">
                  <a:ln>
                    <a:noFill/>
                  </a:ln>
                  <a:solidFill>
                    <a:srgbClr val="FF66FF"/>
                  </a:solidFill>
                  <a:effectLst/>
                  <a:latin typeface="Times New Roman" panose="02020603050405020304" pitchFamily="18" charset="0"/>
                </a:rPr>
                <a:t>includes…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rgbClr val="FF66FF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F85757C-837F-4306-89D2-BE46048BDCD2}"/>
                </a:ext>
              </a:extLst>
            </p:cNvPr>
            <p:cNvSpPr/>
            <p:nvPr/>
          </p:nvSpPr>
          <p:spPr bwMode="auto">
            <a:xfrm>
              <a:off x="5067300" y="2544490"/>
              <a:ext cx="522616" cy="114929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200" b="1" i="0" u="none" strike="noStrike" cap="none" normalizeH="0" baseline="0" dirty="0">
                  <a:ln>
                    <a:noFill/>
                  </a:ln>
                  <a:solidFill>
                    <a:srgbClr val="FF66FF"/>
                  </a:solidFill>
                  <a:effectLst/>
                  <a:latin typeface="Times New Roman" panose="02020603050405020304" pitchFamily="18" charset="0"/>
                </a:rPr>
                <a:t>}</a:t>
              </a:r>
              <a:endParaRPr kumimoji="0" lang="en-IN" sz="7200" b="1" i="0" u="none" strike="noStrike" cap="none" normalizeH="0" baseline="0" dirty="0">
                <a:ln>
                  <a:noFill/>
                </a:ln>
                <a:solidFill>
                  <a:srgbClr val="FF66FF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290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§7.4.1 Seven Logic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Skim the article: “Common Logic Structures in scientific writing”</a:t>
            </a:r>
          </a:p>
          <a:p>
            <a:r>
              <a:rPr lang="en-CA" dirty="0"/>
              <a:t>Concentrate on the examples that demonstrate the logical structure.</a:t>
            </a:r>
          </a:p>
          <a:p>
            <a:r>
              <a:rPr lang="en-CA" dirty="0"/>
              <a:t>You don’t need to understand the vocabulary in the examples.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Skimming </a:t>
            </a:r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B0D99F-C855-407C-A697-03EAD2C8538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9833436-3971-4BA0-94C9-B8E2217E97C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2E93AC1-0FA0-468E-9C90-4FE42E8DE6F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7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§7.4.1 Seven Logic Structures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Cause/Effect</a:t>
            </a:r>
          </a:p>
          <a:p>
            <a:r>
              <a:rPr lang="en-CA" dirty="0"/>
              <a:t>Illustration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42874A3-DE7B-4282-B95B-265F36D7FB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Common Structures in Scientific Writing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E2E3B2A-E90F-4AEF-9786-DBE0B12B115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C20EC-140B-490E-B9F7-BCF687DDB95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202529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 conclude by summarizing our finding in a single schematic depicting the energy landscapes of typical polymers with ovals indicting the active emission excitons.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488C095-EAA7-6229-9BAA-6C83E963110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awlogict">
            <a:hlinkClick r:id="" action="ppaction://media"/>
            <a:extLst>
              <a:ext uri="{FF2B5EF4-FFF2-40B4-BE49-F238E27FC236}">
                <a16:creationId xmlns:a16="http://schemas.microsoft.com/office/drawing/2014/main" id="{75E9496E-1BC3-6CDF-7630-1DFF11266E46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A78FBF2-FD24-DC2A-12C6-5A711CF92CC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Figure 3 shows the temporal evolution of the mean of the ensemble-averaged spectral shift for all measured long-chain polymers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314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§7.4.1 Seven Logic Structures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Cause/Effect</a:t>
            </a:r>
          </a:p>
          <a:p>
            <a:r>
              <a:rPr lang="en-CA" dirty="0"/>
              <a:t>Illustration</a:t>
            </a:r>
          </a:p>
          <a:p>
            <a:r>
              <a:rPr lang="en-CA" dirty="0"/>
              <a:t>Order of importance</a:t>
            </a:r>
          </a:p>
          <a:p>
            <a:r>
              <a:rPr lang="en-CA" dirty="0"/>
              <a:t>Exemplification</a:t>
            </a:r>
          </a:p>
          <a:p>
            <a:r>
              <a:rPr lang="en-CA" dirty="0"/>
              <a:t>Analogy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EE3D9C-7189-A82A-6A8E-A223144396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Common Structures in Scientific Writing</a:t>
            </a:r>
            <a:endParaRPr lang="en-US" dirty="0"/>
          </a:p>
          <a:p>
            <a:endParaRPr lang="en-US" dirty="0"/>
          </a:p>
        </p:txBody>
      </p:sp>
      <p:pic>
        <p:nvPicPr>
          <p:cNvPr id="24" name="Content Placeholder 7">
            <a:extLst>
              <a:ext uri="{FF2B5EF4-FFF2-40B4-BE49-F238E27FC236}">
                <a16:creationId xmlns:a16="http://schemas.microsoft.com/office/drawing/2014/main" id="{54ACC014-A6EF-4BE1-BD9A-7311D0AFD7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C20EC-140B-490E-B9F7-BCF687DDB95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2025296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Monitoring the single molecule at a long time scale can tell us what events occurred at an earlier time. </a:t>
            </a:r>
          </a:p>
          <a:p>
            <a:r>
              <a:rPr lang="en-US" dirty="0"/>
              <a:t>For example, if not all the energy funnels into a single emitting site but rather goes into two sites, then two emitters will be observed in the single molecule experiment.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1227DACF-8489-A22E-A0F0-C7D07F49931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6143A7D-32FE-56FB-EDCD-086F14A51CD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A28F64-DC2E-2F78-4B02-9D314DB2BA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0600" y="3762547"/>
            <a:ext cx="4267200" cy="2025296"/>
          </a:xfrm>
        </p:spPr>
        <p:txBody>
          <a:bodyPr>
            <a:normAutofit fontScale="55000" lnSpcReduction="20000"/>
          </a:bodyPr>
          <a:lstStyle/>
          <a:p>
            <a:r>
              <a:rPr lang="en-CA" dirty="0"/>
              <a:t>Patterning with a near-field optical probe is analogous to writing Chinese characters with a brush. Just as the thickness of the characters is dependent on the closeness of the brush to the surface, the line width of the nano-wire is determined by the tip-substrate separation.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§7.4.1 Seven Logic Structures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Cause/Effect</a:t>
            </a:r>
          </a:p>
          <a:p>
            <a:r>
              <a:rPr lang="en-CA" dirty="0"/>
              <a:t>Illustration</a:t>
            </a:r>
          </a:p>
          <a:p>
            <a:r>
              <a:rPr lang="en-CA" dirty="0"/>
              <a:t>Order of importance</a:t>
            </a:r>
          </a:p>
          <a:p>
            <a:r>
              <a:rPr lang="en-CA" dirty="0"/>
              <a:t>Exemplification</a:t>
            </a:r>
          </a:p>
          <a:p>
            <a:r>
              <a:rPr lang="en-CA" dirty="0"/>
              <a:t>Analogy</a:t>
            </a:r>
          </a:p>
          <a:p>
            <a:r>
              <a:rPr lang="en-CA" dirty="0"/>
              <a:t>Comparison</a:t>
            </a:r>
          </a:p>
          <a:p>
            <a:r>
              <a:rPr lang="en-CA" dirty="0"/>
              <a:t>Contrast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297F08-CB34-2DBF-9BD9-B6170BFF02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Common Structures in Scientific Writing</a:t>
            </a:r>
            <a:endParaRPr lang="en-US" dirty="0"/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013321D-E7EB-4994-B7C9-6864972FA1B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C20EC-140B-490E-B9F7-BCF687DDB951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Figure 4 compares the relative spectral shift for short rod-like and long-chain polymers. Both polymers have similar…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466091-726A-AF40-E7FB-41DC300D66D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FFA1CE-C98C-5A0F-2772-0B53FCA3785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FD316-AF37-6415-66AD-BB9A36FCF8FE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Figure 4 contrasts the relative spectral shift for short rod-like and long-chain polymers. In contrast to long-chain polymers, short chain polymers….</a:t>
            </a:r>
          </a:p>
        </p:txBody>
      </p:sp>
    </p:spTree>
    <p:extLst>
      <p:ext uri="{BB962C8B-B14F-4D97-AF65-F5344CB8AC3E}">
        <p14:creationId xmlns:p14="http://schemas.microsoft.com/office/powerpoint/2010/main" val="234673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§7.4.1 Seven Logic Structures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Identify the logic structures in each of the paragraphs.</a:t>
            </a:r>
          </a:p>
          <a:p>
            <a:r>
              <a:rPr lang="en-CA" dirty="0"/>
              <a:t>There may be more than one.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8CFBE-0F96-D729-7AEA-36CD479B90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Recognizing logic structures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10D2821-1FC1-4181-AF9C-D10F5C20ED5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BAE6F7-5476-AC4E-C2CA-B99E0E61123E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CA" dirty="0"/>
              <a:t>Cause/Effect</a:t>
            </a:r>
          </a:p>
          <a:p>
            <a:r>
              <a:rPr lang="en-CA" dirty="0"/>
              <a:t>Illustration</a:t>
            </a:r>
          </a:p>
          <a:p>
            <a:r>
              <a:rPr lang="en-CA" dirty="0"/>
              <a:t>Order of importance</a:t>
            </a:r>
          </a:p>
          <a:p>
            <a:r>
              <a:rPr lang="en-CA" dirty="0"/>
              <a:t>Exemplification</a:t>
            </a:r>
          </a:p>
          <a:p>
            <a:r>
              <a:rPr lang="en-CA" dirty="0"/>
              <a:t>Analogy</a:t>
            </a:r>
          </a:p>
          <a:p>
            <a:r>
              <a:rPr lang="en-CA" dirty="0"/>
              <a:t>Comparison</a:t>
            </a:r>
          </a:p>
          <a:p>
            <a:r>
              <a:rPr lang="en-CA" dirty="0"/>
              <a:t>Contrast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63CF8B-732B-506D-8AEE-0CB67D6AEBD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CFCC22-F281-8BE2-B99C-AE4AAB996D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90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5">
            <a:extLst>
              <a:ext uri="{FF2B5EF4-FFF2-40B4-BE49-F238E27FC236}">
                <a16:creationId xmlns:a16="http://schemas.microsoft.com/office/drawing/2014/main" id="{EB46B1D2-5143-34F8-2110-5EF43F811E34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52" y="1447800"/>
            <a:ext cx="234709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§7.4.2 Journal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Write about the cups</a:t>
            </a:r>
          </a:p>
          <a:p>
            <a:r>
              <a:rPr lang="en-CA" dirty="0"/>
              <a:t>Use &gt; 4 logic structures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Writing: Describe Using Logic Structures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C659AF9-A6A1-48E0-BF53-EFD3EAF5F4A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8" y="990600"/>
            <a:ext cx="906780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7FF4B6F-9421-6900-7B83-F21E6F73108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C70C73E-C771-BDB5-14ED-4B6EAC8ACEC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B72FAAC-5ECD-89CD-966F-C70202154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124" y="2064797"/>
            <a:ext cx="2270423" cy="211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793EC37B-55D4-EB34-A0E5-A7A52B01D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84" y="3036073"/>
            <a:ext cx="3276600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C15415A-B529-4F25-DBD3-114964095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68" y="4011612"/>
            <a:ext cx="3186113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0970E7C8-01B1-1668-2107-4C20287E5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867" y="4418399"/>
            <a:ext cx="18415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2F3A1E54-C016-E93D-7EDB-E3CCCF383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9182" y="6172200"/>
            <a:ext cx="3364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200" dirty="0">
                <a:solidFill>
                  <a:schemeClr val="tx1"/>
                </a:solidFill>
              </a:rPr>
              <a:t>Ref: Images from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200" dirty="0">
                <a:solidFill>
                  <a:schemeClr val="tx1"/>
                </a:solidFill>
              </a:rPr>
              <a:t>https://commons.wikimedia.org</a:t>
            </a:r>
          </a:p>
        </p:txBody>
      </p:sp>
    </p:spTree>
    <p:extLst>
      <p:ext uri="{BB962C8B-B14F-4D97-AF65-F5344CB8AC3E}">
        <p14:creationId xmlns:p14="http://schemas.microsoft.com/office/powerpoint/2010/main" val="203274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793</TotalTime>
  <Words>571</Words>
  <Application>Microsoft Office PowerPoint</Application>
  <PresentationFormat>On-screen Show (4:3)</PresentationFormat>
  <Paragraphs>84</Paragraphs>
  <Slides>10</Slides>
  <Notes>0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Wingdings</vt:lpstr>
      <vt:lpstr>ecp1026</vt:lpstr>
      <vt:lpstr>CorelDRAW</vt:lpstr>
      <vt:lpstr>§7.4 Western Logic</vt:lpstr>
      <vt:lpstr>§7.4.0 Logic Structures in Computers</vt:lpstr>
      <vt:lpstr>Disjunctive Syllogism</vt:lpstr>
      <vt:lpstr>§7.4.1 Seven Logic Structures</vt:lpstr>
      <vt:lpstr>§7.4.1 Seven Logic Structures</vt:lpstr>
      <vt:lpstr>§7.4.1 Seven Logic Structures</vt:lpstr>
      <vt:lpstr>§7.4.1 Seven Logic Structures</vt:lpstr>
      <vt:lpstr>§7.4.1 Seven Logic Structures</vt:lpstr>
      <vt:lpstr>§7.4.1 Seven Logic Structures</vt:lpstr>
      <vt:lpstr>§7.4.2 Journal Entry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53</cp:revision>
  <dcterms:created xsi:type="dcterms:W3CDTF">2023-10-09T11:41:49Z</dcterms:created>
  <dcterms:modified xsi:type="dcterms:W3CDTF">2024-12-20T10:10:59Z</dcterms:modified>
  <cp:category>course</cp:category>
</cp:coreProperties>
</file>