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84" r:id="rId2"/>
    <p:sldId id="336" r:id="rId3"/>
    <p:sldId id="329" r:id="rId4"/>
    <p:sldId id="420" r:id="rId5"/>
    <p:sldId id="421" r:id="rId6"/>
    <p:sldId id="423" r:id="rId7"/>
    <p:sldId id="424" r:id="rId8"/>
    <p:sldId id="425" r:id="rId9"/>
    <p:sldId id="426" r:id="rId10"/>
    <p:sldId id="427" r:id="rId11"/>
    <p:sldId id="453" r:id="rId12"/>
    <p:sldId id="456" r:id="rId13"/>
    <p:sldId id="428" r:id="rId14"/>
    <p:sldId id="454" r:id="rId15"/>
    <p:sldId id="430" r:id="rId16"/>
    <p:sldId id="429" r:id="rId17"/>
    <p:sldId id="431" r:id="rId18"/>
    <p:sldId id="432" r:id="rId19"/>
    <p:sldId id="433" r:id="rId20"/>
    <p:sldId id="434" r:id="rId21"/>
    <p:sldId id="438" r:id="rId22"/>
    <p:sldId id="439" r:id="rId23"/>
    <p:sldId id="451" r:id="rId24"/>
    <p:sldId id="442" r:id="rId25"/>
    <p:sldId id="452" r:id="rId26"/>
    <p:sldId id="444" r:id="rId27"/>
    <p:sldId id="445" r:id="rId28"/>
    <p:sldId id="446" r:id="rId29"/>
    <p:sldId id="447" r:id="rId30"/>
    <p:sldId id="448" r:id="rId31"/>
    <p:sldId id="449" r:id="rId32"/>
    <p:sldId id="263"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99FF"/>
    <a:srgbClr val="FF3399"/>
    <a:srgbClr val="FF33CC"/>
    <a:srgbClr val="CC3300"/>
    <a:srgbClr val="00FFFF"/>
    <a:srgbClr val="FF0066"/>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7" autoAdjust="0"/>
    <p:restoredTop sz="94660"/>
  </p:normalViewPr>
  <p:slideViewPr>
    <p:cSldViewPr snapToGrid="0">
      <p:cViewPr varScale="1">
        <p:scale>
          <a:sx n="157" d="100"/>
          <a:sy n="157" d="100"/>
        </p:scale>
        <p:origin x="1796" y="96"/>
      </p:cViewPr>
      <p:guideLst>
        <p:guide orient="horz" pos="2183"/>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ECA41A-B4D6-48E1-BAC7-13432CA77349}" type="datetimeFigureOut">
              <a:rPr lang="en-IN" smtClean="0"/>
              <a:t>26-12-2024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ED647D-32F3-48B9-962E-A511E71D3D23}" type="slidenum">
              <a:rPr lang="en-IN" smtClean="0"/>
              <a:t>‹#›</a:t>
            </a:fld>
            <a:endParaRPr lang="en-IN"/>
          </a:p>
        </p:txBody>
      </p:sp>
    </p:spTree>
    <p:extLst>
      <p:ext uri="{BB962C8B-B14F-4D97-AF65-F5344CB8AC3E}">
        <p14:creationId xmlns:p14="http://schemas.microsoft.com/office/powerpoint/2010/main" val="3428038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0Title">
    <p:spTree>
      <p:nvGrpSpPr>
        <p:cNvPr id="1" name=""/>
        <p:cNvGrpSpPr/>
        <p:nvPr/>
      </p:nvGrpSpPr>
      <p:grpSpPr>
        <a:xfrm>
          <a:off x="0" y="0"/>
          <a:ext cx="0" cy="0"/>
          <a:chOff x="0" y="0"/>
          <a:chExt cx="0" cy="0"/>
        </a:xfrm>
      </p:grpSpPr>
      <p:graphicFrame>
        <p:nvGraphicFramePr>
          <p:cNvPr id="4" name="Object 6">
            <a:extLst>
              <a:ext uri="{FF2B5EF4-FFF2-40B4-BE49-F238E27FC236}">
                <a16:creationId xmlns:a16="http://schemas.microsoft.com/office/drawing/2014/main" id="{38495290-4093-4296-84C3-E029D632E402}"/>
              </a:ext>
            </a:extLst>
          </p:cNvPr>
          <p:cNvGraphicFramePr>
            <a:graphicFrameLocks noChangeAspect="1"/>
          </p:cNvGraphicFramePr>
          <p:nvPr userDrawn="1"/>
        </p:nvGraphicFramePr>
        <p:xfrm>
          <a:off x="0" y="-76200"/>
          <a:ext cx="3581400" cy="1073150"/>
        </p:xfrm>
        <a:graphic>
          <a:graphicData uri="http://schemas.openxmlformats.org/presentationml/2006/ole">
            <mc:AlternateContent xmlns:mc="http://schemas.openxmlformats.org/markup-compatibility/2006">
              <mc:Choice xmlns:v="urn:schemas-microsoft-com:vml" Requires="v">
                <p:oleObj name="CorelDRAW" r:id="rId2" imgW="2769413" imgH="830885" progId="CorelDraw.Graphic.17">
                  <p:embed/>
                </p:oleObj>
              </mc:Choice>
              <mc:Fallback>
                <p:oleObj name="CorelDRAW" r:id="rId2" imgW="2769413" imgH="830885" progId="CorelDraw.Graphic.17">
                  <p:embed/>
                  <p:pic>
                    <p:nvPicPr>
                      <p:cNvPr id="4" name="Object 6">
                        <a:extLst>
                          <a:ext uri="{FF2B5EF4-FFF2-40B4-BE49-F238E27FC236}">
                            <a16:creationId xmlns:a16="http://schemas.microsoft.com/office/drawing/2014/main" id="{38495290-4093-4296-84C3-E029D632E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35814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304800" y="1600200"/>
            <a:ext cx="8610600" cy="2616200"/>
          </a:xfrm>
        </p:spPr>
        <p:txBody>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81100" y="4267200"/>
            <a:ext cx="6858000" cy="14478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25347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65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87727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pic>
        <p:nvPicPr>
          <p:cNvPr id="6" name="Picture 5">
            <a:extLst>
              <a:ext uri="{FF2B5EF4-FFF2-40B4-BE49-F238E27FC236}">
                <a16:creationId xmlns:a16="http://schemas.microsoft.com/office/drawing/2014/main" id="{74FD25D0-E132-44F9-8F2B-8BB9B676C5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842" y="3428999"/>
            <a:ext cx="3350029" cy="2721899"/>
          </a:xfrm>
          <a:prstGeom prst="rect">
            <a:avLst/>
          </a:prstGeom>
        </p:spPr>
      </p:pic>
      <p:pic>
        <p:nvPicPr>
          <p:cNvPr id="9" name="Picture 8">
            <a:extLst>
              <a:ext uri="{FF2B5EF4-FFF2-40B4-BE49-F238E27FC236}">
                <a16:creationId xmlns:a16="http://schemas.microsoft.com/office/drawing/2014/main" id="{30D643B9-F851-4B50-BB80-A42DA370D0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7982" y="1637607"/>
            <a:ext cx="3474582" cy="1841271"/>
          </a:xfrm>
          <a:prstGeom prst="rect">
            <a:avLst/>
          </a:prstGeom>
        </p:spPr>
      </p:pic>
      <p:pic>
        <p:nvPicPr>
          <p:cNvPr id="13" name="Picture 12">
            <a:extLst>
              <a:ext uri="{FF2B5EF4-FFF2-40B4-BE49-F238E27FC236}">
                <a16:creationId xmlns:a16="http://schemas.microsoft.com/office/drawing/2014/main" id="{F9610844-DC4D-4C51-B148-9D1D0E0D4BD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14555" y="3208146"/>
            <a:ext cx="3998050" cy="1854305"/>
          </a:xfrm>
          <a:prstGeom prst="rect">
            <a:avLst/>
          </a:prstGeom>
        </p:spPr>
      </p:pic>
    </p:spTree>
    <p:extLst>
      <p:ext uri="{BB962C8B-B14F-4D97-AF65-F5344CB8AC3E}">
        <p14:creationId xmlns:p14="http://schemas.microsoft.com/office/powerpoint/2010/main" val="135249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childTnLst>
                          </p:cTn>
                        </p:par>
                        <p:par>
                          <p:cTn id="8" fill="hold">
                            <p:stCondLst>
                              <p:cond delay="3000"/>
                            </p:stCondLst>
                            <p:childTnLst>
                              <p:par>
                                <p:cTn id="9" presetID="10" presetClass="entr" presetSubtype="0" fill="hold"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3000"/>
                                        <p:tgtEl>
                                          <p:spTgt spid="9"/>
                                        </p:tgtEl>
                                      </p:cBhvr>
                                    </p:animEffect>
                                  </p:childTnLst>
                                </p:cTn>
                              </p:par>
                            </p:childTnLst>
                          </p:cTn>
                        </p:par>
                        <p:par>
                          <p:cTn id="12" fill="hold">
                            <p:stCondLst>
                              <p:cond delay="6500"/>
                            </p:stCondLst>
                            <p:childTnLst>
                              <p:par>
                                <p:cTn id="13" presetID="1"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ultiplFinding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46FF0F-47E3-53DD-524F-9FD3775C7F9F}"/>
              </a:ext>
            </a:extLst>
          </p:cNvPr>
          <p:cNvSpPr/>
          <p:nvPr userDrawn="1"/>
        </p:nvSpPr>
        <p:spPr bwMode="auto">
          <a:xfrm>
            <a:off x="205530" y="1484850"/>
            <a:ext cx="8833737" cy="4687349"/>
          </a:xfrm>
          <a:prstGeom prst="rect">
            <a:avLst/>
          </a:prstGeom>
          <a:solidFill>
            <a:schemeClr val="accent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
        <p:nvSpPr>
          <p:cNvPr id="13" name="TextBox 12">
            <a:extLst>
              <a:ext uri="{FF2B5EF4-FFF2-40B4-BE49-F238E27FC236}">
                <a16:creationId xmlns:a16="http://schemas.microsoft.com/office/drawing/2014/main" id="{82D38A32-3DA6-594A-D2D3-BF288A6901C2}"/>
              </a:ext>
            </a:extLst>
          </p:cNvPr>
          <p:cNvSpPr txBox="1"/>
          <p:nvPr userDrawn="1"/>
        </p:nvSpPr>
        <p:spPr>
          <a:xfrm>
            <a:off x="205530" y="1484851"/>
            <a:ext cx="5462139" cy="892552"/>
          </a:xfrm>
          <a:prstGeom prst="rect">
            <a:avLst/>
          </a:prstGeom>
          <a:solidFill>
            <a:schemeClr val="accent4"/>
          </a:solidFill>
        </p:spPr>
        <p:txBody>
          <a:bodyPr wrap="square" rtlCol="0">
            <a:spAutoFit/>
          </a:bodyPr>
          <a:lstStyle/>
          <a:p>
            <a:r>
              <a:rPr lang="en-US" sz="2600" dirty="0">
                <a:solidFill>
                  <a:schemeClr val="tx2"/>
                </a:solidFill>
              </a:rPr>
              <a:t>Figure 1 illustrates the relationship between light intensity and cell activity.</a:t>
            </a:r>
          </a:p>
        </p:txBody>
      </p:sp>
    </p:spTree>
    <p:extLst>
      <p:ext uri="{BB962C8B-B14F-4D97-AF65-F5344CB8AC3E}">
        <p14:creationId xmlns:p14="http://schemas.microsoft.com/office/powerpoint/2010/main" val="337079765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goExampl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hasCustomPrompt="1"/>
          </p:nvPr>
        </p:nvSpPr>
        <p:spPr>
          <a:xfrm>
            <a:off x="228600" y="1447800"/>
            <a:ext cx="8686800" cy="1774825"/>
          </a:xfrm>
        </p:spPr>
        <p:txBody>
          <a:bodyPr/>
          <a:lstStyle>
            <a:lvl1pPr marL="457200" indent="-457200">
              <a:buFont typeface="Arial" panose="020B0604020202020204" pitchFamily="34" charset="0"/>
              <a:buChar char="•"/>
              <a:defRPr/>
            </a:lvl1pPr>
            <a:lvl2pPr marL="914400" indent="-457200">
              <a:buFont typeface="Arial" panose="020B0604020202020204" pitchFamily="34" charset="0"/>
              <a:buChar char="•"/>
              <a:defRPr/>
            </a:lvl2pPr>
            <a:lvl3pPr marL="1257300" indent="-342900">
              <a:buFont typeface="Arial" panose="020B0604020202020204" pitchFamily="34" charset="0"/>
              <a:buChar char="•"/>
              <a:defRPr/>
            </a:lvl3pPr>
            <a:lvl4pPr marL="1714500" indent="-342900">
              <a:buFont typeface="Arial" panose="020B0604020202020204" pitchFamily="34" charset="0"/>
              <a:buChar char="•"/>
              <a:defRPr/>
            </a:lvl4pPr>
            <a:lvl5pPr marL="2171700" indent="-342900">
              <a:buFont typeface="Arial" panose="020B0604020202020204" pitchFamily="34" charset="0"/>
              <a:buChar char="•"/>
              <a:defRPr/>
            </a:lvl5pPr>
          </a:lstStyle>
          <a:p>
            <a:pPr lvl="0"/>
            <a:r>
              <a:rPr lang="en-US" dirty="0"/>
              <a:t>Edit Master text styles</a:t>
            </a:r>
          </a:p>
          <a:p>
            <a:pPr lvl="1"/>
            <a:r>
              <a:rPr lang="en-US" dirty="0"/>
              <a:t>Second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
        <p:nvSpPr>
          <p:cNvPr id="6" name="Content Placeholder 5">
            <a:extLst>
              <a:ext uri="{FF2B5EF4-FFF2-40B4-BE49-F238E27FC236}">
                <a16:creationId xmlns:a16="http://schemas.microsoft.com/office/drawing/2014/main" id="{E1225A0C-5945-F128-CBDB-B17A6EF02E5C}"/>
              </a:ext>
            </a:extLst>
          </p:cNvPr>
          <p:cNvSpPr>
            <a:spLocks noGrp="1"/>
          </p:cNvSpPr>
          <p:nvPr>
            <p:ph sz="quarter" idx="16"/>
          </p:nvPr>
        </p:nvSpPr>
        <p:spPr>
          <a:xfrm>
            <a:off x="309563" y="3222625"/>
            <a:ext cx="8447730" cy="3178175"/>
          </a:xfrm>
          <a:solidFill>
            <a:schemeClr val="bg1">
              <a:lumMod val="85000"/>
            </a:schemeClr>
          </a:solidFill>
        </p:spPr>
        <p:txBody>
          <a:bodyPr/>
          <a:lstStyle>
            <a:lvl1pPr marL="0" indent="0">
              <a:buFontTx/>
              <a:buNone/>
              <a:defRPr>
                <a:latin typeface="Consolas" panose="020B0609020204030204" pitchFamily="49" charset="0"/>
              </a:defRPr>
            </a:lvl1pPr>
            <a:lvl2pPr marL="457200" indent="0">
              <a:buFontTx/>
              <a:buNone/>
              <a:defRPr>
                <a:latin typeface="Consolas" panose="020B0609020204030204" pitchFamily="49" charset="0"/>
              </a:defRPr>
            </a:lvl2pPr>
            <a:lvl3pPr marL="914400" indent="0">
              <a:buFontTx/>
              <a:buNone/>
              <a:defRPr>
                <a:latin typeface="Consolas" panose="020B0609020204030204" pitchFamily="49" charset="0"/>
              </a:defRPr>
            </a:lvl3pPr>
            <a:lvl4pPr marL="1371600" indent="0">
              <a:buFontTx/>
              <a:buNone/>
              <a:defRPr>
                <a:latin typeface="Consolas" panose="020B0609020204030204" pitchFamily="49" charset="0"/>
              </a:defRPr>
            </a:lvl4pPr>
            <a:lvl5pPr marL="1828800" indent="0">
              <a:buFontTx/>
              <a:buNone/>
              <a:defRPr>
                <a:latin typeface="Consolas" panose="020B0609020204030204" pitchFamily="49" charset="0"/>
              </a:defRPr>
            </a:lvl5pPr>
          </a:lstStyle>
          <a:p>
            <a:pPr lvl="0"/>
            <a:r>
              <a:rPr lang="en-US" dirty="0"/>
              <a:t>Click to edit Master text styles</a:t>
            </a:r>
          </a:p>
          <a:p>
            <a:pPr lvl="0"/>
            <a:r>
              <a:rPr lang="en-US" dirty="0"/>
              <a:t>	</a:t>
            </a:r>
          </a:p>
        </p:txBody>
      </p:sp>
    </p:spTree>
    <p:extLst>
      <p:ext uri="{BB962C8B-B14F-4D97-AF65-F5344CB8AC3E}">
        <p14:creationId xmlns:p14="http://schemas.microsoft.com/office/powerpoint/2010/main" val="206789187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g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3654328"/>
            <a:ext cx="8686800" cy="297348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
        <p:nvSpPr>
          <p:cNvPr id="9" name="Rectangle 8">
            <a:extLst>
              <a:ext uri="{FF2B5EF4-FFF2-40B4-BE49-F238E27FC236}">
                <a16:creationId xmlns:a16="http://schemas.microsoft.com/office/drawing/2014/main" id="{C447BFC1-758E-4AE0-AA5E-53875C797D62}"/>
              </a:ext>
            </a:extLst>
          </p:cNvPr>
          <p:cNvSpPr/>
          <p:nvPr userDrawn="1"/>
        </p:nvSpPr>
        <p:spPr bwMode="auto">
          <a:xfrm>
            <a:off x="957213" y="1488838"/>
            <a:ext cx="7390700" cy="2124452"/>
          </a:xfrm>
          <a:prstGeom prst="rect">
            <a:avLst/>
          </a:prstGeom>
          <a:solidFill>
            <a:schemeClr val="bg1">
              <a:lumMod val="95000"/>
            </a:schemeClr>
          </a:solidFill>
          <a:ln w="9525" cap="flat" cmpd="sng" algn="ctr">
            <a:solidFill>
              <a:schemeClr val="bg1">
                <a:lumMod val="9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bg1">
                  <a:lumMod val="75000"/>
                </a:schemeClr>
              </a:solidFill>
              <a:effectLst/>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lumMod val="75000"/>
                  </a:schemeClr>
                </a:solidFill>
                <a:effectLst/>
                <a:latin typeface="Times New Roman" panose="02020603050405020304" pitchFamily="18" charset="0"/>
              </a:rPr>
              <a:t>Fig. 4 Summary of the field dependent hole mobilities</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bg1">
                    <a:lumMod val="75000"/>
                  </a:schemeClr>
                </a:solidFill>
                <a:latin typeface="Times New Roman" panose="02020603050405020304" pitchFamily="18" charset="0"/>
              </a:rPr>
              <a:t>plotted as a function of the square of the electric field. </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bg1">
                    <a:lumMod val="75000"/>
                  </a:schemeClr>
                </a:solidFill>
                <a:latin typeface="Times New Roman" panose="02020603050405020304" pitchFamily="18" charset="0"/>
              </a:rPr>
              <a:t>Chlorobenzene (CB) spin cast mobilities are indicated</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bg1">
                    <a:lumMod val="75000"/>
                  </a:schemeClr>
                </a:solidFill>
                <a:latin typeface="Times New Roman" panose="02020603050405020304" pitchFamily="18" charset="0"/>
              </a:rPr>
              <a:t>by the dashed line, while the toluene (TL) spin cast</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bg1">
                    <a:lumMod val="75000"/>
                  </a:schemeClr>
                </a:solidFill>
                <a:latin typeface="Times New Roman" panose="02020603050405020304" pitchFamily="18" charset="0"/>
              </a:rPr>
              <a:t>films by solid line. The Time of Flight (TOF) technique </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bg1">
                    <a:lumMod val="75000"/>
                  </a:schemeClr>
                </a:solidFill>
                <a:latin typeface="Times New Roman" panose="02020603050405020304" pitchFamily="18" charset="0"/>
              </a:rPr>
              <a:t>was used for all measurements. </a:t>
            </a:r>
            <a:endParaRPr kumimoji="0" lang="en-US" sz="2400" b="1" i="0" u="none" strike="noStrike" cap="none" normalizeH="0" baseline="0" dirty="0">
              <a:ln>
                <a:noFill/>
              </a:ln>
              <a:solidFill>
                <a:schemeClr val="bg1">
                  <a:lumMod val="75000"/>
                </a:schemeClr>
              </a:solidFill>
              <a:effectLst/>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dirty="0">
              <a:ln>
                <a:noFill/>
              </a:ln>
              <a:solidFill>
                <a:schemeClr val="bg1">
                  <a:lumMod val="75000"/>
                </a:schemeClr>
              </a:solidFill>
              <a:effectLst/>
              <a:latin typeface="Times New Roman" panose="02020603050405020304" pitchFamily="18" charset="0"/>
            </a:endParaRPr>
          </a:p>
        </p:txBody>
      </p:sp>
    </p:spTree>
    <p:extLst>
      <p:ext uri="{BB962C8B-B14F-4D97-AF65-F5344CB8AC3E}">
        <p14:creationId xmlns:p14="http://schemas.microsoft.com/office/powerpoint/2010/main" val="211646591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8994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1C_TwoPane_Icons_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839200" cy="239509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197381" y="3971799"/>
            <a:ext cx="8870419" cy="26568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15740926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pic>
        <p:nvPicPr>
          <p:cNvPr id="12" name="Picture 11">
            <a:extLst>
              <a:ext uri="{FF2B5EF4-FFF2-40B4-BE49-F238E27FC236}">
                <a16:creationId xmlns:a16="http://schemas.microsoft.com/office/drawing/2014/main" id="{D955E47D-DDED-4B08-B426-0A58C42328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89096" y="2567245"/>
            <a:ext cx="4154432" cy="2987046"/>
          </a:xfrm>
          <a:prstGeom prst="rect">
            <a:avLst/>
          </a:prstGeom>
        </p:spPr>
      </p:pic>
    </p:spTree>
    <p:extLst>
      <p:ext uri="{BB962C8B-B14F-4D97-AF65-F5344CB8AC3E}">
        <p14:creationId xmlns:p14="http://schemas.microsoft.com/office/powerpoint/2010/main" val="175898371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2_TwoPanes_Compare">
    <p:spTree>
      <p:nvGrpSpPr>
        <p:cNvPr id="1" name=""/>
        <p:cNvGrpSpPr/>
        <p:nvPr/>
      </p:nvGrpSpPr>
      <p:grpSpPr>
        <a:xfrm>
          <a:off x="0" y="0"/>
          <a:ext cx="0" cy="0"/>
          <a:chOff x="0" y="0"/>
          <a:chExt cx="0" cy="0"/>
        </a:xfrm>
      </p:grpSpPr>
      <p:sp>
        <p:nvSpPr>
          <p:cNvPr id="2" name="Title 1"/>
          <p:cNvSpPr>
            <a:spLocks noGrp="1"/>
          </p:cNvSpPr>
          <p:nvPr>
            <p:ph type="title"/>
          </p:nvPr>
        </p:nvSpPr>
        <p:spPr>
          <a:xfrm>
            <a:off x="630238" y="309944"/>
            <a:ext cx="8513762" cy="5492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914400"/>
            <a:ext cx="4422775"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 y="1371600"/>
            <a:ext cx="4422775"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914400"/>
            <a:ext cx="436245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5974" y="1371600"/>
            <a:ext cx="436245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59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3_Title(No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6943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230862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511220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Arial" panose="020B0604020202020204" pitchFamily="34" charset="0"/>
              <a:buChar char="•"/>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
        <p:nvSpPr>
          <p:cNvPr id="6" name="Content Placeholder 5">
            <a:extLst>
              <a:ext uri="{FF2B5EF4-FFF2-40B4-BE49-F238E27FC236}">
                <a16:creationId xmlns:a16="http://schemas.microsoft.com/office/drawing/2014/main" id="{E5EA46C4-A5C7-D211-53D6-ED991ABC820A}"/>
              </a:ext>
            </a:extLst>
          </p:cNvPr>
          <p:cNvSpPr>
            <a:spLocks noGrp="1"/>
          </p:cNvSpPr>
          <p:nvPr>
            <p:ph sz="quarter" idx="16"/>
          </p:nvPr>
        </p:nvSpPr>
        <p:spPr>
          <a:xfrm>
            <a:off x="4572000" y="1447800"/>
            <a:ext cx="4495800" cy="4662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98246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kejiyingwen.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D523EDB-3677-4F8C-97C3-AAAB38D7B0AF}"/>
              </a:ext>
            </a:extLst>
          </p:cNvPr>
          <p:cNvSpPr>
            <a:spLocks noGrp="1" noChangeArrowheads="1"/>
          </p:cNvSpPr>
          <p:nvPr>
            <p:ph type="title"/>
          </p:nvPr>
        </p:nvSpPr>
        <p:spPr bwMode="auto">
          <a:xfrm>
            <a:off x="990600" y="304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1B012EC0-90B2-4FC1-BD65-C92DAD9A5B56}"/>
              </a:ext>
            </a:extLst>
          </p:cNvPr>
          <p:cNvSpPr>
            <a:spLocks noGrp="1" noChangeArrowheads="1"/>
          </p:cNvSpPr>
          <p:nvPr>
            <p:ph type="body" idx="1"/>
          </p:nvPr>
        </p:nvSpPr>
        <p:spPr bwMode="auto">
          <a:xfrm>
            <a:off x="228600" y="914400"/>
            <a:ext cx="86868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a:extLst>
              <a:ext uri="{FF2B5EF4-FFF2-40B4-BE49-F238E27FC236}">
                <a16:creationId xmlns:a16="http://schemas.microsoft.com/office/drawing/2014/main" id="{C1431C5F-1059-4DEA-85BB-F9E2A2EE8C1A}"/>
              </a:ext>
            </a:extLst>
          </p:cNvPr>
          <p:cNvSpPr txBox="1">
            <a:spLocks noChangeArrowheads="1"/>
          </p:cNvSpPr>
          <p:nvPr userDrawn="1"/>
        </p:nvSpPr>
        <p:spPr bwMode="auto">
          <a:xfrm>
            <a:off x="6781800" y="6400800"/>
            <a:ext cx="2362200" cy="457200"/>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B31A1189-E713-4D81-944B-AB536684CD8F}"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a:extLst>
              <a:ext uri="{FF2B5EF4-FFF2-40B4-BE49-F238E27FC236}">
                <a16:creationId xmlns:a16="http://schemas.microsoft.com/office/drawing/2014/main" id="{BDE00BED-2BEA-44A2-9C54-5C463D74DDA9}"/>
              </a:ext>
            </a:extLst>
          </p:cNvPr>
          <p:cNvSpPr txBox="1">
            <a:spLocks noChangeArrowheads="1"/>
          </p:cNvSpPr>
          <p:nvPr userDrawn="1"/>
        </p:nvSpPr>
        <p:spPr bwMode="auto">
          <a:xfrm>
            <a:off x="0" y="6627813"/>
            <a:ext cx="8305800" cy="230187"/>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900" dirty="0">
                <a:solidFill>
                  <a:schemeClr val="tx2"/>
                </a:solidFill>
                <a:ea typeface="新細明體" panose="02020500000000000000" pitchFamily="18" charset="-120"/>
              </a:rPr>
              <a:t>©2020 by J. D. White. For use with Research Communication: EFL for Scientists and Engineers by J D White, </a:t>
            </a:r>
            <a:r>
              <a:rPr lang="en-US" altLang="zh-TW" sz="900" dirty="0">
                <a:solidFill>
                  <a:srgbClr val="FF0000"/>
                </a:solidFill>
                <a:ea typeface="新細明體" panose="02020500000000000000" pitchFamily="18" charset="-120"/>
                <a:hlinkClick r:id="rId18"/>
              </a:rPr>
              <a:t>https://www.kejiyingwen.com</a:t>
            </a:r>
            <a:endParaRPr lang="en-US" altLang="zh-TW" sz="900" dirty="0">
              <a:solidFill>
                <a:srgbClr val="FF0000"/>
              </a:solidFill>
              <a:ea typeface="新細明體" panose="02020500000000000000" pitchFamily="18" charset="-120"/>
            </a:endParaRPr>
          </a:p>
        </p:txBody>
      </p:sp>
      <p:pic>
        <p:nvPicPr>
          <p:cNvPr id="1030" name="Picture 1">
            <a:extLst>
              <a:ext uri="{FF2B5EF4-FFF2-40B4-BE49-F238E27FC236}">
                <a16:creationId xmlns:a16="http://schemas.microsoft.com/office/drawing/2014/main" id="{3377FCB3-4BD5-42D7-AF9F-900F3A23275F}"/>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39688" y="39688"/>
            <a:ext cx="79851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1" name="Straight Connector 2">
            <a:extLst>
              <a:ext uri="{FF2B5EF4-FFF2-40B4-BE49-F238E27FC236}">
                <a16:creationId xmlns:a16="http://schemas.microsoft.com/office/drawing/2014/main" id="{8AC085AF-D21D-418B-BA91-4648D26D9D16}"/>
              </a:ext>
            </a:extLst>
          </p:cNvPr>
          <p:cNvCxnSpPr>
            <a:cxnSpLocks noChangeShapeType="1"/>
          </p:cNvCxnSpPr>
          <p:nvPr userDrawn="1"/>
        </p:nvCxnSpPr>
        <p:spPr bwMode="auto">
          <a:xfrm>
            <a:off x="0" y="914400"/>
            <a:ext cx="9144000" cy="0"/>
          </a:xfrm>
          <a:prstGeom prst="line">
            <a:avLst/>
          </a:prstGeom>
          <a:noFill/>
          <a:ln w="28575" algn="ctr">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2" name="TextBox 11">
            <a:extLst>
              <a:ext uri="{FF2B5EF4-FFF2-40B4-BE49-F238E27FC236}">
                <a16:creationId xmlns:a16="http://schemas.microsoft.com/office/drawing/2014/main" id="{C502DFA6-D0F0-4E73-A02E-593F33B004E9}"/>
              </a:ext>
            </a:extLst>
          </p:cNvPr>
          <p:cNvSpPr txBox="1">
            <a:spLocks noChangeArrowheads="1"/>
          </p:cNvSpPr>
          <p:nvPr userDrawn="1"/>
        </p:nvSpPr>
        <p:spPr bwMode="auto">
          <a:xfrm>
            <a:off x="4525963" y="0"/>
            <a:ext cx="4618037" cy="400050"/>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r>
              <a:rPr lang="en-US" altLang="zh-TW" sz="2000" dirty="0">
                <a:solidFill>
                  <a:schemeClr val="tx2"/>
                </a:solidFill>
                <a:ea typeface="新細明體" panose="02020500000000000000" pitchFamily="18" charset="-120"/>
              </a:rPr>
              <a:t>§7.5 Results</a:t>
            </a:r>
            <a:endParaRPr lang="en-CA" altLang="en-US" sz="2000" dirty="0"/>
          </a:p>
        </p:txBody>
      </p:sp>
    </p:spTree>
    <p:extLst>
      <p:ext uri="{BB962C8B-B14F-4D97-AF65-F5344CB8AC3E}">
        <p14:creationId xmlns:p14="http://schemas.microsoft.com/office/powerpoint/2010/main" val="3200454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701" r:id="rId4"/>
    <p:sldLayoutId id="2147483699" r:id="rId5"/>
    <p:sldLayoutId id="2147483702" r:id="rId6"/>
    <p:sldLayoutId id="2147483698" r:id="rId7"/>
    <p:sldLayoutId id="2147483676" r:id="rId8"/>
    <p:sldLayoutId id="2147483703" r:id="rId9"/>
    <p:sldLayoutId id="2147483700" r:id="rId10"/>
    <p:sldLayoutId id="2147483678" r:id="rId11"/>
    <p:sldLayoutId id="2147483679" r:id="rId12"/>
    <p:sldLayoutId id="2147483681" r:id="rId13"/>
    <p:sldLayoutId id="2147483695" r:id="rId14"/>
    <p:sldLayoutId id="2147483682" r:id="rId15"/>
    <p:sldLayoutId id="2147483680" r:id="rId16"/>
  </p:sldLayoutIdLst>
  <p:txStyles>
    <p:titleStyle>
      <a:lvl1pPr algn="ctr" rtl="0" eaLnBrk="1" fontAlgn="base" hangingPunct="1">
        <a:spcBef>
          <a:spcPct val="0"/>
        </a:spcBef>
        <a:spcAft>
          <a:spcPct val="0"/>
        </a:spcAft>
        <a:defRPr sz="4400" kern="1200">
          <a:solidFill>
            <a:srgbClr val="0000CC"/>
          </a:solidFill>
          <a:latin typeface="+mj-lt"/>
          <a:ea typeface="+mj-ea"/>
          <a:cs typeface="+mj-cs"/>
        </a:defRPr>
      </a:lvl1pPr>
      <a:lvl2pPr algn="ctr" rtl="0" eaLnBrk="1" fontAlgn="base" hangingPunct="1">
        <a:spcBef>
          <a:spcPct val="0"/>
        </a:spcBef>
        <a:spcAft>
          <a:spcPct val="0"/>
        </a:spcAft>
        <a:defRPr sz="4400">
          <a:solidFill>
            <a:srgbClr val="0000CC"/>
          </a:solidFill>
          <a:latin typeface="Times New Roman" panose="02020603050405020304" pitchFamily="18" charset="0"/>
        </a:defRPr>
      </a:lvl2pPr>
      <a:lvl3pPr algn="ctr" rtl="0" eaLnBrk="1" fontAlgn="base" hangingPunct="1">
        <a:spcBef>
          <a:spcPct val="0"/>
        </a:spcBef>
        <a:spcAft>
          <a:spcPct val="0"/>
        </a:spcAft>
        <a:defRPr sz="4400">
          <a:solidFill>
            <a:srgbClr val="0000CC"/>
          </a:solidFill>
          <a:latin typeface="Times New Roman" panose="02020603050405020304" pitchFamily="18" charset="0"/>
        </a:defRPr>
      </a:lvl3pPr>
      <a:lvl4pPr algn="ctr" rtl="0" eaLnBrk="1" fontAlgn="base" hangingPunct="1">
        <a:spcBef>
          <a:spcPct val="0"/>
        </a:spcBef>
        <a:spcAft>
          <a:spcPct val="0"/>
        </a:spcAft>
        <a:defRPr sz="4400">
          <a:solidFill>
            <a:srgbClr val="0000CC"/>
          </a:solidFill>
          <a:latin typeface="Times New Roman" panose="02020603050405020304" pitchFamily="18" charset="0"/>
        </a:defRPr>
      </a:lvl4pPr>
      <a:lvl5pPr algn="ctr" rtl="0" eaLnBrk="1" fontAlgn="base" hangingPunct="1">
        <a:spcBef>
          <a:spcPct val="0"/>
        </a:spcBef>
        <a:spcAft>
          <a:spcPct val="0"/>
        </a:spcAft>
        <a:defRPr sz="4400">
          <a:solidFill>
            <a:srgbClr val="0000CC"/>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je.kejiyingwen.com/" TargetMode="External"/><Relationship Id="rId2" Type="http://schemas.openxmlformats.org/officeDocument/2006/relationships/image" Target="../media/image8.png"/><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2.emf"/></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9.png"/><Relationship Id="rId1" Type="http://schemas.openxmlformats.org/officeDocument/2006/relationships/slideLayout" Target="../slideLayouts/slideLayout15.x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aizhu.com/kejiyingwen/class/aw.htm" TargetMode="External"/><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13.png"/><Relationship Id="rId3" Type="http://schemas.openxmlformats.org/officeDocument/2006/relationships/image" Target="../media/image29.png"/><Relationship Id="rId7" Type="http://schemas.openxmlformats.org/officeDocument/2006/relationships/image" Target="../media/image27.png"/><Relationship Id="rId12" Type="http://schemas.openxmlformats.org/officeDocument/2006/relationships/image" Target="../media/image8.png"/><Relationship Id="rId2" Type="http://schemas.openxmlformats.org/officeDocument/2006/relationships/image" Target="../media/image28.png"/><Relationship Id="rId16"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19.png"/><Relationship Id="rId11" Type="http://schemas.openxmlformats.org/officeDocument/2006/relationships/image" Target="../media/image34.png"/><Relationship Id="rId5" Type="http://schemas.openxmlformats.org/officeDocument/2006/relationships/image" Target="../media/image30.png"/><Relationship Id="rId15" Type="http://schemas.openxmlformats.org/officeDocument/2006/relationships/image" Target="../media/image11.png"/><Relationship Id="rId10" Type="http://schemas.openxmlformats.org/officeDocument/2006/relationships/image" Target="../media/image33.png"/><Relationship Id="rId4" Type="http://schemas.openxmlformats.org/officeDocument/2006/relationships/image" Target="../media/image9.png"/><Relationship Id="rId9" Type="http://schemas.openxmlformats.org/officeDocument/2006/relationships/image" Target="../media/image32.png"/><Relationship Id="rId1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F877CE1-5D59-4472-B5B8-0F38A3C78EB7}"/>
              </a:ext>
            </a:extLst>
          </p:cNvPr>
          <p:cNvSpPr>
            <a:spLocks noGrp="1"/>
          </p:cNvSpPr>
          <p:nvPr>
            <p:ph type="title"/>
          </p:nvPr>
        </p:nvSpPr>
        <p:spPr/>
        <p:txBody>
          <a:bodyPr/>
          <a:lstStyle/>
          <a:p>
            <a:r>
              <a:rPr lang="en-CA" dirty="0"/>
              <a:t>§7.5 The Results Section</a:t>
            </a:r>
            <a:endParaRPr lang="en-US" dirty="0"/>
          </a:p>
        </p:txBody>
      </p:sp>
      <p:pic>
        <p:nvPicPr>
          <p:cNvPr id="23" name="Content Placeholder 5">
            <a:extLst>
              <a:ext uri="{FF2B5EF4-FFF2-40B4-BE49-F238E27FC236}">
                <a16:creationId xmlns:a16="http://schemas.microsoft.com/office/drawing/2014/main" id="{D28FACD8-9753-4616-850D-1BE3DAC9D5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3307" y="1477704"/>
            <a:ext cx="3090940" cy="4627265"/>
          </a:xfrm>
        </p:spPr>
      </p:pic>
      <p:sp>
        <p:nvSpPr>
          <p:cNvPr id="24" name="TextBox 23">
            <a:extLst>
              <a:ext uri="{FF2B5EF4-FFF2-40B4-BE49-F238E27FC236}">
                <a16:creationId xmlns:a16="http://schemas.microsoft.com/office/drawing/2014/main" id="{CDDEAE79-9418-4FC6-BF54-C4C210806573}"/>
              </a:ext>
            </a:extLst>
          </p:cNvPr>
          <p:cNvSpPr txBox="1"/>
          <p:nvPr/>
        </p:nvSpPr>
        <p:spPr>
          <a:xfrm>
            <a:off x="4313636" y="2026477"/>
            <a:ext cx="1199625" cy="369332"/>
          </a:xfrm>
          <a:prstGeom prst="rect">
            <a:avLst/>
          </a:prstGeom>
          <a:noFill/>
        </p:spPr>
        <p:txBody>
          <a:bodyPr wrap="square" rtlCol="0">
            <a:spAutoFit/>
          </a:bodyPr>
          <a:lstStyle/>
          <a:p>
            <a:r>
              <a:rPr lang="en-US" b="1" dirty="0">
                <a:solidFill>
                  <a:schemeClr val="tx2">
                    <a:lumMod val="95000"/>
                    <a:lumOff val="5000"/>
                  </a:schemeClr>
                </a:solidFill>
              </a:rPr>
              <a:t>Keywords</a:t>
            </a:r>
            <a:endParaRPr lang="en-IN" b="1" dirty="0">
              <a:solidFill>
                <a:schemeClr val="tx2">
                  <a:lumMod val="95000"/>
                  <a:lumOff val="5000"/>
                </a:schemeClr>
              </a:solidFill>
            </a:endParaRPr>
          </a:p>
        </p:txBody>
      </p:sp>
      <p:sp>
        <p:nvSpPr>
          <p:cNvPr id="5" name="Arrow: Right 4">
            <a:extLst>
              <a:ext uri="{FF2B5EF4-FFF2-40B4-BE49-F238E27FC236}">
                <a16:creationId xmlns:a16="http://schemas.microsoft.com/office/drawing/2014/main" id="{70B2E0B6-E0FE-3513-D0C4-0D16C6E6B62A}"/>
              </a:ext>
            </a:extLst>
          </p:cNvPr>
          <p:cNvSpPr/>
          <p:nvPr/>
        </p:nvSpPr>
        <p:spPr bwMode="auto">
          <a:xfrm>
            <a:off x="1728352" y="4377011"/>
            <a:ext cx="1314955" cy="869894"/>
          </a:xfrm>
          <a:prstGeom prst="rightArrow">
            <a:avLst/>
          </a:prstGeom>
          <a:solidFill>
            <a:srgbClr val="0000C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032745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0F312DB-0253-DCB5-6119-7D5B81CCD9D3}"/>
              </a:ext>
            </a:extLst>
          </p:cNvPr>
          <p:cNvSpPr>
            <a:spLocks noGrp="1"/>
          </p:cNvSpPr>
          <p:nvPr>
            <p:ph type="title"/>
          </p:nvPr>
        </p:nvSpPr>
        <p:spPr/>
        <p:txBody>
          <a:bodyPr>
            <a:normAutofit fontScale="90000"/>
          </a:bodyPr>
          <a:lstStyle/>
          <a:p>
            <a:r>
              <a:rPr lang="en-US" dirty="0"/>
              <a:t>1 Journal Entry</a:t>
            </a:r>
          </a:p>
        </p:txBody>
      </p:sp>
      <p:sp>
        <p:nvSpPr>
          <p:cNvPr id="37" name="Content Placeholder 36">
            <a:extLst>
              <a:ext uri="{FF2B5EF4-FFF2-40B4-BE49-F238E27FC236}">
                <a16:creationId xmlns:a16="http://schemas.microsoft.com/office/drawing/2014/main" id="{A15487DB-1D35-479E-95FD-6142DA834CDA}"/>
              </a:ext>
            </a:extLst>
          </p:cNvPr>
          <p:cNvSpPr>
            <a:spLocks noGrp="1"/>
          </p:cNvSpPr>
          <p:nvPr>
            <p:ph idx="1"/>
          </p:nvPr>
        </p:nvSpPr>
        <p:spPr/>
        <p:txBody>
          <a:bodyPr/>
          <a:lstStyle/>
          <a:p>
            <a:r>
              <a:rPr lang="en-US" dirty="0"/>
              <a:t>Tell me about your favorite leisure activity.</a:t>
            </a:r>
          </a:p>
          <a:p>
            <a:pPr lvl="1"/>
            <a:r>
              <a:rPr lang="en-US" dirty="0"/>
              <a:t>What is it?</a:t>
            </a:r>
          </a:p>
          <a:p>
            <a:pPr lvl="1"/>
            <a:r>
              <a:rPr lang="en-US" dirty="0"/>
              <a:t>Why do you like it?</a:t>
            </a:r>
          </a:p>
        </p:txBody>
      </p:sp>
      <p:sp>
        <p:nvSpPr>
          <p:cNvPr id="6" name="Text Placeholder 5">
            <a:extLst>
              <a:ext uri="{FF2B5EF4-FFF2-40B4-BE49-F238E27FC236}">
                <a16:creationId xmlns:a16="http://schemas.microsoft.com/office/drawing/2014/main" id="{3EE746A4-3A77-0F27-39FA-A5B790DF148B}"/>
              </a:ext>
            </a:extLst>
          </p:cNvPr>
          <p:cNvSpPr>
            <a:spLocks noGrp="1"/>
          </p:cNvSpPr>
          <p:nvPr>
            <p:ph type="body" sz="quarter" idx="12"/>
          </p:nvPr>
        </p:nvSpPr>
        <p:spPr/>
        <p:txBody>
          <a:bodyPr>
            <a:normAutofit fontScale="92500" lnSpcReduction="20000"/>
          </a:bodyPr>
          <a:lstStyle/>
          <a:p>
            <a:r>
              <a:rPr lang="en-US" dirty="0"/>
              <a:t>My favorite leisure activity</a:t>
            </a:r>
          </a:p>
        </p:txBody>
      </p:sp>
      <p:pic>
        <p:nvPicPr>
          <p:cNvPr id="20" name="Content Placeholder 10">
            <a:extLst>
              <a:ext uri="{FF2B5EF4-FFF2-40B4-BE49-F238E27FC236}">
                <a16:creationId xmlns:a16="http://schemas.microsoft.com/office/drawing/2014/main" id="{FC198453-3263-4282-B4A2-3157957C19B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8" name="Content Placeholder 7">
            <a:extLst>
              <a:ext uri="{FF2B5EF4-FFF2-40B4-BE49-F238E27FC236}">
                <a16:creationId xmlns:a16="http://schemas.microsoft.com/office/drawing/2014/main" id="{81B4C6AF-93A9-4FA6-88AB-6EE7695A5A8F}"/>
              </a:ext>
            </a:extLst>
          </p:cNvPr>
          <p:cNvSpPr>
            <a:spLocks noGrp="1"/>
          </p:cNvSpPr>
          <p:nvPr>
            <p:ph sz="quarter" idx="14"/>
          </p:nvPr>
        </p:nvSpPr>
        <p:spPr/>
        <p:txBody>
          <a:bodyPr/>
          <a:lstStyle/>
          <a:p>
            <a:endParaRPr lang="en-US" dirty="0"/>
          </a:p>
        </p:txBody>
      </p:sp>
      <p:pic>
        <p:nvPicPr>
          <p:cNvPr id="2" name="Picture 6">
            <a:hlinkClick r:id="rId3"/>
            <a:extLst>
              <a:ext uri="{FF2B5EF4-FFF2-40B4-BE49-F238E27FC236}">
                <a16:creationId xmlns:a16="http://schemas.microsoft.com/office/drawing/2014/main" id="{70068113-FF3E-BCE8-A3FF-8B1B96AF2792}"/>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11" descr="A screenshot of a journal entry">
            <a:extLst>
              <a:ext uri="{FF2B5EF4-FFF2-40B4-BE49-F238E27FC236}">
                <a16:creationId xmlns:a16="http://schemas.microsoft.com/office/drawing/2014/main" id="{9E64BF89-C8CD-8400-04EB-4CFA710682DE}"/>
              </a:ext>
            </a:extLst>
          </p:cNvPr>
          <p:cNvPicPr>
            <a:picLocks noGrp="1" noChangeAspect="1"/>
          </p:cNvPicPr>
          <p:nvPr>
            <p:ph sz="quarter" idx="16"/>
          </p:nvPr>
        </p:nvPicPr>
        <p:blipFill>
          <a:blip r:embed="rId5">
            <a:extLst>
              <a:ext uri="{28A0092B-C50C-407E-A947-70E740481C1C}">
                <a14:useLocalDpi xmlns:a14="http://schemas.microsoft.com/office/drawing/2010/main" val="0"/>
              </a:ext>
            </a:extLst>
          </a:blip>
          <a:stretch>
            <a:fillRect/>
          </a:stretch>
        </p:blipFill>
        <p:spPr>
          <a:xfrm>
            <a:off x="4181068" y="1732156"/>
            <a:ext cx="4886732" cy="3503605"/>
          </a:xfrm>
        </p:spPr>
      </p:pic>
    </p:spTree>
    <p:extLst>
      <p:ext uri="{BB962C8B-B14F-4D97-AF65-F5344CB8AC3E}">
        <p14:creationId xmlns:p14="http://schemas.microsoft.com/office/powerpoint/2010/main" val="2277965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0F312DB-0253-DCB5-6119-7D5B81CCD9D3}"/>
              </a:ext>
            </a:extLst>
          </p:cNvPr>
          <p:cNvSpPr>
            <a:spLocks noGrp="1"/>
          </p:cNvSpPr>
          <p:nvPr>
            <p:ph type="title"/>
          </p:nvPr>
        </p:nvSpPr>
        <p:spPr/>
        <p:txBody>
          <a:bodyPr>
            <a:normAutofit fontScale="90000"/>
          </a:bodyPr>
          <a:lstStyle/>
          <a:p>
            <a:r>
              <a:rPr lang="en-US" dirty="0"/>
              <a:t>2 Purpose &amp; Content</a:t>
            </a:r>
          </a:p>
        </p:txBody>
      </p:sp>
      <p:sp>
        <p:nvSpPr>
          <p:cNvPr id="10" name="Content Placeholder 9">
            <a:extLst>
              <a:ext uri="{FF2B5EF4-FFF2-40B4-BE49-F238E27FC236}">
                <a16:creationId xmlns:a16="http://schemas.microsoft.com/office/drawing/2014/main" id="{F43C2E6A-6967-40E7-B518-4B0E08BA4FE4}"/>
              </a:ext>
            </a:extLst>
          </p:cNvPr>
          <p:cNvSpPr>
            <a:spLocks noGrp="1"/>
          </p:cNvSpPr>
          <p:nvPr>
            <p:ph idx="1"/>
          </p:nvPr>
        </p:nvSpPr>
        <p:spPr/>
        <p:txBody>
          <a:bodyPr>
            <a:normAutofit fontScale="92500" lnSpcReduction="20000"/>
          </a:bodyPr>
          <a:lstStyle/>
          <a:p>
            <a:r>
              <a:rPr lang="en-US" dirty="0"/>
              <a:t>Figure [fig-</a:t>
            </a:r>
            <a:r>
              <a:rPr lang="en-US" dirty="0" err="1"/>
              <a:t>yer</a:t>
            </a:r>
            <a:r>
              <a:rPr lang="en-US" dirty="0"/>
              <a:t>] (noun):</a:t>
            </a:r>
          </a:p>
          <a:p>
            <a:pPr lvl="1"/>
            <a:r>
              <a:rPr lang="en-US" dirty="0"/>
              <a:t>Graph</a:t>
            </a:r>
          </a:p>
          <a:p>
            <a:pPr lvl="1"/>
            <a:r>
              <a:rPr lang="en-US" dirty="0"/>
              <a:t>Table</a:t>
            </a:r>
          </a:p>
          <a:p>
            <a:pPr lvl="1"/>
            <a:r>
              <a:rPr lang="en-US" dirty="0"/>
              <a:t>Schematic</a:t>
            </a:r>
          </a:p>
          <a:p>
            <a:pPr lvl="1"/>
            <a:r>
              <a:rPr lang="en-US" dirty="0"/>
              <a:t>Picture</a:t>
            </a:r>
          </a:p>
          <a:p>
            <a:r>
              <a:rPr lang="en-US" dirty="0"/>
              <a:t>Puzzle [</a:t>
            </a:r>
            <a:r>
              <a:rPr lang="en-US" dirty="0" err="1"/>
              <a:t>puhz-uhl</a:t>
            </a:r>
            <a:r>
              <a:rPr lang="en-US" dirty="0"/>
              <a:t>] (noun):</a:t>
            </a:r>
          </a:p>
          <a:p>
            <a:pPr lvl="1"/>
            <a:r>
              <a:rPr lang="en-US" dirty="0"/>
              <a:t>A game, toy, or problem requiring ingenuity to solve.</a:t>
            </a:r>
          </a:p>
          <a:p>
            <a:pPr lvl="1"/>
            <a:r>
              <a:rPr lang="en-US" dirty="0"/>
              <a:t>E.g. a picture divided into 1000 pieces</a:t>
            </a:r>
            <a:endParaRPr lang="en-IN" dirty="0"/>
          </a:p>
        </p:txBody>
      </p:sp>
      <p:sp>
        <p:nvSpPr>
          <p:cNvPr id="2" name="Text Placeholder 1">
            <a:extLst>
              <a:ext uri="{FF2B5EF4-FFF2-40B4-BE49-F238E27FC236}">
                <a16:creationId xmlns:a16="http://schemas.microsoft.com/office/drawing/2014/main" id="{7A2D125A-7CF4-36B6-5434-04B5132C4975}"/>
              </a:ext>
            </a:extLst>
          </p:cNvPr>
          <p:cNvSpPr>
            <a:spLocks noGrp="1"/>
          </p:cNvSpPr>
          <p:nvPr>
            <p:ph type="body" sz="quarter" idx="12"/>
          </p:nvPr>
        </p:nvSpPr>
        <p:spPr/>
        <p:txBody>
          <a:bodyPr>
            <a:normAutofit fontScale="92500" lnSpcReduction="20000"/>
          </a:bodyPr>
          <a:lstStyle/>
          <a:p>
            <a:endParaRPr lang="en-US"/>
          </a:p>
        </p:txBody>
      </p:sp>
      <p:pic>
        <p:nvPicPr>
          <p:cNvPr id="16" name="Content Placeholder 15">
            <a:extLst>
              <a:ext uri="{FF2B5EF4-FFF2-40B4-BE49-F238E27FC236}">
                <a16:creationId xmlns:a16="http://schemas.microsoft.com/office/drawing/2014/main" id="{84B47F5B-5BA6-4497-AB5F-3808008B399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3" name="Content Placeholder 2">
            <a:extLst>
              <a:ext uri="{FF2B5EF4-FFF2-40B4-BE49-F238E27FC236}">
                <a16:creationId xmlns:a16="http://schemas.microsoft.com/office/drawing/2014/main" id="{D1FC77F1-1114-1E84-38C0-81B4ACE22849}"/>
              </a:ext>
            </a:extLst>
          </p:cNvPr>
          <p:cNvSpPr>
            <a:spLocks noGrp="1"/>
          </p:cNvSpPr>
          <p:nvPr>
            <p:ph sz="quarter" idx="14"/>
          </p:nvPr>
        </p:nvSpPr>
        <p:spPr/>
        <p:txBody>
          <a:bodyPr/>
          <a:lstStyle/>
          <a:p>
            <a:endParaRPr lang="en-US"/>
          </a:p>
        </p:txBody>
      </p:sp>
      <p:sp>
        <p:nvSpPr>
          <p:cNvPr id="4" name="Content Placeholder 3">
            <a:extLst>
              <a:ext uri="{FF2B5EF4-FFF2-40B4-BE49-F238E27FC236}">
                <a16:creationId xmlns:a16="http://schemas.microsoft.com/office/drawing/2014/main" id="{14D6441B-9793-B387-84B2-7B2823221AA5}"/>
              </a:ext>
            </a:extLst>
          </p:cNvPr>
          <p:cNvSpPr>
            <a:spLocks noGrp="1"/>
          </p:cNvSpPr>
          <p:nvPr>
            <p:ph sz="quarter" idx="15"/>
          </p:nvPr>
        </p:nvSpPr>
        <p:spPr/>
        <p:txBody>
          <a:bodyPr/>
          <a:lstStyle/>
          <a:p>
            <a:endParaRPr lang="en-US"/>
          </a:p>
        </p:txBody>
      </p:sp>
      <p:graphicFrame>
        <p:nvGraphicFramePr>
          <p:cNvPr id="7" name="Content Placeholder 6">
            <a:extLst>
              <a:ext uri="{FF2B5EF4-FFF2-40B4-BE49-F238E27FC236}">
                <a16:creationId xmlns:a16="http://schemas.microsoft.com/office/drawing/2014/main" id="{5D7CD193-B855-6191-8F9F-DA0EE5785167}"/>
              </a:ext>
            </a:extLst>
          </p:cNvPr>
          <p:cNvGraphicFramePr>
            <a:graphicFrameLocks noGrp="1" noChangeAspect="1"/>
          </p:cNvGraphicFramePr>
          <p:nvPr>
            <p:ph sz="quarter" idx="16"/>
            <p:extLst>
              <p:ext uri="{D42A27DB-BD31-4B8C-83A1-F6EECF244321}">
                <p14:modId xmlns:p14="http://schemas.microsoft.com/office/powerpoint/2010/main" val="1655245625"/>
              </p:ext>
            </p:extLst>
          </p:nvPr>
        </p:nvGraphicFramePr>
        <p:xfrm>
          <a:off x="5730693" y="1447800"/>
          <a:ext cx="2407013" cy="5181600"/>
        </p:xfrm>
        <a:graphic>
          <a:graphicData uri="http://schemas.openxmlformats.org/presentationml/2006/ole">
            <mc:AlternateContent xmlns:mc="http://schemas.openxmlformats.org/markup-compatibility/2006">
              <mc:Choice xmlns:v="urn:schemas-microsoft-com:vml" Requires="v">
                <p:oleObj name="CorelDRAW" r:id="rId3" imgW="5156643" imgH="11099315" progId="CorelDraw.Graphic.22">
                  <p:embed/>
                </p:oleObj>
              </mc:Choice>
              <mc:Fallback>
                <p:oleObj name="CorelDRAW" r:id="rId3" imgW="5156643" imgH="11099315" progId="CorelDraw.Graphic.22">
                  <p:embed/>
                  <p:pic>
                    <p:nvPicPr>
                      <p:cNvPr id="6" name="Object 5">
                        <a:extLst>
                          <a:ext uri="{FF2B5EF4-FFF2-40B4-BE49-F238E27FC236}">
                            <a16:creationId xmlns:a16="http://schemas.microsoft.com/office/drawing/2014/main" id="{5D7CD193-B855-6191-8F9F-DA0EE5785167}"/>
                          </a:ext>
                        </a:extLst>
                      </p:cNvPr>
                      <p:cNvPicPr/>
                      <p:nvPr/>
                    </p:nvPicPr>
                    <p:blipFill>
                      <a:blip r:embed="rId4"/>
                      <a:stretch>
                        <a:fillRect/>
                      </a:stretch>
                    </p:blipFill>
                    <p:spPr>
                      <a:xfrm>
                        <a:off x="5730693" y="1447800"/>
                        <a:ext cx="2407013" cy="5181600"/>
                      </a:xfrm>
                      <a:prstGeom prst="rect">
                        <a:avLst/>
                      </a:prstGeom>
                    </p:spPr>
                  </p:pic>
                </p:oleObj>
              </mc:Fallback>
            </mc:AlternateContent>
          </a:graphicData>
        </a:graphic>
      </p:graphicFrame>
    </p:spTree>
    <p:extLst>
      <p:ext uri="{BB962C8B-B14F-4D97-AF65-F5344CB8AC3E}">
        <p14:creationId xmlns:p14="http://schemas.microsoft.com/office/powerpoint/2010/main" val="2674519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91FE-4BEC-4528-82BA-28015B88A680}"/>
              </a:ext>
            </a:extLst>
          </p:cNvPr>
          <p:cNvSpPr>
            <a:spLocks noGrp="1"/>
          </p:cNvSpPr>
          <p:nvPr>
            <p:ph type="title"/>
          </p:nvPr>
        </p:nvSpPr>
        <p:spPr/>
        <p:txBody>
          <a:bodyPr>
            <a:normAutofit fontScale="90000"/>
          </a:bodyPr>
          <a:lstStyle/>
          <a:p>
            <a:r>
              <a:rPr lang="en-US"/>
              <a:t>2 Purpose &amp; Content</a:t>
            </a:r>
            <a:endParaRPr lang="en-IN" dirty="0"/>
          </a:p>
        </p:txBody>
      </p:sp>
      <p:sp>
        <p:nvSpPr>
          <p:cNvPr id="4" name="Text Placeholder 3">
            <a:extLst>
              <a:ext uri="{FF2B5EF4-FFF2-40B4-BE49-F238E27FC236}">
                <a16:creationId xmlns:a16="http://schemas.microsoft.com/office/drawing/2014/main" id="{EB373801-B8F9-4665-9FD6-DC29F48792E7}"/>
              </a:ext>
            </a:extLst>
          </p:cNvPr>
          <p:cNvSpPr>
            <a:spLocks noGrp="1"/>
          </p:cNvSpPr>
          <p:nvPr>
            <p:ph type="body" sz="quarter" idx="12"/>
          </p:nvPr>
        </p:nvSpPr>
        <p:spPr/>
        <p:txBody>
          <a:bodyPr>
            <a:normAutofit fontScale="92500" lnSpcReduction="20000"/>
          </a:bodyPr>
          <a:lstStyle/>
          <a:p>
            <a:r>
              <a:rPr lang="en-US"/>
              <a:t>Objective: Present your Findings</a:t>
            </a:r>
            <a:endParaRPr lang="en-IN" dirty="0"/>
          </a:p>
        </p:txBody>
      </p:sp>
      <p:pic>
        <p:nvPicPr>
          <p:cNvPr id="61" name="Content Placeholder 2">
            <a:extLst>
              <a:ext uri="{FF2B5EF4-FFF2-40B4-BE49-F238E27FC236}">
                <a16:creationId xmlns:a16="http://schemas.microsoft.com/office/drawing/2014/main" id="{354A5D77-77D3-40A4-94D7-CE5A499C6CB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66" name="Content Placeholder 65">
            <a:extLst>
              <a:ext uri="{FF2B5EF4-FFF2-40B4-BE49-F238E27FC236}">
                <a16:creationId xmlns:a16="http://schemas.microsoft.com/office/drawing/2014/main" id="{DB198758-019E-4213-A636-E1159B8369DA}"/>
              </a:ext>
            </a:extLst>
          </p:cNvPr>
          <p:cNvSpPr>
            <a:spLocks noGrp="1"/>
          </p:cNvSpPr>
          <p:nvPr>
            <p:ph sz="quarter" idx="14"/>
          </p:nvPr>
        </p:nvSpPr>
        <p:spPr/>
        <p:txBody>
          <a:bodyPr/>
          <a:lstStyle/>
          <a:p>
            <a:endParaRPr lang="en-IN"/>
          </a:p>
        </p:txBody>
      </p:sp>
      <p:sp>
        <p:nvSpPr>
          <p:cNvPr id="67" name="Content Placeholder 66">
            <a:extLst>
              <a:ext uri="{FF2B5EF4-FFF2-40B4-BE49-F238E27FC236}">
                <a16:creationId xmlns:a16="http://schemas.microsoft.com/office/drawing/2014/main" id="{83FD5210-2B48-471D-944B-382B1F4A1DD5}"/>
              </a:ext>
            </a:extLst>
          </p:cNvPr>
          <p:cNvSpPr>
            <a:spLocks noGrp="1"/>
          </p:cNvSpPr>
          <p:nvPr>
            <p:ph sz="quarter" idx="15"/>
          </p:nvPr>
        </p:nvSpPr>
        <p:spPr/>
        <p:txBody>
          <a:bodyPr/>
          <a:lstStyle/>
          <a:p>
            <a:endParaRPr lang="en-IN"/>
          </a:p>
        </p:txBody>
      </p:sp>
    </p:spTree>
    <p:extLst>
      <p:ext uri="{BB962C8B-B14F-4D97-AF65-F5344CB8AC3E}">
        <p14:creationId xmlns:p14="http://schemas.microsoft.com/office/powerpoint/2010/main" val="1312884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92E1-AE8A-42C4-BDB1-60CA47E46A92}"/>
              </a:ext>
            </a:extLst>
          </p:cNvPr>
          <p:cNvSpPr>
            <a:spLocks noGrp="1"/>
          </p:cNvSpPr>
          <p:nvPr>
            <p:ph type="title"/>
          </p:nvPr>
        </p:nvSpPr>
        <p:spPr/>
        <p:txBody>
          <a:bodyPr>
            <a:normAutofit fontScale="90000"/>
          </a:bodyPr>
          <a:lstStyle/>
          <a:p>
            <a:r>
              <a:rPr lang="en-US"/>
              <a:t>2 Purpose &amp; Content</a:t>
            </a:r>
            <a:endParaRPr lang="en-IN" dirty="0"/>
          </a:p>
        </p:txBody>
      </p:sp>
      <p:sp>
        <p:nvSpPr>
          <p:cNvPr id="3" name="Content Placeholder 2">
            <a:extLst>
              <a:ext uri="{FF2B5EF4-FFF2-40B4-BE49-F238E27FC236}">
                <a16:creationId xmlns:a16="http://schemas.microsoft.com/office/drawing/2014/main" id="{C0D36A23-540B-42AD-BC28-1550EFF492CA}"/>
              </a:ext>
            </a:extLst>
          </p:cNvPr>
          <p:cNvSpPr>
            <a:spLocks noGrp="1"/>
          </p:cNvSpPr>
          <p:nvPr>
            <p:ph idx="1"/>
          </p:nvPr>
        </p:nvSpPr>
        <p:spPr/>
        <p:txBody>
          <a:bodyPr/>
          <a:lstStyle/>
          <a:p>
            <a:r>
              <a:rPr lang="en-US" dirty="0"/>
              <a:t>Figures</a:t>
            </a:r>
            <a:r>
              <a:rPr lang="en-CA" dirty="0"/>
              <a:t>: </a:t>
            </a:r>
            <a:r>
              <a:rPr lang="en-US" dirty="0"/>
              <a:t>the bride</a:t>
            </a:r>
          </a:p>
          <a:p>
            <a:r>
              <a:rPr lang="en-US" dirty="0"/>
              <a:t>Text: the groom</a:t>
            </a:r>
          </a:p>
          <a:p>
            <a:r>
              <a:rPr lang="en-US" dirty="0"/>
              <a:t>Different Roles</a:t>
            </a:r>
          </a:p>
          <a:p>
            <a:r>
              <a:rPr lang="en-US" dirty="0"/>
              <a:t>Focus is on the bride</a:t>
            </a:r>
          </a:p>
          <a:p>
            <a:r>
              <a:rPr lang="en-US" dirty="0"/>
              <a:t>But the groom must be there</a:t>
            </a:r>
            <a:endParaRPr lang="en-IN" dirty="0"/>
          </a:p>
        </p:txBody>
      </p:sp>
      <p:sp>
        <p:nvSpPr>
          <p:cNvPr id="4" name="Text Placeholder 3">
            <a:extLst>
              <a:ext uri="{FF2B5EF4-FFF2-40B4-BE49-F238E27FC236}">
                <a16:creationId xmlns:a16="http://schemas.microsoft.com/office/drawing/2014/main" id="{5ECBBE7A-8F4A-4B96-ACBD-E38103228722}"/>
              </a:ext>
            </a:extLst>
          </p:cNvPr>
          <p:cNvSpPr>
            <a:spLocks noGrp="1"/>
          </p:cNvSpPr>
          <p:nvPr>
            <p:ph type="body" sz="quarter" idx="12"/>
          </p:nvPr>
        </p:nvSpPr>
        <p:spPr/>
        <p:txBody>
          <a:bodyPr>
            <a:normAutofit fontScale="92500" lnSpcReduction="20000"/>
          </a:bodyPr>
          <a:lstStyle/>
          <a:p>
            <a:r>
              <a:rPr lang="en-US"/>
              <a:t>Contents: Figures + Text</a:t>
            </a:r>
            <a:endParaRPr lang="en-IN" dirty="0"/>
          </a:p>
        </p:txBody>
      </p:sp>
      <p:pic>
        <p:nvPicPr>
          <p:cNvPr id="9" name="Content Placeholder 2">
            <a:extLst>
              <a:ext uri="{FF2B5EF4-FFF2-40B4-BE49-F238E27FC236}">
                <a16:creationId xmlns:a16="http://schemas.microsoft.com/office/drawing/2014/main" id="{E0EA9436-CAF2-4B60-B24E-968FD2A5F89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1" name="Content Placeholder 10">
            <a:extLst>
              <a:ext uri="{FF2B5EF4-FFF2-40B4-BE49-F238E27FC236}">
                <a16:creationId xmlns:a16="http://schemas.microsoft.com/office/drawing/2014/main" id="{71AC3BEE-6B12-4044-82DD-0C572B17B31B}"/>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693323" y="1447800"/>
            <a:ext cx="2481753" cy="5181600"/>
          </a:xfrm>
        </p:spPr>
      </p:pic>
      <p:sp>
        <p:nvSpPr>
          <p:cNvPr id="14" name="Content Placeholder 13">
            <a:extLst>
              <a:ext uri="{FF2B5EF4-FFF2-40B4-BE49-F238E27FC236}">
                <a16:creationId xmlns:a16="http://schemas.microsoft.com/office/drawing/2014/main" id="{8670A0E8-9CAD-440A-BF09-C3D718C4AFAB}"/>
              </a:ext>
            </a:extLst>
          </p:cNvPr>
          <p:cNvSpPr>
            <a:spLocks noGrp="1"/>
          </p:cNvSpPr>
          <p:nvPr>
            <p:ph sz="quarter" idx="14"/>
          </p:nvPr>
        </p:nvSpPr>
        <p:spPr/>
        <p:txBody>
          <a:bodyPr/>
          <a:lstStyle/>
          <a:p>
            <a:endParaRPr lang="en-US"/>
          </a:p>
        </p:txBody>
      </p:sp>
      <p:sp>
        <p:nvSpPr>
          <p:cNvPr id="15" name="Content Placeholder 14">
            <a:extLst>
              <a:ext uri="{FF2B5EF4-FFF2-40B4-BE49-F238E27FC236}">
                <a16:creationId xmlns:a16="http://schemas.microsoft.com/office/drawing/2014/main" id="{F645017A-2471-453E-ACAC-EDD28DC033C9}"/>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418359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A5A8-3031-44CF-B9A4-13D9CD18E991}"/>
              </a:ext>
            </a:extLst>
          </p:cNvPr>
          <p:cNvSpPr>
            <a:spLocks noGrp="1"/>
          </p:cNvSpPr>
          <p:nvPr>
            <p:ph type="title"/>
          </p:nvPr>
        </p:nvSpPr>
        <p:spPr>
          <a:xfrm>
            <a:off x="990600" y="304800"/>
            <a:ext cx="8153400" cy="457200"/>
          </a:xfrm>
        </p:spPr>
        <p:txBody>
          <a:bodyPr>
            <a:normAutofit fontScale="90000"/>
          </a:bodyPr>
          <a:lstStyle/>
          <a:p>
            <a:r>
              <a:rPr lang="en-US"/>
              <a:t>3 Figures: The Bride</a:t>
            </a:r>
            <a:endParaRPr lang="en-IN" dirty="0"/>
          </a:p>
        </p:txBody>
      </p:sp>
      <p:sp>
        <p:nvSpPr>
          <p:cNvPr id="3" name="Content Placeholder 2">
            <a:extLst>
              <a:ext uri="{FF2B5EF4-FFF2-40B4-BE49-F238E27FC236}">
                <a16:creationId xmlns:a16="http://schemas.microsoft.com/office/drawing/2014/main" id="{05805768-EC8D-4CE7-9DFE-17B25431B396}"/>
              </a:ext>
            </a:extLst>
          </p:cNvPr>
          <p:cNvSpPr>
            <a:spLocks noGrp="1"/>
          </p:cNvSpPr>
          <p:nvPr>
            <p:ph idx="1"/>
          </p:nvPr>
        </p:nvSpPr>
        <p:spPr>
          <a:xfrm>
            <a:off x="228600" y="1447800"/>
            <a:ext cx="4114801" cy="5180013"/>
          </a:xfrm>
        </p:spPr>
        <p:txBody>
          <a:bodyPr/>
          <a:lstStyle/>
          <a:p>
            <a:r>
              <a:rPr lang="en-US" dirty="0"/>
              <a:t>Visually present key results </a:t>
            </a:r>
          </a:p>
          <a:p>
            <a:r>
              <a:rPr lang="en-US" dirty="0"/>
              <a:t>Created before text</a:t>
            </a:r>
          </a:p>
          <a:p>
            <a:r>
              <a:rPr lang="en-US" dirty="0"/>
              <a:t>Independent of text</a:t>
            </a:r>
          </a:p>
          <a:p>
            <a:r>
              <a:rPr lang="en-US" dirty="0"/>
              <a:t>Consistent in format</a:t>
            </a:r>
          </a:p>
          <a:p>
            <a:r>
              <a:rPr lang="en-US" dirty="0"/>
              <a:t>Includes</a:t>
            </a:r>
          </a:p>
          <a:p>
            <a:pPr lvl="1"/>
            <a:endParaRPr lang="en-US" dirty="0"/>
          </a:p>
          <a:p>
            <a:pPr lvl="1"/>
            <a:endParaRPr lang="en-US" dirty="0"/>
          </a:p>
          <a:p>
            <a:pPr lvl="1"/>
            <a:endParaRPr lang="en-IN" dirty="0"/>
          </a:p>
        </p:txBody>
      </p:sp>
      <p:sp>
        <p:nvSpPr>
          <p:cNvPr id="12" name="Text Placeholder 11">
            <a:extLst>
              <a:ext uri="{FF2B5EF4-FFF2-40B4-BE49-F238E27FC236}">
                <a16:creationId xmlns:a16="http://schemas.microsoft.com/office/drawing/2014/main" id="{8CB1F6AE-ACD5-0616-432E-CE5EDFC222C0}"/>
              </a:ext>
            </a:extLst>
          </p:cNvPr>
          <p:cNvSpPr>
            <a:spLocks noGrp="1"/>
          </p:cNvSpPr>
          <p:nvPr>
            <p:ph type="body" sz="quarter" idx="12"/>
          </p:nvPr>
        </p:nvSpPr>
        <p:spPr/>
        <p:txBody>
          <a:bodyPr>
            <a:normAutofit fontScale="92500" lnSpcReduction="20000"/>
          </a:bodyPr>
          <a:lstStyle/>
          <a:p>
            <a:endParaRPr lang="en-US" dirty="0"/>
          </a:p>
        </p:txBody>
      </p:sp>
      <p:pic>
        <p:nvPicPr>
          <p:cNvPr id="9" name="Content Placeholder 2">
            <a:extLst>
              <a:ext uri="{FF2B5EF4-FFF2-40B4-BE49-F238E27FC236}">
                <a16:creationId xmlns:a16="http://schemas.microsoft.com/office/drawing/2014/main" id="{01476183-E4B3-47E0-8F85-C7D6947F8CD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3" name="Content Placeholder 12">
            <a:extLst>
              <a:ext uri="{FF2B5EF4-FFF2-40B4-BE49-F238E27FC236}">
                <a16:creationId xmlns:a16="http://schemas.microsoft.com/office/drawing/2014/main" id="{1FFF4C11-E8BF-4D0A-9848-0C791CF12969}"/>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913368" y="1735038"/>
            <a:ext cx="4154432" cy="4605537"/>
          </a:xfrm>
        </p:spPr>
      </p:pic>
      <p:sp>
        <p:nvSpPr>
          <p:cNvPr id="14" name="Content Placeholder 13">
            <a:extLst>
              <a:ext uri="{FF2B5EF4-FFF2-40B4-BE49-F238E27FC236}">
                <a16:creationId xmlns:a16="http://schemas.microsoft.com/office/drawing/2014/main" id="{12894668-1A5D-BD77-AF82-299C306B1615}"/>
              </a:ext>
            </a:extLst>
          </p:cNvPr>
          <p:cNvSpPr>
            <a:spLocks noGrp="1"/>
          </p:cNvSpPr>
          <p:nvPr>
            <p:ph sz="quarter" idx="14"/>
          </p:nvPr>
        </p:nvSpPr>
        <p:spPr/>
        <p:txBody>
          <a:bodyPr/>
          <a:lstStyle/>
          <a:p>
            <a:endParaRPr lang="en-US"/>
          </a:p>
        </p:txBody>
      </p:sp>
      <p:sp>
        <p:nvSpPr>
          <p:cNvPr id="15" name="Content Placeholder 14">
            <a:extLst>
              <a:ext uri="{FF2B5EF4-FFF2-40B4-BE49-F238E27FC236}">
                <a16:creationId xmlns:a16="http://schemas.microsoft.com/office/drawing/2014/main" id="{9BB48DDF-A0C6-3E8A-2556-D46E840DF143}"/>
              </a:ext>
            </a:extLst>
          </p:cNvPr>
          <p:cNvSpPr>
            <a:spLocks noGrp="1"/>
          </p:cNvSpPr>
          <p:nvPr>
            <p:ph sz="quarter" idx="15"/>
          </p:nvPr>
        </p:nvSpPr>
        <p:spPr/>
        <p:txBody>
          <a:bodyPr/>
          <a:lstStyle/>
          <a:p>
            <a:endParaRPr lang="en-US"/>
          </a:p>
        </p:txBody>
      </p:sp>
      <p:sp>
        <p:nvSpPr>
          <p:cNvPr id="69" name="Rectangle 68">
            <a:extLst>
              <a:ext uri="{FF2B5EF4-FFF2-40B4-BE49-F238E27FC236}">
                <a16:creationId xmlns:a16="http://schemas.microsoft.com/office/drawing/2014/main" id="{C47BA981-3D06-4737-8BA2-E9BBB1704A0F}"/>
              </a:ext>
            </a:extLst>
          </p:cNvPr>
          <p:cNvSpPr/>
          <p:nvPr/>
        </p:nvSpPr>
        <p:spPr bwMode="auto">
          <a:xfrm>
            <a:off x="1615137" y="4728120"/>
            <a:ext cx="1493240" cy="595618"/>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2">
                    <a:lumMod val="95000"/>
                    <a:lumOff val="5000"/>
                  </a:schemeClr>
                </a:solidFill>
                <a:effectLst/>
                <a:latin typeface="Times New Roman" panose="02020603050405020304" pitchFamily="18" charset="0"/>
              </a:rPr>
              <a:t>- </a:t>
            </a:r>
            <a:r>
              <a:rPr kumimoji="0" lang="en-US" sz="3600" b="0" i="0" u="none" strike="noStrike" cap="none" normalizeH="0" baseline="0" dirty="0">
                <a:ln>
                  <a:noFill/>
                </a:ln>
                <a:solidFill>
                  <a:schemeClr val="accent6">
                    <a:lumMod val="50000"/>
                  </a:schemeClr>
                </a:solidFill>
                <a:effectLst/>
                <a:latin typeface="Times New Roman" panose="02020603050405020304" pitchFamily="18" charset="0"/>
              </a:rPr>
              <a:t>Artwork</a:t>
            </a:r>
            <a:endParaRPr kumimoji="0" lang="en-IN" sz="3600" b="0" i="0" u="none" strike="noStrike" cap="none" normalizeH="0" baseline="0" dirty="0">
              <a:ln>
                <a:noFill/>
              </a:ln>
              <a:solidFill>
                <a:schemeClr val="accent6">
                  <a:lumMod val="50000"/>
                </a:schemeClr>
              </a:solidFill>
              <a:effectLst/>
              <a:latin typeface="Times New Roman" panose="02020603050405020304" pitchFamily="18" charset="0"/>
            </a:endParaRPr>
          </a:p>
        </p:txBody>
      </p:sp>
      <p:sp>
        <p:nvSpPr>
          <p:cNvPr id="70" name="Rectangle 69">
            <a:extLst>
              <a:ext uri="{FF2B5EF4-FFF2-40B4-BE49-F238E27FC236}">
                <a16:creationId xmlns:a16="http://schemas.microsoft.com/office/drawing/2014/main" id="{390DAF57-D687-4B94-9147-CE353B9649BA}"/>
              </a:ext>
            </a:extLst>
          </p:cNvPr>
          <p:cNvSpPr/>
          <p:nvPr/>
        </p:nvSpPr>
        <p:spPr bwMode="auto">
          <a:xfrm>
            <a:off x="1637031" y="5261520"/>
            <a:ext cx="1392572" cy="595618"/>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2">
                    <a:lumMod val="95000"/>
                    <a:lumOff val="5000"/>
                  </a:schemeClr>
                </a:solidFill>
                <a:effectLst/>
                <a:latin typeface="Times New Roman" panose="02020603050405020304" pitchFamily="18" charset="0"/>
              </a:rPr>
              <a:t>- L</a:t>
            </a:r>
            <a:r>
              <a:rPr lang="en-US" sz="3600" dirty="0">
                <a:solidFill>
                  <a:schemeClr val="tx2">
                    <a:lumMod val="95000"/>
                    <a:lumOff val="5000"/>
                  </a:schemeClr>
                </a:solidFill>
                <a:latin typeface="Times New Roman" panose="02020603050405020304" pitchFamily="18" charset="0"/>
              </a:rPr>
              <a:t>abels</a:t>
            </a:r>
            <a:endParaRPr kumimoji="0" lang="en-IN" sz="3600" b="0" i="0" u="none" strike="noStrike" cap="none" normalizeH="0" baseline="0" dirty="0">
              <a:ln>
                <a:noFill/>
              </a:ln>
              <a:solidFill>
                <a:schemeClr val="tx2">
                  <a:lumMod val="95000"/>
                  <a:lumOff val="5000"/>
                </a:schemeClr>
              </a:solidFill>
              <a:effectLst/>
              <a:latin typeface="Times New Roman" panose="02020603050405020304" pitchFamily="18" charset="0"/>
            </a:endParaRPr>
          </a:p>
        </p:txBody>
      </p:sp>
      <p:sp>
        <p:nvSpPr>
          <p:cNvPr id="71" name="Rectangle 70">
            <a:extLst>
              <a:ext uri="{FF2B5EF4-FFF2-40B4-BE49-F238E27FC236}">
                <a16:creationId xmlns:a16="http://schemas.microsoft.com/office/drawing/2014/main" id="{E36D852B-EE9E-44C7-8374-7AAC49A3DFF8}"/>
              </a:ext>
            </a:extLst>
          </p:cNvPr>
          <p:cNvSpPr/>
          <p:nvPr/>
        </p:nvSpPr>
        <p:spPr bwMode="auto">
          <a:xfrm>
            <a:off x="1615137" y="5711729"/>
            <a:ext cx="1684789" cy="595618"/>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2">
                    <a:lumMod val="95000"/>
                    <a:lumOff val="5000"/>
                  </a:schemeClr>
                </a:solidFill>
                <a:effectLst/>
                <a:latin typeface="Times New Roman" panose="02020603050405020304" pitchFamily="18" charset="0"/>
              </a:rPr>
              <a:t>- </a:t>
            </a:r>
            <a:r>
              <a:rPr lang="en-US" sz="3600" dirty="0">
                <a:solidFill>
                  <a:srgbClr val="FF3399"/>
                </a:solidFill>
                <a:latin typeface="Times New Roman" panose="02020603050405020304" pitchFamily="18" charset="0"/>
              </a:rPr>
              <a:t>Captions</a:t>
            </a:r>
            <a:endParaRPr kumimoji="0" lang="en-IN" sz="3600" b="0" i="0" u="none" strike="noStrike" cap="none" normalizeH="0" baseline="0" dirty="0">
              <a:ln>
                <a:noFill/>
              </a:ln>
              <a:solidFill>
                <a:srgbClr val="FF3399"/>
              </a:solidFill>
              <a:effectLst/>
              <a:latin typeface="Times New Roman" panose="02020603050405020304" pitchFamily="18" charset="0"/>
            </a:endParaRPr>
          </a:p>
        </p:txBody>
      </p:sp>
    </p:spTree>
    <p:extLst>
      <p:ext uri="{BB962C8B-B14F-4D97-AF65-F5344CB8AC3E}">
        <p14:creationId xmlns:p14="http://schemas.microsoft.com/office/powerpoint/2010/main" val="131143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2EDEDA-2F7F-1790-13B3-E834ECA1F96E}"/>
              </a:ext>
            </a:extLst>
          </p:cNvPr>
          <p:cNvSpPr/>
          <p:nvPr/>
        </p:nvSpPr>
        <p:spPr bwMode="auto">
          <a:xfrm>
            <a:off x="4843083" y="1727650"/>
            <a:ext cx="4171444" cy="4612460"/>
          </a:xfrm>
          <a:prstGeom prst="rect">
            <a:avLst/>
          </a:prstGeom>
          <a:solidFill>
            <a:schemeClr val="accent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1BE9A5A8-3031-44CF-B9A4-13D9CD18E991}"/>
              </a:ext>
            </a:extLst>
          </p:cNvPr>
          <p:cNvSpPr>
            <a:spLocks noGrp="1"/>
          </p:cNvSpPr>
          <p:nvPr>
            <p:ph type="title"/>
          </p:nvPr>
        </p:nvSpPr>
        <p:spPr>
          <a:xfrm>
            <a:off x="990600" y="304800"/>
            <a:ext cx="8153400" cy="457200"/>
          </a:xfrm>
        </p:spPr>
        <p:txBody>
          <a:bodyPr>
            <a:normAutofit fontScale="90000"/>
          </a:bodyPr>
          <a:lstStyle/>
          <a:p>
            <a:r>
              <a:rPr lang="en-US"/>
              <a:t>3 Figures: The Bride</a:t>
            </a:r>
            <a:endParaRPr lang="en-IN" dirty="0"/>
          </a:p>
        </p:txBody>
      </p:sp>
      <p:sp>
        <p:nvSpPr>
          <p:cNvPr id="3" name="Content Placeholder 2">
            <a:extLst>
              <a:ext uri="{FF2B5EF4-FFF2-40B4-BE49-F238E27FC236}">
                <a16:creationId xmlns:a16="http://schemas.microsoft.com/office/drawing/2014/main" id="{05805768-EC8D-4CE7-9DFE-17B25431B396}"/>
              </a:ext>
            </a:extLst>
          </p:cNvPr>
          <p:cNvSpPr>
            <a:spLocks noGrp="1"/>
          </p:cNvSpPr>
          <p:nvPr>
            <p:ph idx="1"/>
          </p:nvPr>
        </p:nvSpPr>
        <p:spPr>
          <a:xfrm>
            <a:off x="228600" y="1447800"/>
            <a:ext cx="4114801" cy="5180013"/>
          </a:xfrm>
        </p:spPr>
        <p:txBody>
          <a:bodyPr/>
          <a:lstStyle/>
          <a:p>
            <a:r>
              <a:rPr lang="en-US"/>
              <a:t>Sized as will appear in journal</a:t>
            </a:r>
          </a:p>
          <a:p>
            <a:r>
              <a:rPr lang="en-US"/>
              <a:t>Lines thick enough to reproduce</a:t>
            </a:r>
          </a:p>
          <a:p>
            <a:r>
              <a:rPr lang="en-US"/>
              <a:t>Labels (a) and (b) part of artwork</a:t>
            </a:r>
          </a:p>
          <a:p>
            <a:r>
              <a:rPr lang="en-US"/>
              <a:t>Colour avoided. </a:t>
            </a:r>
            <a:endParaRPr lang="en-US" dirty="0"/>
          </a:p>
        </p:txBody>
      </p:sp>
      <p:sp>
        <p:nvSpPr>
          <p:cNvPr id="31" name="Text Placeholder 30">
            <a:extLst>
              <a:ext uri="{FF2B5EF4-FFF2-40B4-BE49-F238E27FC236}">
                <a16:creationId xmlns:a16="http://schemas.microsoft.com/office/drawing/2014/main" id="{1BE93B4E-B900-4CE1-9286-5CCACEF93870}"/>
              </a:ext>
            </a:extLst>
          </p:cNvPr>
          <p:cNvSpPr>
            <a:spLocks noGrp="1"/>
          </p:cNvSpPr>
          <p:nvPr>
            <p:ph type="body" sz="quarter" idx="12"/>
          </p:nvPr>
        </p:nvSpPr>
        <p:spPr>
          <a:xfrm>
            <a:off x="1066800" y="914400"/>
            <a:ext cx="8001000" cy="533400"/>
          </a:xfrm>
        </p:spPr>
        <p:txBody>
          <a:bodyPr>
            <a:normAutofit fontScale="92500" lnSpcReduction="20000"/>
          </a:bodyPr>
          <a:lstStyle/>
          <a:p>
            <a:r>
              <a:rPr lang="en-US"/>
              <a:t>Artwork</a:t>
            </a:r>
            <a:endParaRPr lang="en-IN" dirty="0"/>
          </a:p>
        </p:txBody>
      </p:sp>
      <p:pic>
        <p:nvPicPr>
          <p:cNvPr id="9" name="Content Placeholder 2">
            <a:extLst>
              <a:ext uri="{FF2B5EF4-FFF2-40B4-BE49-F238E27FC236}">
                <a16:creationId xmlns:a16="http://schemas.microsoft.com/office/drawing/2014/main" id="{01476183-E4B3-47E0-8F85-C7D6947F8CD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7" name="Content Placeholder 6">
            <a:extLst>
              <a:ext uri="{FF2B5EF4-FFF2-40B4-BE49-F238E27FC236}">
                <a16:creationId xmlns:a16="http://schemas.microsoft.com/office/drawing/2014/main" id="{DF8B7ED9-CBC2-44B2-8982-7CC9BDF81505}"/>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856984" y="2770629"/>
            <a:ext cx="4154432" cy="2535941"/>
          </a:xfrm>
        </p:spPr>
      </p:pic>
      <p:sp>
        <p:nvSpPr>
          <p:cNvPr id="27" name="Content Placeholder 26">
            <a:extLst>
              <a:ext uri="{FF2B5EF4-FFF2-40B4-BE49-F238E27FC236}">
                <a16:creationId xmlns:a16="http://schemas.microsoft.com/office/drawing/2014/main" id="{2A9283E4-EBDA-658B-D8B3-27745347F63C}"/>
              </a:ext>
            </a:extLst>
          </p:cNvPr>
          <p:cNvSpPr>
            <a:spLocks noGrp="1"/>
          </p:cNvSpPr>
          <p:nvPr>
            <p:ph sz="quarter" idx="14"/>
          </p:nvPr>
        </p:nvSpPr>
        <p:spPr/>
        <p:txBody>
          <a:bodyPr/>
          <a:lstStyle/>
          <a:p>
            <a:endParaRPr lang="en-US"/>
          </a:p>
        </p:txBody>
      </p:sp>
      <p:sp>
        <p:nvSpPr>
          <p:cNvPr id="28" name="Content Placeholder 27">
            <a:extLst>
              <a:ext uri="{FF2B5EF4-FFF2-40B4-BE49-F238E27FC236}">
                <a16:creationId xmlns:a16="http://schemas.microsoft.com/office/drawing/2014/main" id="{E3028EBC-E1CA-8019-F92A-9AA046A764FA}"/>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238914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BA3364D-32D4-9569-949B-EA1D18CC8141}"/>
              </a:ext>
            </a:extLst>
          </p:cNvPr>
          <p:cNvSpPr>
            <a:spLocks noGrp="1" noRot="1" noMove="1" noResize="1" noEditPoints="1" noAdjustHandles="1" noChangeArrowheads="1" noChangeShapeType="1"/>
          </p:cNvSpPr>
          <p:nvPr/>
        </p:nvSpPr>
        <p:spPr bwMode="auto">
          <a:xfrm>
            <a:off x="4843083" y="1727650"/>
            <a:ext cx="4171444" cy="4612460"/>
          </a:xfrm>
          <a:prstGeom prst="rect">
            <a:avLst/>
          </a:prstGeom>
          <a:solidFill>
            <a:schemeClr val="accent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1BE9A5A8-3031-44CF-B9A4-13D9CD18E991}"/>
              </a:ext>
            </a:extLst>
          </p:cNvPr>
          <p:cNvSpPr>
            <a:spLocks noGrp="1"/>
          </p:cNvSpPr>
          <p:nvPr>
            <p:ph type="title"/>
          </p:nvPr>
        </p:nvSpPr>
        <p:spPr/>
        <p:txBody>
          <a:bodyPr>
            <a:normAutofit fontScale="90000"/>
          </a:bodyPr>
          <a:lstStyle/>
          <a:p>
            <a:r>
              <a:rPr lang="en-US"/>
              <a:t>3 Figures: The Bride</a:t>
            </a:r>
            <a:endParaRPr lang="en-IN" dirty="0"/>
          </a:p>
        </p:txBody>
      </p:sp>
      <p:sp>
        <p:nvSpPr>
          <p:cNvPr id="3" name="Content Placeholder 2">
            <a:extLst>
              <a:ext uri="{FF2B5EF4-FFF2-40B4-BE49-F238E27FC236}">
                <a16:creationId xmlns:a16="http://schemas.microsoft.com/office/drawing/2014/main" id="{05805768-EC8D-4CE7-9DFE-17B25431B396}"/>
              </a:ext>
            </a:extLst>
          </p:cNvPr>
          <p:cNvSpPr>
            <a:spLocks noGrp="1"/>
          </p:cNvSpPr>
          <p:nvPr>
            <p:ph idx="1"/>
          </p:nvPr>
        </p:nvSpPr>
        <p:spPr/>
        <p:txBody>
          <a:bodyPr>
            <a:normAutofit fontScale="77500" lnSpcReduction="20000"/>
          </a:bodyPr>
          <a:lstStyle/>
          <a:p>
            <a:r>
              <a:rPr lang="en-US" dirty="0"/>
              <a:t>Clear, Legible</a:t>
            </a:r>
          </a:p>
          <a:p>
            <a:pPr lvl="1"/>
            <a:r>
              <a:rPr lang="en-US" dirty="0"/>
              <a:t>8 point font required</a:t>
            </a:r>
          </a:p>
          <a:p>
            <a:pPr lvl="1"/>
            <a:r>
              <a:rPr lang="en-US" dirty="0"/>
              <a:t>10 or 12 point font better</a:t>
            </a:r>
          </a:p>
          <a:p>
            <a:r>
              <a:rPr lang="en-US" dirty="0"/>
              <a:t>Words not Symbols</a:t>
            </a:r>
          </a:p>
          <a:p>
            <a:pPr lvl="1"/>
            <a:r>
              <a:rPr lang="en-US" dirty="0"/>
              <a:t>“Hole Mobility” not “µh”</a:t>
            </a:r>
          </a:p>
          <a:p>
            <a:pPr lvl="1"/>
            <a:r>
              <a:rPr lang="en-US" dirty="0"/>
              <a:t>Time not t</a:t>
            </a:r>
          </a:p>
          <a:p>
            <a:r>
              <a:rPr lang="en-US" dirty="0"/>
              <a:t>Abbreviations avoided.</a:t>
            </a:r>
          </a:p>
          <a:p>
            <a:pPr lvl="1"/>
            <a:r>
              <a:rPr lang="en-US" dirty="0"/>
              <a:t>If required, define in caption</a:t>
            </a:r>
          </a:p>
          <a:p>
            <a:r>
              <a:rPr lang="en-US" dirty="0"/>
              <a:t>Units in Parenthesis with SI prefixes</a:t>
            </a:r>
          </a:p>
          <a:p>
            <a:pPr lvl="1"/>
            <a:r>
              <a:rPr lang="en-US" dirty="0"/>
              <a:t>“[kA/m] or [mA/m]” not “[A/m]/1000”</a:t>
            </a:r>
          </a:p>
          <a:p>
            <a:r>
              <a:rPr lang="en-US" dirty="0"/>
              <a:t>Correct Spelling!</a:t>
            </a:r>
          </a:p>
          <a:p>
            <a:r>
              <a:rPr lang="en-US" dirty="0"/>
              <a:t>Black (Usually)</a:t>
            </a:r>
          </a:p>
        </p:txBody>
      </p:sp>
      <p:sp>
        <p:nvSpPr>
          <p:cNvPr id="31" name="Text Placeholder 30">
            <a:extLst>
              <a:ext uri="{FF2B5EF4-FFF2-40B4-BE49-F238E27FC236}">
                <a16:creationId xmlns:a16="http://schemas.microsoft.com/office/drawing/2014/main" id="{1BE93B4E-B900-4CE1-9286-5CCACEF93870}"/>
              </a:ext>
            </a:extLst>
          </p:cNvPr>
          <p:cNvSpPr>
            <a:spLocks noGrp="1"/>
          </p:cNvSpPr>
          <p:nvPr>
            <p:ph type="body" sz="quarter" idx="12"/>
          </p:nvPr>
        </p:nvSpPr>
        <p:spPr/>
        <p:txBody>
          <a:bodyPr>
            <a:normAutofit fontScale="92500" lnSpcReduction="20000"/>
          </a:bodyPr>
          <a:lstStyle/>
          <a:p>
            <a:r>
              <a:rPr lang="en-US"/>
              <a:t>Labels</a:t>
            </a:r>
            <a:endParaRPr lang="en-IN" dirty="0"/>
          </a:p>
        </p:txBody>
      </p:sp>
      <p:pic>
        <p:nvPicPr>
          <p:cNvPr id="9" name="Content Placeholder 2">
            <a:extLst>
              <a:ext uri="{FF2B5EF4-FFF2-40B4-BE49-F238E27FC236}">
                <a16:creationId xmlns:a16="http://schemas.microsoft.com/office/drawing/2014/main" id="{01476183-E4B3-47E0-8F85-C7D6947F8CD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7" name="Content Placeholder 6">
            <a:extLst>
              <a:ext uri="{FF2B5EF4-FFF2-40B4-BE49-F238E27FC236}">
                <a16:creationId xmlns:a16="http://schemas.microsoft.com/office/drawing/2014/main" id="{1B2C1582-FFD6-46CA-BA6A-55B8ABB6B9CC}"/>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876800" y="2517917"/>
            <a:ext cx="4137727" cy="2989819"/>
          </a:xfrm>
        </p:spPr>
      </p:pic>
      <p:sp>
        <p:nvSpPr>
          <p:cNvPr id="11" name="Content Placeholder 10">
            <a:extLst>
              <a:ext uri="{FF2B5EF4-FFF2-40B4-BE49-F238E27FC236}">
                <a16:creationId xmlns:a16="http://schemas.microsoft.com/office/drawing/2014/main" id="{440E6DD2-9069-4002-9096-586481204057}"/>
              </a:ext>
            </a:extLst>
          </p:cNvPr>
          <p:cNvSpPr>
            <a:spLocks noGrp="1"/>
          </p:cNvSpPr>
          <p:nvPr>
            <p:ph sz="quarter" idx="14"/>
          </p:nvPr>
        </p:nvSpPr>
        <p:spPr/>
        <p:txBody>
          <a:bodyPr/>
          <a:lstStyle/>
          <a:p>
            <a:endParaRPr lang="en-US"/>
          </a:p>
        </p:txBody>
      </p:sp>
      <p:sp>
        <p:nvSpPr>
          <p:cNvPr id="12" name="Content Placeholder 11">
            <a:extLst>
              <a:ext uri="{FF2B5EF4-FFF2-40B4-BE49-F238E27FC236}">
                <a16:creationId xmlns:a16="http://schemas.microsoft.com/office/drawing/2014/main" id="{7AA11D29-4BB8-444A-8604-B72969CDCC68}"/>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181303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3459917-8E6E-FDFB-A1AF-EAE65EC614DA}"/>
              </a:ext>
            </a:extLst>
          </p:cNvPr>
          <p:cNvSpPr/>
          <p:nvPr/>
        </p:nvSpPr>
        <p:spPr bwMode="auto">
          <a:xfrm>
            <a:off x="4843083" y="1727650"/>
            <a:ext cx="4171444" cy="4612460"/>
          </a:xfrm>
          <a:prstGeom prst="rect">
            <a:avLst/>
          </a:prstGeom>
          <a:solidFill>
            <a:schemeClr val="accent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1BE9A5A8-3031-44CF-B9A4-13D9CD18E991}"/>
              </a:ext>
            </a:extLst>
          </p:cNvPr>
          <p:cNvSpPr>
            <a:spLocks noGrp="1"/>
          </p:cNvSpPr>
          <p:nvPr>
            <p:ph type="title"/>
          </p:nvPr>
        </p:nvSpPr>
        <p:spPr/>
        <p:txBody>
          <a:bodyPr>
            <a:normAutofit fontScale="90000"/>
          </a:bodyPr>
          <a:lstStyle/>
          <a:p>
            <a:r>
              <a:rPr lang="en-US"/>
              <a:t>3 Figures: The Bride</a:t>
            </a:r>
            <a:endParaRPr lang="en-IN" dirty="0"/>
          </a:p>
        </p:txBody>
      </p:sp>
      <p:sp>
        <p:nvSpPr>
          <p:cNvPr id="3" name="Content Placeholder 2">
            <a:extLst>
              <a:ext uri="{FF2B5EF4-FFF2-40B4-BE49-F238E27FC236}">
                <a16:creationId xmlns:a16="http://schemas.microsoft.com/office/drawing/2014/main" id="{05805768-EC8D-4CE7-9DFE-17B25431B396}"/>
              </a:ext>
            </a:extLst>
          </p:cNvPr>
          <p:cNvSpPr>
            <a:spLocks noGrp="1"/>
          </p:cNvSpPr>
          <p:nvPr>
            <p:ph idx="1"/>
          </p:nvPr>
        </p:nvSpPr>
        <p:spPr/>
        <p:txBody>
          <a:bodyPr/>
          <a:lstStyle/>
          <a:p>
            <a:r>
              <a:rPr lang="en-US"/>
              <a:t>Concise: no long discussion</a:t>
            </a:r>
          </a:p>
          <a:p>
            <a:r>
              <a:rPr lang="en-US"/>
              <a:t>Complete: enough info to understand results</a:t>
            </a:r>
          </a:p>
          <a:p>
            <a:r>
              <a:rPr lang="en-US"/>
              <a:t>Abbreviations defined </a:t>
            </a:r>
            <a:endParaRPr lang="en-US" dirty="0"/>
          </a:p>
        </p:txBody>
      </p:sp>
      <p:sp>
        <p:nvSpPr>
          <p:cNvPr id="31" name="Text Placeholder 30">
            <a:extLst>
              <a:ext uri="{FF2B5EF4-FFF2-40B4-BE49-F238E27FC236}">
                <a16:creationId xmlns:a16="http://schemas.microsoft.com/office/drawing/2014/main" id="{1BE93B4E-B900-4CE1-9286-5CCACEF93870}"/>
              </a:ext>
            </a:extLst>
          </p:cNvPr>
          <p:cNvSpPr>
            <a:spLocks noGrp="1"/>
          </p:cNvSpPr>
          <p:nvPr>
            <p:ph type="body" sz="quarter" idx="12"/>
          </p:nvPr>
        </p:nvSpPr>
        <p:spPr/>
        <p:txBody>
          <a:bodyPr>
            <a:normAutofit fontScale="92500" lnSpcReduction="20000"/>
          </a:bodyPr>
          <a:lstStyle/>
          <a:p>
            <a:r>
              <a:rPr lang="en-US"/>
              <a:t>Captions</a:t>
            </a:r>
            <a:endParaRPr lang="en-IN" dirty="0"/>
          </a:p>
        </p:txBody>
      </p:sp>
      <p:pic>
        <p:nvPicPr>
          <p:cNvPr id="9" name="Content Placeholder 2">
            <a:extLst>
              <a:ext uri="{FF2B5EF4-FFF2-40B4-BE49-F238E27FC236}">
                <a16:creationId xmlns:a16="http://schemas.microsoft.com/office/drawing/2014/main" id="{01476183-E4B3-47E0-8F85-C7D6947F8CD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1" name="Content Placeholder 10">
            <a:extLst>
              <a:ext uri="{FF2B5EF4-FFF2-40B4-BE49-F238E27FC236}">
                <a16:creationId xmlns:a16="http://schemas.microsoft.com/office/drawing/2014/main" id="{B06AA2C2-670B-4F3C-A061-FACB344993B5}"/>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375846" y="4587237"/>
            <a:ext cx="3105918" cy="1356363"/>
          </a:xfrm>
        </p:spPr>
      </p:pic>
      <p:sp>
        <p:nvSpPr>
          <p:cNvPr id="20" name="Content Placeholder 19">
            <a:extLst>
              <a:ext uri="{FF2B5EF4-FFF2-40B4-BE49-F238E27FC236}">
                <a16:creationId xmlns:a16="http://schemas.microsoft.com/office/drawing/2014/main" id="{599AA0C4-F58D-45F6-A9B3-D5BD1ACF0C5E}"/>
              </a:ext>
            </a:extLst>
          </p:cNvPr>
          <p:cNvSpPr>
            <a:spLocks noGrp="1"/>
          </p:cNvSpPr>
          <p:nvPr>
            <p:ph sz="quarter" idx="14"/>
          </p:nvPr>
        </p:nvSpPr>
        <p:spPr/>
        <p:txBody>
          <a:bodyPr/>
          <a:lstStyle/>
          <a:p>
            <a:endParaRPr lang="en-US"/>
          </a:p>
        </p:txBody>
      </p:sp>
      <p:sp>
        <p:nvSpPr>
          <p:cNvPr id="21" name="Content Placeholder 20">
            <a:extLst>
              <a:ext uri="{FF2B5EF4-FFF2-40B4-BE49-F238E27FC236}">
                <a16:creationId xmlns:a16="http://schemas.microsoft.com/office/drawing/2014/main" id="{219E29AC-B220-484E-8A89-972D9B2A1445}"/>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407748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031B-8EA6-4B33-BE22-ACF5010AF76F}"/>
              </a:ext>
            </a:extLst>
          </p:cNvPr>
          <p:cNvSpPr>
            <a:spLocks noGrp="1"/>
          </p:cNvSpPr>
          <p:nvPr>
            <p:ph type="title"/>
          </p:nvPr>
        </p:nvSpPr>
        <p:spPr>
          <a:xfrm>
            <a:off x="990600" y="304800"/>
            <a:ext cx="8153400" cy="457200"/>
          </a:xfrm>
        </p:spPr>
        <p:txBody>
          <a:bodyPr>
            <a:normAutofit fontScale="90000"/>
          </a:bodyPr>
          <a:lstStyle/>
          <a:p>
            <a:r>
              <a:rPr lang="en-US"/>
              <a:t>3 Figures: The Bride</a:t>
            </a:r>
            <a:endParaRPr lang="en-IN" dirty="0"/>
          </a:p>
        </p:txBody>
      </p:sp>
      <p:sp>
        <p:nvSpPr>
          <p:cNvPr id="3" name="Content Placeholder 2">
            <a:extLst>
              <a:ext uri="{FF2B5EF4-FFF2-40B4-BE49-F238E27FC236}">
                <a16:creationId xmlns:a16="http://schemas.microsoft.com/office/drawing/2014/main" id="{BBDDB2D2-8051-4871-8221-0F28D5764CAA}"/>
              </a:ext>
            </a:extLst>
          </p:cNvPr>
          <p:cNvSpPr>
            <a:spLocks noGrp="1"/>
          </p:cNvSpPr>
          <p:nvPr>
            <p:ph idx="1"/>
          </p:nvPr>
        </p:nvSpPr>
        <p:spPr>
          <a:xfrm>
            <a:off x="228600" y="3654425"/>
            <a:ext cx="8686800" cy="2289175"/>
          </a:xfrm>
        </p:spPr>
        <p:txBody>
          <a:bodyPr>
            <a:normAutofit/>
          </a:bodyPr>
          <a:lstStyle/>
          <a:p>
            <a:r>
              <a:rPr lang="en-US" dirty="0"/>
              <a:t>W</a:t>
            </a:r>
            <a:r>
              <a:rPr lang="en-IN" dirty="0"/>
              <a:t>hat information is being presented</a:t>
            </a:r>
          </a:p>
          <a:p>
            <a:r>
              <a:rPr lang="en-US" dirty="0"/>
              <a:t>D</a:t>
            </a:r>
            <a:r>
              <a:rPr lang="en-IN" dirty="0" err="1"/>
              <a:t>efinitions</a:t>
            </a:r>
            <a:r>
              <a:rPr lang="en-IN" dirty="0"/>
              <a:t> of symbols and abbreviations</a:t>
            </a:r>
          </a:p>
          <a:p>
            <a:r>
              <a:rPr lang="en-US" dirty="0"/>
              <a:t>Highlight the measurement techniques used (important for interpretation of this data)</a:t>
            </a:r>
          </a:p>
        </p:txBody>
      </p:sp>
      <p:sp>
        <p:nvSpPr>
          <p:cNvPr id="4" name="Text Placeholder 3">
            <a:extLst>
              <a:ext uri="{FF2B5EF4-FFF2-40B4-BE49-F238E27FC236}">
                <a16:creationId xmlns:a16="http://schemas.microsoft.com/office/drawing/2014/main" id="{38290C89-0210-46E1-82EE-CF87096C5C28}"/>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Captions </a:t>
            </a:r>
            <a:endParaRPr lang="en-IN" dirty="0"/>
          </a:p>
        </p:txBody>
      </p:sp>
      <p:pic>
        <p:nvPicPr>
          <p:cNvPr id="8" name="Content Placeholder 2">
            <a:extLst>
              <a:ext uri="{FF2B5EF4-FFF2-40B4-BE49-F238E27FC236}">
                <a16:creationId xmlns:a16="http://schemas.microsoft.com/office/drawing/2014/main" id="{0D8D1659-296E-4A2A-840B-CE22F8CAC5B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4" name="Content Placeholder 13">
            <a:extLst>
              <a:ext uri="{FF2B5EF4-FFF2-40B4-BE49-F238E27FC236}">
                <a16:creationId xmlns:a16="http://schemas.microsoft.com/office/drawing/2014/main" id="{D50A5659-4AB1-B161-13FC-65514A4068BE}"/>
              </a:ext>
            </a:extLst>
          </p:cNvPr>
          <p:cNvSpPr>
            <a:spLocks noGrp="1"/>
          </p:cNvSpPr>
          <p:nvPr>
            <p:ph sz="quarter" idx="14"/>
          </p:nvPr>
        </p:nvSpPr>
        <p:spPr/>
        <p:txBody>
          <a:bodyPr/>
          <a:lstStyle/>
          <a:p>
            <a:endParaRPr lang="en-US" dirty="0"/>
          </a:p>
        </p:txBody>
      </p:sp>
      <p:sp>
        <p:nvSpPr>
          <p:cNvPr id="15" name="Content Placeholder 14">
            <a:extLst>
              <a:ext uri="{FF2B5EF4-FFF2-40B4-BE49-F238E27FC236}">
                <a16:creationId xmlns:a16="http://schemas.microsoft.com/office/drawing/2014/main" id="{117E78A0-D3F7-17B9-F64B-9CADB05ED8A4}"/>
              </a:ext>
            </a:extLst>
          </p:cNvPr>
          <p:cNvSpPr>
            <a:spLocks noGrp="1"/>
          </p:cNvSpPr>
          <p:nvPr>
            <p:ph sz="quarter" idx="15"/>
          </p:nvPr>
        </p:nvSpPr>
        <p:spPr/>
        <p:txBody>
          <a:bodyPr/>
          <a:lstStyle/>
          <a:p>
            <a:endParaRPr lang="en-US" dirty="0"/>
          </a:p>
        </p:txBody>
      </p:sp>
      <p:sp>
        <p:nvSpPr>
          <p:cNvPr id="9" name="Rectangle 8">
            <a:extLst>
              <a:ext uri="{FF2B5EF4-FFF2-40B4-BE49-F238E27FC236}">
                <a16:creationId xmlns:a16="http://schemas.microsoft.com/office/drawing/2014/main" id="{645A7323-26FC-445B-B7DB-64DD5075EC58}"/>
              </a:ext>
            </a:extLst>
          </p:cNvPr>
          <p:cNvSpPr/>
          <p:nvPr/>
        </p:nvSpPr>
        <p:spPr bwMode="auto">
          <a:xfrm>
            <a:off x="958351" y="1537671"/>
            <a:ext cx="7390700" cy="1665904"/>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2">
                    <a:lumMod val="95000"/>
                    <a:lumOff val="5000"/>
                  </a:schemeClr>
                </a:solidFill>
                <a:effectLst/>
                <a:latin typeface="Times New Roman" panose="02020603050405020304" pitchFamily="18" charset="0"/>
              </a:rPr>
              <a:t>Fig. 4 Summary of the field dependent hole mobilities</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tx2">
                    <a:lumMod val="95000"/>
                    <a:lumOff val="5000"/>
                  </a:schemeClr>
                </a:solidFill>
                <a:latin typeface="Times New Roman" panose="02020603050405020304" pitchFamily="18" charset="0"/>
              </a:rPr>
              <a:t>plotted as a function of the square of the electric field. </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tx2">
                    <a:lumMod val="95000"/>
                    <a:lumOff val="5000"/>
                  </a:schemeClr>
                </a:solidFill>
                <a:latin typeface="Times New Roman" panose="02020603050405020304" pitchFamily="18" charset="0"/>
              </a:rPr>
              <a:t>Chlorobenzene (CB) spin cast mobilities are indicated</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tx2">
                    <a:lumMod val="95000"/>
                    <a:lumOff val="5000"/>
                  </a:schemeClr>
                </a:solidFill>
                <a:latin typeface="Times New Roman" panose="02020603050405020304" pitchFamily="18" charset="0"/>
              </a:rPr>
              <a:t>by the dashed line, while the toluene (TL) spin cast</a:t>
            </a:r>
          </a:p>
          <a:p>
            <a:pPr marL="0" marR="0" indent="0" algn="l" defTabSz="914400" rtl="0" eaLnBrk="0" fontAlgn="base" latinLnBrk="0" hangingPunct="0">
              <a:lnSpc>
                <a:spcPct val="100000"/>
              </a:lnSpc>
              <a:spcBef>
                <a:spcPct val="0"/>
              </a:spcBef>
              <a:spcAft>
                <a:spcPct val="0"/>
              </a:spcAft>
              <a:buClrTx/>
              <a:buSzTx/>
              <a:buFontTx/>
              <a:buNone/>
              <a:tabLst/>
            </a:pPr>
            <a:r>
              <a:rPr lang="en-US" sz="2400" b="1" dirty="0">
                <a:solidFill>
                  <a:schemeClr val="tx2">
                    <a:lumMod val="95000"/>
                    <a:lumOff val="5000"/>
                  </a:schemeClr>
                </a:solidFill>
                <a:latin typeface="Times New Roman" panose="02020603050405020304" pitchFamily="18" charset="0"/>
              </a:rPr>
              <a:t>films by solid line. </a:t>
            </a:r>
          </a:p>
        </p:txBody>
      </p:sp>
      <p:sp>
        <p:nvSpPr>
          <p:cNvPr id="11" name="Rectangle 10">
            <a:extLst>
              <a:ext uri="{FF2B5EF4-FFF2-40B4-BE49-F238E27FC236}">
                <a16:creationId xmlns:a16="http://schemas.microsoft.com/office/drawing/2014/main" id="{E27A0BBE-0401-4A11-AE21-263B1B2142CC}"/>
              </a:ext>
            </a:extLst>
          </p:cNvPr>
          <p:cNvSpPr/>
          <p:nvPr/>
        </p:nvSpPr>
        <p:spPr bwMode="auto">
          <a:xfrm>
            <a:off x="958351" y="2724102"/>
            <a:ext cx="7389137" cy="113868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defTabSz="914400" eaLnBrk="0" fontAlgn="base" hangingPunct="0">
              <a:spcBef>
                <a:spcPct val="0"/>
              </a:spcBef>
              <a:spcAft>
                <a:spcPct val="0"/>
              </a:spcAft>
            </a:pPr>
            <a:r>
              <a:rPr lang="en-US" sz="2400" b="1" dirty="0">
                <a:solidFill>
                  <a:schemeClr val="tx2">
                    <a:lumMod val="95000"/>
                    <a:lumOff val="5000"/>
                  </a:schemeClr>
                </a:solidFill>
                <a:latin typeface="Times New Roman" panose="02020603050405020304" pitchFamily="18" charset="0"/>
              </a:rPr>
              <a:t>                                The Time of Flight (TOF) technique </a:t>
            </a:r>
          </a:p>
          <a:p>
            <a:pPr defTabSz="914400" eaLnBrk="0" fontAlgn="base" hangingPunct="0">
              <a:spcBef>
                <a:spcPct val="0"/>
              </a:spcBef>
              <a:spcAft>
                <a:spcPct val="0"/>
              </a:spcAft>
            </a:pPr>
            <a:r>
              <a:rPr lang="en-US" sz="2400" b="1" dirty="0">
                <a:solidFill>
                  <a:schemeClr val="tx2">
                    <a:lumMod val="95000"/>
                    <a:lumOff val="5000"/>
                  </a:schemeClr>
                </a:solidFill>
                <a:latin typeface="Times New Roman" panose="02020603050405020304" pitchFamily="18" charset="0"/>
              </a:rPr>
              <a:t>was used for all measurements. </a:t>
            </a:r>
          </a:p>
        </p:txBody>
      </p:sp>
    </p:spTree>
    <p:extLst>
      <p:ext uri="{BB962C8B-B14F-4D97-AF65-F5344CB8AC3E}">
        <p14:creationId xmlns:p14="http://schemas.microsoft.com/office/powerpoint/2010/main" val="52714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749"/>
                                          </p:stCondLst>
                                        </p:cTn>
                                        <p:tgtEl>
                                          <p:spTgt spid="9"/>
                                        </p:tgtEl>
                                        <p:attrNameLst>
                                          <p:attrName>style.visibility</p:attrName>
                                        </p:attrNameLst>
                                      </p:cBhvr>
                                      <p:to>
                                        <p:strVal val="visible"/>
                                      </p:to>
                                    </p:set>
                                  </p:childTnLst>
                                </p:cTn>
                              </p:par>
                            </p:childTnLst>
                          </p:cTn>
                        </p:par>
                        <p:par>
                          <p:cTn id="7" fill="hold">
                            <p:stCondLst>
                              <p:cond delay="750"/>
                            </p:stCondLst>
                            <p:childTnLst>
                              <p:par>
                                <p:cTn id="8" presetID="22" presetClass="entr" presetSubtype="8" fill="hold" grpId="0"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749"/>
                                          </p:stCondLst>
                                        </p:cTn>
                                        <p:tgtEl>
                                          <p:spTgt spid="9">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9">
                                            <p:txEl>
                                              <p:pRg st="4" end="4"/>
                                            </p:txEl>
                                          </p:spTgt>
                                        </p:tgtEl>
                                        <p:attrNameLst>
                                          <p:attrName>style.visibility</p:attrName>
                                        </p:attrNameLst>
                                      </p:cBhvr>
                                      <p:to>
                                        <p:strVal val="visible"/>
                                      </p:to>
                                    </p:set>
                                  </p:childTnLst>
                                </p:cTn>
                              </p:par>
                            </p:childTnLst>
                          </p:cTn>
                        </p:par>
                        <p:par>
                          <p:cTn id="24" fill="hold">
                            <p:stCondLst>
                              <p:cond delay="750"/>
                            </p:stCondLst>
                            <p:childTnLst>
                              <p:par>
                                <p:cTn id="25" presetID="22" presetClass="entr" presetSubtype="8"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left)">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9">
                                            <p:txEl>
                                              <p:pRg st="3" end="3"/>
                                            </p:txEl>
                                          </p:spTgt>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9">
                                            <p:txEl>
                                              <p:pRg st="4" end="4"/>
                                            </p:txEl>
                                          </p:spTgt>
                                        </p:tgtEl>
                                        <p:attrNameLst>
                                          <p:attrName>style.visibility</p:attrName>
                                        </p:attrNameLst>
                                      </p:cBhvr>
                                      <p:to>
                                        <p:strVal val="hidden"/>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749"/>
                                          </p:stCondLst>
                                        </p:cTn>
                                        <p:tgtEl>
                                          <p:spTgt spid="11"/>
                                        </p:tgtEl>
                                        <p:attrNameLst>
                                          <p:attrName>style.visibility</p:attrName>
                                        </p:attrNameLst>
                                      </p:cBhvr>
                                      <p:to>
                                        <p:strVal val="visible"/>
                                      </p:to>
                                    </p:set>
                                  </p:childTnLst>
                                </p:cTn>
                              </p:par>
                            </p:childTnLst>
                          </p:cTn>
                        </p:par>
                        <p:par>
                          <p:cTn id="39" fill="hold">
                            <p:stCondLst>
                              <p:cond delay="750"/>
                            </p:stCondLst>
                            <p:childTnLst>
                              <p:par>
                                <p:cTn id="40" presetID="22" presetClass="entr" presetSubtype="8" fill="hold" grpId="0" nodeType="after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wipe(left)">
                                      <p:cBhvr>
                                        <p:cTn id="4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3CA92AF-82AC-782A-A5BE-434CB08AC9EC}"/>
              </a:ext>
            </a:extLst>
          </p:cNvPr>
          <p:cNvSpPr>
            <a:spLocks noGrp="1"/>
          </p:cNvSpPr>
          <p:nvPr>
            <p:ph type="title"/>
          </p:nvPr>
        </p:nvSpPr>
        <p:spPr/>
        <p:txBody>
          <a:bodyPr>
            <a:normAutofit fontScale="90000"/>
          </a:bodyPr>
          <a:lstStyle/>
          <a:p>
            <a:r>
              <a:rPr lang="en-CA" dirty="0"/>
              <a:t>4/5 Planning</a:t>
            </a:r>
            <a:endParaRPr lang="en-US" dirty="0"/>
          </a:p>
        </p:txBody>
      </p:sp>
      <p:sp>
        <p:nvSpPr>
          <p:cNvPr id="10" name="Content Placeholder 9">
            <a:extLst>
              <a:ext uri="{FF2B5EF4-FFF2-40B4-BE49-F238E27FC236}">
                <a16:creationId xmlns:a16="http://schemas.microsoft.com/office/drawing/2014/main" id="{AAA3FB74-4F2C-4F36-EAF9-2E3FD3605996}"/>
              </a:ext>
            </a:extLst>
          </p:cNvPr>
          <p:cNvSpPr>
            <a:spLocks noGrp="1"/>
          </p:cNvSpPr>
          <p:nvPr>
            <p:ph idx="1"/>
          </p:nvPr>
        </p:nvSpPr>
        <p:spPr/>
        <p:txBody>
          <a:bodyPr>
            <a:normAutofit lnSpcReduction="10000"/>
          </a:bodyPr>
          <a:lstStyle/>
          <a:p>
            <a:r>
              <a:rPr lang="en-CA" dirty="0"/>
              <a:t>⸪ Figures present the key results and are the bride</a:t>
            </a:r>
          </a:p>
          <a:p>
            <a:r>
              <a:rPr lang="en-CA" dirty="0"/>
              <a:t>⸫ Figures should be prepared first.</a:t>
            </a:r>
          </a:p>
          <a:p>
            <a:r>
              <a:rPr lang="en-US" dirty="0"/>
              <a:t>What results are important enough to have a figure?</a:t>
            </a:r>
          </a:p>
          <a:p>
            <a:r>
              <a:rPr lang="en-US" dirty="0"/>
              <a:t>What results will benefit from a figure? </a:t>
            </a:r>
          </a:p>
          <a:p>
            <a:pPr lvl="1"/>
            <a:r>
              <a:rPr lang="en-US" dirty="0"/>
              <a:t>E.g., A Yes/No question does not need its own pie chart?</a:t>
            </a:r>
          </a:p>
          <a:p>
            <a:pPr lvl="1"/>
            <a:r>
              <a:rPr lang="en-US" dirty="0"/>
              <a:t>Can just mention in text. </a:t>
            </a:r>
          </a:p>
          <a:p>
            <a:r>
              <a:rPr lang="en-US" dirty="0"/>
              <a:t>How does this figure support the hypothesis?</a:t>
            </a:r>
          </a:p>
          <a:p>
            <a:r>
              <a:rPr lang="en-US" dirty="0"/>
              <a:t>Papers generally have ~4 figures</a:t>
            </a:r>
          </a:p>
        </p:txBody>
      </p:sp>
      <p:sp>
        <p:nvSpPr>
          <p:cNvPr id="11" name="Text Placeholder 10">
            <a:extLst>
              <a:ext uri="{FF2B5EF4-FFF2-40B4-BE49-F238E27FC236}">
                <a16:creationId xmlns:a16="http://schemas.microsoft.com/office/drawing/2014/main" id="{7CF6029E-5AD8-9EF7-3468-76C27F975787}"/>
              </a:ext>
            </a:extLst>
          </p:cNvPr>
          <p:cNvSpPr>
            <a:spLocks noGrp="1"/>
          </p:cNvSpPr>
          <p:nvPr>
            <p:ph type="body" sz="quarter" idx="12"/>
          </p:nvPr>
        </p:nvSpPr>
        <p:spPr/>
        <p:txBody>
          <a:bodyPr>
            <a:normAutofit fontScale="92500" lnSpcReduction="20000"/>
          </a:bodyPr>
          <a:lstStyle/>
          <a:p>
            <a:r>
              <a:rPr lang="en-CA" dirty="0"/>
              <a:t>Figures First</a:t>
            </a:r>
            <a:endParaRPr lang="en-US" dirty="0"/>
          </a:p>
        </p:txBody>
      </p:sp>
      <p:sp>
        <p:nvSpPr>
          <p:cNvPr id="13" name="Content Placeholder 12">
            <a:extLst>
              <a:ext uri="{FF2B5EF4-FFF2-40B4-BE49-F238E27FC236}">
                <a16:creationId xmlns:a16="http://schemas.microsoft.com/office/drawing/2014/main" id="{7B49901D-C2AE-49A7-E5B0-4CCF95451603}"/>
              </a:ext>
            </a:extLst>
          </p:cNvPr>
          <p:cNvSpPr>
            <a:spLocks noGrp="1"/>
          </p:cNvSpPr>
          <p:nvPr>
            <p:ph sz="quarter" idx="14"/>
          </p:nvPr>
        </p:nvSpPr>
        <p:spPr/>
        <p:txBody>
          <a:bodyPr/>
          <a:lstStyle/>
          <a:p>
            <a:endParaRPr lang="en-US" dirty="0"/>
          </a:p>
        </p:txBody>
      </p:sp>
      <p:sp>
        <p:nvSpPr>
          <p:cNvPr id="14" name="Content Placeholder 13">
            <a:extLst>
              <a:ext uri="{FF2B5EF4-FFF2-40B4-BE49-F238E27FC236}">
                <a16:creationId xmlns:a16="http://schemas.microsoft.com/office/drawing/2014/main" id="{17C20CFF-81F8-822B-A34C-076FF682D054}"/>
              </a:ext>
            </a:extLst>
          </p:cNvPr>
          <p:cNvSpPr>
            <a:spLocks noGrp="1"/>
          </p:cNvSpPr>
          <p:nvPr>
            <p:ph sz="quarter" idx="15"/>
          </p:nvPr>
        </p:nvSpPr>
        <p:spPr/>
        <p:txBody>
          <a:bodyPr/>
          <a:lstStyle/>
          <a:p>
            <a:endParaRPr lang="en-US" dirty="0"/>
          </a:p>
        </p:txBody>
      </p:sp>
      <p:pic>
        <p:nvPicPr>
          <p:cNvPr id="15" name="Content Placeholder 2">
            <a:extLst>
              <a:ext uri="{FF2B5EF4-FFF2-40B4-BE49-F238E27FC236}">
                <a16:creationId xmlns:a16="http://schemas.microsoft.com/office/drawing/2014/main" id="{8BCB3C4E-FAB6-CDEF-3725-0E40865A816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Tree>
    <p:extLst>
      <p:ext uri="{BB962C8B-B14F-4D97-AF65-F5344CB8AC3E}">
        <p14:creationId xmlns:p14="http://schemas.microsoft.com/office/powerpoint/2010/main" val="2021814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B27AE-4F6D-3600-9A24-F41564DD1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0128F1-F506-7133-5802-A32357168040}"/>
              </a:ext>
            </a:extLst>
          </p:cNvPr>
          <p:cNvSpPr>
            <a:spLocks noGrp="1"/>
          </p:cNvSpPr>
          <p:nvPr>
            <p:ph type="title"/>
          </p:nvPr>
        </p:nvSpPr>
        <p:spPr/>
        <p:txBody>
          <a:bodyPr>
            <a:normAutofit fontScale="90000"/>
          </a:bodyPr>
          <a:lstStyle/>
          <a:p>
            <a:r>
              <a:rPr lang="en-CA" dirty="0"/>
              <a:t>4</a:t>
            </a:r>
            <a:r>
              <a:rPr lang="en-US" dirty="0"/>
              <a:t>/5 Planning</a:t>
            </a:r>
            <a:endParaRPr lang="en-IN" dirty="0"/>
          </a:p>
        </p:txBody>
      </p:sp>
      <p:sp>
        <p:nvSpPr>
          <p:cNvPr id="3" name="Content Placeholder 2">
            <a:extLst>
              <a:ext uri="{FF2B5EF4-FFF2-40B4-BE49-F238E27FC236}">
                <a16:creationId xmlns:a16="http://schemas.microsoft.com/office/drawing/2014/main" id="{4B39E5D8-7A5F-CA18-ADF9-18CB5A0048C6}"/>
              </a:ext>
            </a:extLst>
          </p:cNvPr>
          <p:cNvSpPr>
            <a:spLocks noGrp="1"/>
          </p:cNvSpPr>
          <p:nvPr>
            <p:ph idx="1"/>
          </p:nvPr>
        </p:nvSpPr>
        <p:spPr/>
        <p:txBody>
          <a:bodyPr>
            <a:normAutofit/>
          </a:bodyPr>
          <a:lstStyle/>
          <a:p>
            <a:r>
              <a:rPr lang="en-US" dirty="0"/>
              <a:t>Decide which results require a figures</a:t>
            </a:r>
          </a:p>
          <a:p>
            <a:endParaRPr lang="en-IN" dirty="0"/>
          </a:p>
        </p:txBody>
      </p:sp>
      <p:sp>
        <p:nvSpPr>
          <p:cNvPr id="11" name="Text Placeholder 10">
            <a:extLst>
              <a:ext uri="{FF2B5EF4-FFF2-40B4-BE49-F238E27FC236}">
                <a16:creationId xmlns:a16="http://schemas.microsoft.com/office/drawing/2014/main" id="{8A407DC4-777B-1C8E-F017-99F244207B0C}"/>
              </a:ext>
            </a:extLst>
          </p:cNvPr>
          <p:cNvSpPr>
            <a:spLocks noGrp="1"/>
          </p:cNvSpPr>
          <p:nvPr>
            <p:ph type="body" sz="quarter" idx="12"/>
          </p:nvPr>
        </p:nvSpPr>
        <p:spPr/>
        <p:txBody>
          <a:bodyPr>
            <a:normAutofit fontScale="92500" lnSpcReduction="20000"/>
          </a:bodyPr>
          <a:lstStyle/>
          <a:p>
            <a:r>
              <a:rPr lang="en-US" dirty="0"/>
              <a:t>Final Research Paper</a:t>
            </a:r>
          </a:p>
        </p:txBody>
      </p:sp>
      <p:pic>
        <p:nvPicPr>
          <p:cNvPr id="8" name="Content Placeholder 7">
            <a:extLst>
              <a:ext uri="{FF2B5EF4-FFF2-40B4-BE49-F238E27FC236}">
                <a16:creationId xmlns:a16="http://schemas.microsoft.com/office/drawing/2014/main" id="{D7941AB4-1861-2657-B8A4-3FFC8D2CA91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2" name="Content Placeholder 11">
            <a:extLst>
              <a:ext uri="{FF2B5EF4-FFF2-40B4-BE49-F238E27FC236}">
                <a16:creationId xmlns:a16="http://schemas.microsoft.com/office/drawing/2014/main" id="{65F552FD-A87F-D2D8-9CF9-65F354F32C3E}"/>
              </a:ext>
            </a:extLst>
          </p:cNvPr>
          <p:cNvSpPr>
            <a:spLocks noGrp="1"/>
          </p:cNvSpPr>
          <p:nvPr>
            <p:ph sz="quarter" idx="14"/>
          </p:nvPr>
        </p:nvSpPr>
        <p:spPr/>
        <p:txBody>
          <a:bodyPr/>
          <a:lstStyle/>
          <a:p>
            <a:endParaRPr lang="en-US"/>
          </a:p>
        </p:txBody>
      </p:sp>
      <p:sp>
        <p:nvSpPr>
          <p:cNvPr id="15" name="Content Placeholder 14">
            <a:extLst>
              <a:ext uri="{FF2B5EF4-FFF2-40B4-BE49-F238E27FC236}">
                <a16:creationId xmlns:a16="http://schemas.microsoft.com/office/drawing/2014/main" id="{2C5030D8-CD3C-BDC2-5952-C4F5E1807E4C}"/>
              </a:ext>
            </a:extLst>
          </p:cNvPr>
          <p:cNvSpPr>
            <a:spLocks noGrp="1"/>
          </p:cNvSpPr>
          <p:nvPr>
            <p:ph sz="quarter" idx="15"/>
          </p:nvPr>
        </p:nvSpPr>
        <p:spPr/>
        <p:txBody>
          <a:bodyPr/>
          <a:lstStyle/>
          <a:p>
            <a:endParaRPr lang="en-US"/>
          </a:p>
        </p:txBody>
      </p:sp>
      <p:pic>
        <p:nvPicPr>
          <p:cNvPr id="20" name="Content Placeholder 19">
            <a:extLst>
              <a:ext uri="{FF2B5EF4-FFF2-40B4-BE49-F238E27FC236}">
                <a16:creationId xmlns:a16="http://schemas.microsoft.com/office/drawing/2014/main" id="{862B8245-291C-2763-AB59-28449C18FA29}"/>
              </a:ext>
            </a:extLst>
          </p:cNvPr>
          <p:cNvPicPr>
            <a:picLocks noGrp="1" noChangeAspect="1"/>
          </p:cNvPicPr>
          <p:nvPr>
            <p:ph sz="quarter" idx="16"/>
          </p:nvPr>
        </p:nvPicPr>
        <p:blipFill>
          <a:blip r:embed="rId3"/>
          <a:stretch>
            <a:fillRect/>
          </a:stretch>
        </p:blipFill>
        <p:spPr>
          <a:xfrm>
            <a:off x="5601148" y="1447800"/>
            <a:ext cx="2437503" cy="4662488"/>
          </a:xfrm>
          <a:prstGeom prst="rect">
            <a:avLst/>
          </a:prstGeom>
        </p:spPr>
      </p:pic>
    </p:spTree>
    <p:extLst>
      <p:ext uri="{BB962C8B-B14F-4D97-AF65-F5344CB8AC3E}">
        <p14:creationId xmlns:p14="http://schemas.microsoft.com/office/powerpoint/2010/main" val="350747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EF9-E8CF-4EA0-9945-7761757B575D}"/>
              </a:ext>
            </a:extLst>
          </p:cNvPr>
          <p:cNvSpPr>
            <a:spLocks noGrp="1"/>
          </p:cNvSpPr>
          <p:nvPr>
            <p:ph type="title"/>
          </p:nvPr>
        </p:nvSpPr>
        <p:spPr/>
        <p:txBody>
          <a:bodyPr>
            <a:normAutofit fontScale="90000"/>
          </a:bodyPr>
          <a:lstStyle/>
          <a:p>
            <a:r>
              <a:rPr lang="en-CA" dirty="0"/>
              <a:t>4</a:t>
            </a:r>
            <a:r>
              <a:rPr lang="en-US" dirty="0"/>
              <a:t>/5 Planning</a:t>
            </a:r>
            <a:endParaRPr lang="en-IN" dirty="0"/>
          </a:p>
        </p:txBody>
      </p:sp>
      <p:sp>
        <p:nvSpPr>
          <p:cNvPr id="3" name="Content Placeholder 2">
            <a:extLst>
              <a:ext uri="{FF2B5EF4-FFF2-40B4-BE49-F238E27FC236}">
                <a16:creationId xmlns:a16="http://schemas.microsoft.com/office/drawing/2014/main" id="{96275EF4-2196-40C1-BA31-ABB85BEE8F4B}"/>
              </a:ext>
            </a:extLst>
          </p:cNvPr>
          <p:cNvSpPr>
            <a:spLocks noGrp="1"/>
          </p:cNvSpPr>
          <p:nvPr>
            <p:ph idx="1"/>
          </p:nvPr>
        </p:nvSpPr>
        <p:spPr/>
        <p:txBody>
          <a:bodyPr/>
          <a:lstStyle/>
          <a:p>
            <a:r>
              <a:rPr lang="en-US" dirty="0"/>
              <a:t>Histogram [his-</a:t>
            </a:r>
            <a:r>
              <a:rPr lang="en-US" dirty="0" err="1"/>
              <a:t>tuh</a:t>
            </a:r>
            <a:r>
              <a:rPr lang="en-US" dirty="0"/>
              <a:t>-gram] (noun)</a:t>
            </a:r>
            <a:endParaRPr lang="en-IN" dirty="0"/>
          </a:p>
        </p:txBody>
      </p:sp>
      <p:sp>
        <p:nvSpPr>
          <p:cNvPr id="12" name="Text Placeholder 11">
            <a:extLst>
              <a:ext uri="{FF2B5EF4-FFF2-40B4-BE49-F238E27FC236}">
                <a16:creationId xmlns:a16="http://schemas.microsoft.com/office/drawing/2014/main" id="{B5561DFF-1D74-423D-A85E-742AE3BF1A97}"/>
              </a:ext>
            </a:extLst>
          </p:cNvPr>
          <p:cNvSpPr>
            <a:spLocks noGrp="1"/>
          </p:cNvSpPr>
          <p:nvPr>
            <p:ph type="body" sz="quarter" idx="12"/>
          </p:nvPr>
        </p:nvSpPr>
        <p:spPr/>
        <p:txBody>
          <a:bodyPr>
            <a:normAutofit fontScale="92500" lnSpcReduction="20000"/>
          </a:bodyPr>
          <a:lstStyle/>
          <a:p>
            <a:r>
              <a:rPr lang="en-CA" dirty="0"/>
              <a:t>Choosing the Figure Type</a:t>
            </a:r>
            <a:endParaRPr lang="en-US" dirty="0"/>
          </a:p>
        </p:txBody>
      </p:sp>
      <p:pic>
        <p:nvPicPr>
          <p:cNvPr id="9" name="Content Placeholder 8">
            <a:extLst>
              <a:ext uri="{FF2B5EF4-FFF2-40B4-BE49-F238E27FC236}">
                <a16:creationId xmlns:a16="http://schemas.microsoft.com/office/drawing/2014/main" id="{434D49BC-588E-4BA4-8EF3-40720D70C83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3" name="Content Placeholder 12">
            <a:extLst>
              <a:ext uri="{FF2B5EF4-FFF2-40B4-BE49-F238E27FC236}">
                <a16:creationId xmlns:a16="http://schemas.microsoft.com/office/drawing/2014/main" id="{9100AE17-9BC2-4442-96F5-F01C42E17E72}"/>
              </a:ext>
            </a:extLst>
          </p:cNvPr>
          <p:cNvSpPr>
            <a:spLocks noGrp="1"/>
          </p:cNvSpPr>
          <p:nvPr>
            <p:ph sz="quarter" idx="14"/>
          </p:nvPr>
        </p:nvSpPr>
        <p:spPr/>
        <p:txBody>
          <a:bodyPr/>
          <a:lstStyle/>
          <a:p>
            <a:endParaRPr lang="en-US"/>
          </a:p>
        </p:txBody>
      </p:sp>
      <p:sp>
        <p:nvSpPr>
          <p:cNvPr id="14" name="Content Placeholder 13">
            <a:extLst>
              <a:ext uri="{FF2B5EF4-FFF2-40B4-BE49-F238E27FC236}">
                <a16:creationId xmlns:a16="http://schemas.microsoft.com/office/drawing/2014/main" id="{2A46CC38-EAC4-48F7-9961-A50C8D94586A}"/>
              </a:ext>
            </a:extLst>
          </p:cNvPr>
          <p:cNvSpPr>
            <a:spLocks noGrp="1"/>
          </p:cNvSpPr>
          <p:nvPr>
            <p:ph sz="quarter" idx="15"/>
          </p:nvPr>
        </p:nvSpPr>
        <p:spPr/>
        <p:txBody>
          <a:bodyPr/>
          <a:lstStyle/>
          <a:p>
            <a:endParaRPr lang="en-US"/>
          </a:p>
        </p:txBody>
      </p:sp>
      <p:pic>
        <p:nvPicPr>
          <p:cNvPr id="7" name="Content Placeholder 6">
            <a:extLst>
              <a:ext uri="{FF2B5EF4-FFF2-40B4-BE49-F238E27FC236}">
                <a16:creationId xmlns:a16="http://schemas.microsoft.com/office/drawing/2014/main" id="{CB585892-9EB2-EA10-1CDE-A612B3C7A483}"/>
              </a:ext>
            </a:extLst>
          </p:cNvPr>
          <p:cNvPicPr>
            <a:picLocks noGrp="1" noChangeAspect="1"/>
          </p:cNvPicPr>
          <p:nvPr>
            <p:ph sz="quarter" idx="16"/>
          </p:nvPr>
        </p:nvPicPr>
        <p:blipFill>
          <a:blip r:embed="rId3"/>
          <a:stretch>
            <a:fillRect/>
          </a:stretch>
        </p:blipFill>
        <p:spPr>
          <a:xfrm>
            <a:off x="4800600" y="2286275"/>
            <a:ext cx="4267200" cy="3504649"/>
          </a:xfrm>
          <a:prstGeom prst="rect">
            <a:avLst/>
          </a:prstGeom>
        </p:spPr>
      </p:pic>
      <p:sp>
        <p:nvSpPr>
          <p:cNvPr id="8" name="TextBox 7">
            <a:extLst>
              <a:ext uri="{FF2B5EF4-FFF2-40B4-BE49-F238E27FC236}">
                <a16:creationId xmlns:a16="http://schemas.microsoft.com/office/drawing/2014/main" id="{E6D0FBE4-F250-DB7B-20BD-C8E82B9230BC}"/>
              </a:ext>
            </a:extLst>
          </p:cNvPr>
          <p:cNvSpPr txBox="1"/>
          <p:nvPr/>
        </p:nvSpPr>
        <p:spPr>
          <a:xfrm>
            <a:off x="5340069" y="5790924"/>
            <a:ext cx="2965731" cy="307777"/>
          </a:xfrm>
          <a:prstGeom prst="rect">
            <a:avLst/>
          </a:prstGeom>
          <a:noFill/>
        </p:spPr>
        <p:txBody>
          <a:bodyPr wrap="square" rtlCol="0">
            <a:spAutoFit/>
          </a:bodyPr>
          <a:lstStyle/>
          <a:p>
            <a:pPr algn="ctr"/>
            <a:r>
              <a:rPr lang="en-CA" sz="1400" dirty="0"/>
              <a:t>Microsoft Co-Pilot Generated</a:t>
            </a:r>
            <a:endParaRPr lang="en-US" sz="1400" dirty="0"/>
          </a:p>
        </p:txBody>
      </p:sp>
    </p:spTree>
    <p:extLst>
      <p:ext uri="{BB962C8B-B14F-4D97-AF65-F5344CB8AC3E}">
        <p14:creationId xmlns:p14="http://schemas.microsoft.com/office/powerpoint/2010/main" val="426260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AFA52-D944-A8B8-FDC9-2A797605804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02F9B8A-9DE9-7A21-132B-0C24B6F9DDE4}"/>
              </a:ext>
            </a:extLst>
          </p:cNvPr>
          <p:cNvSpPr>
            <a:spLocks noGrp="1"/>
          </p:cNvSpPr>
          <p:nvPr>
            <p:ph type="title"/>
          </p:nvPr>
        </p:nvSpPr>
        <p:spPr/>
        <p:txBody>
          <a:bodyPr>
            <a:normAutofit fontScale="90000"/>
          </a:bodyPr>
          <a:lstStyle/>
          <a:p>
            <a:r>
              <a:rPr lang="en-CA" dirty="0"/>
              <a:t>4/5 Planning</a:t>
            </a:r>
            <a:endParaRPr lang="en-US" dirty="0"/>
          </a:p>
        </p:txBody>
      </p:sp>
      <p:pic>
        <p:nvPicPr>
          <p:cNvPr id="8" name="Content Placeholder 7">
            <a:extLst>
              <a:ext uri="{FF2B5EF4-FFF2-40B4-BE49-F238E27FC236}">
                <a16:creationId xmlns:a16="http://schemas.microsoft.com/office/drawing/2014/main" id="{A6F0E67F-9FC8-2973-2263-E6336452A782}"/>
              </a:ext>
            </a:extLst>
          </p:cNvPr>
          <p:cNvPicPr>
            <a:picLocks noGrp="1" noChangeAspect="1"/>
          </p:cNvPicPr>
          <p:nvPr>
            <p:ph idx="1"/>
          </p:nvPr>
        </p:nvPicPr>
        <p:blipFill>
          <a:blip r:embed="rId2"/>
          <a:stretch>
            <a:fillRect/>
          </a:stretch>
        </p:blipFill>
        <p:spPr>
          <a:xfrm>
            <a:off x="630928" y="1770939"/>
            <a:ext cx="8034544" cy="1749259"/>
          </a:xfrm>
        </p:spPr>
      </p:pic>
      <p:sp>
        <p:nvSpPr>
          <p:cNvPr id="11" name="Text Placeholder 10">
            <a:extLst>
              <a:ext uri="{FF2B5EF4-FFF2-40B4-BE49-F238E27FC236}">
                <a16:creationId xmlns:a16="http://schemas.microsoft.com/office/drawing/2014/main" id="{767D4BF5-84A3-3C09-48C4-DF3F1250A544}"/>
              </a:ext>
            </a:extLst>
          </p:cNvPr>
          <p:cNvSpPr>
            <a:spLocks noGrp="1"/>
          </p:cNvSpPr>
          <p:nvPr>
            <p:ph type="body" sz="quarter" idx="12"/>
          </p:nvPr>
        </p:nvSpPr>
        <p:spPr/>
        <p:txBody>
          <a:bodyPr>
            <a:normAutofit fontScale="92500" lnSpcReduction="20000"/>
          </a:bodyPr>
          <a:lstStyle/>
          <a:p>
            <a:r>
              <a:rPr lang="en-CA" dirty="0"/>
              <a:t>Choosing the Figure Type</a:t>
            </a:r>
            <a:endParaRPr lang="en-US" dirty="0"/>
          </a:p>
        </p:txBody>
      </p:sp>
      <p:pic>
        <p:nvPicPr>
          <p:cNvPr id="15" name="Content Placeholder 2">
            <a:extLst>
              <a:ext uri="{FF2B5EF4-FFF2-40B4-BE49-F238E27FC236}">
                <a16:creationId xmlns:a16="http://schemas.microsoft.com/office/drawing/2014/main" id="{8C424618-3EFE-0545-8F4D-37A1FD5B4443}"/>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6" name="Content Placeholder 5">
            <a:extLst>
              <a:ext uri="{FF2B5EF4-FFF2-40B4-BE49-F238E27FC236}">
                <a16:creationId xmlns:a16="http://schemas.microsoft.com/office/drawing/2014/main" id="{B0B72F97-7A6D-F739-A02F-50C55887B72C}"/>
              </a:ext>
            </a:extLst>
          </p:cNvPr>
          <p:cNvSpPr>
            <a:spLocks noGrp="1"/>
          </p:cNvSpPr>
          <p:nvPr>
            <p:ph sz="quarter" idx="16"/>
          </p:nvPr>
        </p:nvSpPr>
        <p:spPr/>
        <p:txBody>
          <a:bodyPr/>
          <a:lstStyle/>
          <a:p>
            <a:r>
              <a:rPr lang="en-CA" dirty="0"/>
              <a:t>Many different types of figures</a:t>
            </a:r>
          </a:p>
          <a:p>
            <a:r>
              <a:rPr lang="en-CA" dirty="0"/>
              <a:t>Each type allows a different emphasis</a:t>
            </a:r>
          </a:p>
          <a:p>
            <a:r>
              <a:rPr lang="en-CA" dirty="0"/>
              <a:t>Choose the best type for your story</a:t>
            </a:r>
          </a:p>
          <a:p>
            <a:r>
              <a:rPr lang="en-CA" dirty="0"/>
              <a:t>E.g., How many hours do you sleep every night?</a:t>
            </a:r>
          </a:p>
          <a:p>
            <a:endParaRPr lang="en-CA" dirty="0"/>
          </a:p>
          <a:p>
            <a:endParaRPr lang="en-US" dirty="0"/>
          </a:p>
        </p:txBody>
      </p:sp>
      <p:sp>
        <p:nvSpPr>
          <p:cNvPr id="4" name="Content Placeholder 3">
            <a:extLst>
              <a:ext uri="{FF2B5EF4-FFF2-40B4-BE49-F238E27FC236}">
                <a16:creationId xmlns:a16="http://schemas.microsoft.com/office/drawing/2014/main" id="{3E91E192-AC80-D6E6-4146-0B805AECFD03}"/>
              </a:ext>
            </a:extLst>
          </p:cNvPr>
          <p:cNvSpPr>
            <a:spLocks noGrp="1"/>
          </p:cNvSpPr>
          <p:nvPr>
            <p:ph sz="quarter" idx="14"/>
          </p:nvPr>
        </p:nvSpPr>
        <p:spPr/>
        <p:txBody>
          <a:bodyPr/>
          <a:lstStyle/>
          <a:p>
            <a:endParaRPr lang="en-US"/>
          </a:p>
        </p:txBody>
      </p:sp>
      <p:sp>
        <p:nvSpPr>
          <p:cNvPr id="5" name="Content Placeholder 4">
            <a:extLst>
              <a:ext uri="{FF2B5EF4-FFF2-40B4-BE49-F238E27FC236}">
                <a16:creationId xmlns:a16="http://schemas.microsoft.com/office/drawing/2014/main" id="{5850CCC7-EE82-C8D8-D25B-B62442867549}"/>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11124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D0DCC-16F5-4F36-9CB9-DAE6B27FB285}"/>
              </a:ext>
            </a:extLst>
          </p:cNvPr>
          <p:cNvSpPr>
            <a:spLocks noGrp="1"/>
          </p:cNvSpPr>
          <p:nvPr>
            <p:ph type="title"/>
          </p:nvPr>
        </p:nvSpPr>
        <p:spPr>
          <a:xfrm>
            <a:off x="990600" y="304800"/>
            <a:ext cx="8153400" cy="457200"/>
          </a:xfrm>
        </p:spPr>
        <p:txBody>
          <a:bodyPr>
            <a:normAutofit fontScale="90000"/>
          </a:bodyPr>
          <a:lstStyle/>
          <a:p>
            <a:r>
              <a:rPr lang="en-US" dirty="0"/>
              <a:t>4/5 Planning</a:t>
            </a:r>
            <a:endParaRPr lang="en-IN" dirty="0"/>
          </a:p>
        </p:txBody>
      </p:sp>
      <p:sp>
        <p:nvSpPr>
          <p:cNvPr id="3" name="Content Placeholder 2">
            <a:extLst>
              <a:ext uri="{FF2B5EF4-FFF2-40B4-BE49-F238E27FC236}">
                <a16:creationId xmlns:a16="http://schemas.microsoft.com/office/drawing/2014/main" id="{5F8DE273-BE2A-495B-AF46-6275D2ACF3B6}"/>
              </a:ext>
            </a:extLst>
          </p:cNvPr>
          <p:cNvSpPr>
            <a:spLocks noGrp="1"/>
          </p:cNvSpPr>
          <p:nvPr>
            <p:ph idx="1"/>
          </p:nvPr>
        </p:nvSpPr>
        <p:spPr>
          <a:xfrm>
            <a:off x="228600" y="1447800"/>
            <a:ext cx="4114801" cy="5180013"/>
          </a:xfrm>
        </p:spPr>
        <p:txBody>
          <a:bodyPr>
            <a:normAutofit lnSpcReduction="10000"/>
          </a:bodyPr>
          <a:lstStyle/>
          <a:p>
            <a:r>
              <a:rPr lang="en-US" dirty="0"/>
              <a:t>Group Leader </a:t>
            </a:r>
            <a:r>
              <a:rPr lang="en-US" dirty="0">
                <a:sym typeface="Wingdings" panose="05000000000000000000" pitchFamily="2" charset="2"/>
              </a:rPr>
              <a:t> assign one figure to each member</a:t>
            </a:r>
            <a:endParaRPr lang="en-US" dirty="0"/>
          </a:p>
          <a:p>
            <a:r>
              <a:rPr lang="en-US" dirty="0"/>
              <a:t>Decide the type of figure most suitable to present your results</a:t>
            </a:r>
          </a:p>
          <a:p>
            <a:r>
              <a:rPr lang="en-US" dirty="0"/>
              <a:t>D</a:t>
            </a:r>
            <a:r>
              <a:rPr lang="en-IN" dirty="0"/>
              <a:t>raw the figure in the box (§7.5.5)</a:t>
            </a:r>
          </a:p>
          <a:p>
            <a:r>
              <a:rPr lang="en-US" dirty="0"/>
              <a:t>W</a:t>
            </a:r>
            <a:r>
              <a:rPr lang="en-IN" dirty="0"/>
              <a:t>rite a caption.</a:t>
            </a:r>
            <a:endParaRPr lang="en-US" dirty="0"/>
          </a:p>
        </p:txBody>
      </p:sp>
      <p:sp>
        <p:nvSpPr>
          <p:cNvPr id="17" name="Text Placeholder 16">
            <a:extLst>
              <a:ext uri="{FF2B5EF4-FFF2-40B4-BE49-F238E27FC236}">
                <a16:creationId xmlns:a16="http://schemas.microsoft.com/office/drawing/2014/main" id="{3CBEFB00-458D-CDF0-3C65-41B895E7FC5C}"/>
              </a:ext>
            </a:extLst>
          </p:cNvPr>
          <p:cNvSpPr>
            <a:spLocks noGrp="1"/>
          </p:cNvSpPr>
          <p:nvPr>
            <p:ph type="body" sz="quarter" idx="12"/>
          </p:nvPr>
        </p:nvSpPr>
        <p:spPr/>
        <p:txBody>
          <a:bodyPr>
            <a:normAutofit fontScale="92500" lnSpcReduction="20000"/>
          </a:bodyPr>
          <a:lstStyle/>
          <a:p>
            <a:r>
              <a:rPr lang="en-CA" dirty="0"/>
              <a:t>Choosing the Figure Type</a:t>
            </a:r>
            <a:endParaRPr lang="en-US" dirty="0"/>
          </a:p>
        </p:txBody>
      </p:sp>
      <p:pic>
        <p:nvPicPr>
          <p:cNvPr id="9" name="Content Placeholder 8">
            <a:extLst>
              <a:ext uri="{FF2B5EF4-FFF2-40B4-BE49-F238E27FC236}">
                <a16:creationId xmlns:a16="http://schemas.microsoft.com/office/drawing/2014/main" id="{DF6D5214-5322-46D6-8A20-9FC948C7247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8" name="Content Placeholder 17">
            <a:extLst>
              <a:ext uri="{FF2B5EF4-FFF2-40B4-BE49-F238E27FC236}">
                <a16:creationId xmlns:a16="http://schemas.microsoft.com/office/drawing/2014/main" id="{0874055E-73D5-4DD6-3DDF-D443A91ED13F}"/>
              </a:ext>
            </a:extLst>
          </p:cNvPr>
          <p:cNvSpPr>
            <a:spLocks noGrp="1"/>
          </p:cNvSpPr>
          <p:nvPr>
            <p:ph sz="quarter" idx="14"/>
          </p:nvPr>
        </p:nvSpPr>
        <p:spPr/>
        <p:txBody>
          <a:bodyPr/>
          <a:lstStyle/>
          <a:p>
            <a:endParaRPr lang="en-US"/>
          </a:p>
        </p:txBody>
      </p:sp>
      <p:sp>
        <p:nvSpPr>
          <p:cNvPr id="19" name="Content Placeholder 18">
            <a:extLst>
              <a:ext uri="{FF2B5EF4-FFF2-40B4-BE49-F238E27FC236}">
                <a16:creationId xmlns:a16="http://schemas.microsoft.com/office/drawing/2014/main" id="{12A28445-F6A5-CC76-30E9-F133FC9D5C62}"/>
              </a:ext>
            </a:extLst>
          </p:cNvPr>
          <p:cNvSpPr>
            <a:spLocks noGrp="1"/>
          </p:cNvSpPr>
          <p:nvPr>
            <p:ph sz="quarter" idx="15"/>
          </p:nvPr>
        </p:nvSpPr>
        <p:spPr/>
        <p:txBody>
          <a:bodyPr/>
          <a:lstStyle/>
          <a:p>
            <a:endParaRPr lang="en-US"/>
          </a:p>
        </p:txBody>
      </p:sp>
      <p:sp>
        <p:nvSpPr>
          <p:cNvPr id="7" name="Content Placeholder 6">
            <a:extLst>
              <a:ext uri="{FF2B5EF4-FFF2-40B4-BE49-F238E27FC236}">
                <a16:creationId xmlns:a16="http://schemas.microsoft.com/office/drawing/2014/main" id="{83E9BE43-E790-C8CE-49EC-387D3B880084}"/>
              </a:ext>
            </a:extLst>
          </p:cNvPr>
          <p:cNvSpPr>
            <a:spLocks noGrp="1"/>
          </p:cNvSpPr>
          <p:nvPr>
            <p:ph sz="quarter" idx="16"/>
          </p:nvPr>
        </p:nvSpPr>
        <p:spPr>
          <a:xfrm>
            <a:off x="4572000" y="1447800"/>
            <a:ext cx="4495800" cy="4662488"/>
          </a:xfrm>
        </p:spPr>
        <p:txBody>
          <a:bodyPr>
            <a:normAutofit fontScale="85000" lnSpcReduction="20000"/>
          </a:bodyPr>
          <a:lstStyle/>
          <a:p>
            <a:r>
              <a:rPr lang="en-CA" dirty="0"/>
              <a:t>Types of Figures</a:t>
            </a:r>
          </a:p>
          <a:p>
            <a:pPr lvl="1"/>
            <a:r>
              <a:rPr lang="en-CA" dirty="0"/>
              <a:t>Pie chart</a:t>
            </a:r>
          </a:p>
          <a:p>
            <a:pPr lvl="1"/>
            <a:r>
              <a:rPr lang="en-CA" dirty="0"/>
              <a:t>Table</a:t>
            </a:r>
          </a:p>
          <a:p>
            <a:pPr lvl="1"/>
            <a:r>
              <a:rPr lang="en-CA" dirty="0"/>
              <a:t>Schematic</a:t>
            </a:r>
          </a:p>
          <a:p>
            <a:pPr lvl="1"/>
            <a:r>
              <a:rPr lang="en-US" dirty="0"/>
              <a:t>Picture</a:t>
            </a:r>
          </a:p>
          <a:p>
            <a:pPr lvl="1"/>
            <a:r>
              <a:rPr lang="en-US" dirty="0"/>
              <a:t>Graphs</a:t>
            </a:r>
          </a:p>
          <a:p>
            <a:r>
              <a:rPr lang="en-CA" dirty="0"/>
              <a:t>Graphs</a:t>
            </a:r>
          </a:p>
          <a:p>
            <a:pPr lvl="1"/>
            <a:r>
              <a:rPr lang="en-CA" dirty="0"/>
              <a:t>Scatter</a:t>
            </a:r>
          </a:p>
          <a:p>
            <a:pPr lvl="1"/>
            <a:r>
              <a:rPr lang="en-CA" dirty="0"/>
              <a:t>Line</a:t>
            </a:r>
          </a:p>
          <a:p>
            <a:pPr lvl="1"/>
            <a:r>
              <a:rPr lang="en-CA" dirty="0"/>
              <a:t>XY</a:t>
            </a:r>
          </a:p>
          <a:p>
            <a:pPr lvl="1"/>
            <a:r>
              <a:rPr lang="en-CA" dirty="0"/>
              <a:t>Radial</a:t>
            </a:r>
          </a:p>
          <a:p>
            <a:pPr lvl="1"/>
            <a:r>
              <a:rPr lang="en-CA" dirty="0"/>
              <a:t>3D</a:t>
            </a:r>
          </a:p>
          <a:p>
            <a:pPr lvl="1"/>
            <a:endParaRPr lang="en-CA" dirty="0"/>
          </a:p>
        </p:txBody>
      </p:sp>
    </p:spTree>
    <p:extLst>
      <p:ext uri="{BB962C8B-B14F-4D97-AF65-F5344CB8AC3E}">
        <p14:creationId xmlns:p14="http://schemas.microsoft.com/office/powerpoint/2010/main" val="2480681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4680F-64AE-4129-8B34-D14FD9289F5E}"/>
              </a:ext>
            </a:extLst>
          </p:cNvPr>
          <p:cNvSpPr>
            <a:spLocks noGrp="1"/>
          </p:cNvSpPr>
          <p:nvPr>
            <p:ph type="title"/>
          </p:nvPr>
        </p:nvSpPr>
        <p:spPr/>
        <p:txBody>
          <a:bodyPr>
            <a:normAutofit fontScale="90000"/>
          </a:bodyPr>
          <a:lstStyle/>
          <a:p>
            <a:r>
              <a:rPr lang="en-CA" dirty="0"/>
              <a:t>4</a:t>
            </a:r>
            <a:r>
              <a:rPr lang="en-US" dirty="0"/>
              <a:t>/5 Planning</a:t>
            </a:r>
            <a:endParaRPr lang="en-IN" dirty="0"/>
          </a:p>
        </p:txBody>
      </p:sp>
      <p:sp>
        <p:nvSpPr>
          <p:cNvPr id="3" name="Content Placeholder 2">
            <a:extLst>
              <a:ext uri="{FF2B5EF4-FFF2-40B4-BE49-F238E27FC236}">
                <a16:creationId xmlns:a16="http://schemas.microsoft.com/office/drawing/2014/main" id="{67DCEA1A-428E-4C82-AC8F-7D955DC9F313}"/>
              </a:ext>
            </a:extLst>
          </p:cNvPr>
          <p:cNvSpPr>
            <a:spLocks noGrp="1"/>
          </p:cNvSpPr>
          <p:nvPr>
            <p:ph idx="1"/>
          </p:nvPr>
        </p:nvSpPr>
        <p:spPr/>
        <p:txBody>
          <a:bodyPr>
            <a:normAutofit/>
          </a:bodyPr>
          <a:lstStyle/>
          <a:p>
            <a:r>
              <a:rPr lang="en-US" dirty="0"/>
              <a:t>Have each member present their work</a:t>
            </a:r>
          </a:p>
          <a:p>
            <a:r>
              <a:rPr lang="en-US" dirty="0"/>
              <a:t>Discuss</a:t>
            </a:r>
          </a:p>
          <a:p>
            <a:r>
              <a:rPr lang="en-US" dirty="0"/>
              <a:t>Copy sketches of the figures into the results section cluster diagram (§7.5.4 Fig 7.12)</a:t>
            </a:r>
            <a:endParaRPr lang="en-IN" dirty="0"/>
          </a:p>
        </p:txBody>
      </p:sp>
      <p:sp>
        <p:nvSpPr>
          <p:cNvPr id="5" name="Text Placeholder 4">
            <a:extLst>
              <a:ext uri="{FF2B5EF4-FFF2-40B4-BE49-F238E27FC236}">
                <a16:creationId xmlns:a16="http://schemas.microsoft.com/office/drawing/2014/main" id="{CC36B087-AD65-28C0-BCBA-E0F09F75C399}"/>
              </a:ext>
            </a:extLst>
          </p:cNvPr>
          <p:cNvSpPr>
            <a:spLocks noGrp="1"/>
          </p:cNvSpPr>
          <p:nvPr>
            <p:ph type="body" sz="quarter" idx="12"/>
          </p:nvPr>
        </p:nvSpPr>
        <p:spPr/>
        <p:txBody>
          <a:bodyPr>
            <a:normAutofit fontScale="92500" lnSpcReduction="20000"/>
          </a:bodyPr>
          <a:lstStyle/>
          <a:p>
            <a:r>
              <a:rPr lang="en-CA" dirty="0"/>
              <a:t>Choosing the Figure Type</a:t>
            </a:r>
            <a:endParaRPr lang="en-US" dirty="0"/>
          </a:p>
          <a:p>
            <a:endParaRPr lang="en-US" dirty="0"/>
          </a:p>
        </p:txBody>
      </p:sp>
      <p:pic>
        <p:nvPicPr>
          <p:cNvPr id="8" name="Content Placeholder 7">
            <a:extLst>
              <a:ext uri="{FF2B5EF4-FFF2-40B4-BE49-F238E27FC236}">
                <a16:creationId xmlns:a16="http://schemas.microsoft.com/office/drawing/2014/main" id="{5C240CD3-C520-4DFB-BDCE-87A08B3B555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6" name="Content Placeholder 5">
            <a:extLst>
              <a:ext uri="{FF2B5EF4-FFF2-40B4-BE49-F238E27FC236}">
                <a16:creationId xmlns:a16="http://schemas.microsoft.com/office/drawing/2014/main" id="{FB30707E-538C-845F-4AC3-34A8BA1A766C}"/>
              </a:ext>
            </a:extLst>
          </p:cNvPr>
          <p:cNvSpPr>
            <a:spLocks noGrp="1"/>
          </p:cNvSpPr>
          <p:nvPr>
            <p:ph sz="quarter" idx="14"/>
          </p:nvPr>
        </p:nvSpPr>
        <p:spPr/>
        <p:txBody>
          <a:bodyPr/>
          <a:lstStyle/>
          <a:p>
            <a:endParaRPr lang="en-US"/>
          </a:p>
        </p:txBody>
      </p:sp>
      <p:sp>
        <p:nvSpPr>
          <p:cNvPr id="9" name="Content Placeholder 8">
            <a:extLst>
              <a:ext uri="{FF2B5EF4-FFF2-40B4-BE49-F238E27FC236}">
                <a16:creationId xmlns:a16="http://schemas.microsoft.com/office/drawing/2014/main" id="{FDAC1A98-7C46-3349-888A-E0D709FE8DA9}"/>
              </a:ext>
            </a:extLst>
          </p:cNvPr>
          <p:cNvSpPr>
            <a:spLocks noGrp="1"/>
          </p:cNvSpPr>
          <p:nvPr>
            <p:ph sz="quarter" idx="15"/>
          </p:nvPr>
        </p:nvSpPr>
        <p:spPr/>
        <p:txBody>
          <a:bodyPr/>
          <a:lstStyle/>
          <a:p>
            <a:endParaRPr lang="en-US"/>
          </a:p>
        </p:txBody>
      </p:sp>
      <p:graphicFrame>
        <p:nvGraphicFramePr>
          <p:cNvPr id="12" name="Content Placeholder 11">
            <a:extLst>
              <a:ext uri="{FF2B5EF4-FFF2-40B4-BE49-F238E27FC236}">
                <a16:creationId xmlns:a16="http://schemas.microsoft.com/office/drawing/2014/main" id="{52ABCC05-DD7C-80B9-4D7B-87D1DB071CA5}"/>
              </a:ext>
            </a:extLst>
          </p:cNvPr>
          <p:cNvGraphicFramePr>
            <a:graphicFrameLocks noGrp="1" noChangeAspect="1"/>
          </p:cNvGraphicFramePr>
          <p:nvPr>
            <p:ph sz="quarter" idx="16"/>
            <p:extLst>
              <p:ext uri="{D42A27DB-BD31-4B8C-83A1-F6EECF244321}">
                <p14:modId xmlns:p14="http://schemas.microsoft.com/office/powerpoint/2010/main" val="1438426719"/>
              </p:ext>
            </p:extLst>
          </p:nvPr>
        </p:nvGraphicFramePr>
        <p:xfrm>
          <a:off x="4758531" y="2386806"/>
          <a:ext cx="4122738" cy="2784475"/>
        </p:xfrm>
        <a:graphic>
          <a:graphicData uri="http://schemas.openxmlformats.org/presentationml/2006/ole">
            <mc:AlternateContent xmlns:mc="http://schemas.openxmlformats.org/markup-compatibility/2006">
              <mc:Choice xmlns:v="urn:schemas-microsoft-com:vml" Requires="v">
                <p:oleObj name="CorelDRAW" r:id="rId3" imgW="4122369" imgH="2783734" progId="CorelDraw.Graphic.22">
                  <p:embed/>
                </p:oleObj>
              </mc:Choice>
              <mc:Fallback>
                <p:oleObj name="CorelDRAW" r:id="rId3" imgW="4122369" imgH="2783734" progId="CorelDraw.Graphic.22">
                  <p:embed/>
                  <p:pic>
                    <p:nvPicPr>
                      <p:cNvPr id="11" name="Object 10">
                        <a:extLst>
                          <a:ext uri="{FF2B5EF4-FFF2-40B4-BE49-F238E27FC236}">
                            <a16:creationId xmlns:a16="http://schemas.microsoft.com/office/drawing/2014/main" id="{52ABCC05-DD7C-80B9-4D7B-87D1DB071CA5}"/>
                          </a:ext>
                        </a:extLst>
                      </p:cNvPr>
                      <p:cNvPicPr/>
                      <p:nvPr/>
                    </p:nvPicPr>
                    <p:blipFill>
                      <a:blip r:embed="rId4"/>
                      <a:stretch>
                        <a:fillRect/>
                      </a:stretch>
                    </p:blipFill>
                    <p:spPr>
                      <a:xfrm>
                        <a:off x="4758531" y="2386806"/>
                        <a:ext cx="4122738" cy="2784475"/>
                      </a:xfrm>
                      <a:prstGeom prst="rect">
                        <a:avLst/>
                      </a:prstGeom>
                    </p:spPr>
                  </p:pic>
                </p:oleObj>
              </mc:Fallback>
            </mc:AlternateContent>
          </a:graphicData>
        </a:graphic>
      </p:graphicFrame>
    </p:spTree>
    <p:extLst>
      <p:ext uri="{BB962C8B-B14F-4D97-AF65-F5344CB8AC3E}">
        <p14:creationId xmlns:p14="http://schemas.microsoft.com/office/powerpoint/2010/main" val="1717707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BEF2BA-C772-4DF4-8453-C6203BF76696}"/>
              </a:ext>
            </a:extLst>
          </p:cNvPr>
          <p:cNvSpPr>
            <a:spLocks noGrp="1"/>
          </p:cNvSpPr>
          <p:nvPr>
            <p:ph type="title"/>
          </p:nvPr>
        </p:nvSpPr>
        <p:spPr/>
        <p:txBody>
          <a:bodyPr>
            <a:normAutofit fontScale="90000"/>
          </a:bodyPr>
          <a:lstStyle/>
          <a:p>
            <a:r>
              <a:rPr lang="en-US" dirty="0"/>
              <a:t>6 Text: The Groom </a:t>
            </a:r>
            <a:endParaRPr lang="en-IN" dirty="0"/>
          </a:p>
        </p:txBody>
      </p:sp>
      <p:sp>
        <p:nvSpPr>
          <p:cNvPr id="34" name="Content Placeholder 33">
            <a:extLst>
              <a:ext uri="{FF2B5EF4-FFF2-40B4-BE49-F238E27FC236}">
                <a16:creationId xmlns:a16="http://schemas.microsoft.com/office/drawing/2014/main" id="{897D133C-351C-4412-AA0F-AEF1A2D4DA03}"/>
              </a:ext>
            </a:extLst>
          </p:cNvPr>
          <p:cNvSpPr>
            <a:spLocks noGrp="1"/>
          </p:cNvSpPr>
          <p:nvPr>
            <p:ph idx="1"/>
          </p:nvPr>
        </p:nvSpPr>
        <p:spPr/>
        <p:txBody>
          <a:bodyPr>
            <a:normAutofit/>
          </a:bodyPr>
          <a:lstStyle/>
          <a:p>
            <a:r>
              <a:rPr lang="en-US" dirty="0"/>
              <a:t>Voice</a:t>
            </a:r>
          </a:p>
          <a:p>
            <a:pPr lvl="1"/>
            <a:r>
              <a:rPr lang="en-US" dirty="0"/>
              <a:t>Active</a:t>
            </a:r>
          </a:p>
          <a:p>
            <a:pPr lvl="1"/>
            <a:r>
              <a:rPr lang="en-US" dirty="0"/>
              <a:t>Passive</a:t>
            </a:r>
          </a:p>
          <a:p>
            <a:r>
              <a:rPr lang="en-CA" dirty="0"/>
              <a:t>Verb Tense: Present</a:t>
            </a:r>
            <a:endParaRPr lang="en-IN" dirty="0"/>
          </a:p>
        </p:txBody>
      </p:sp>
      <p:sp>
        <p:nvSpPr>
          <p:cNvPr id="6" name="Text Placeholder 5">
            <a:extLst>
              <a:ext uri="{FF2B5EF4-FFF2-40B4-BE49-F238E27FC236}">
                <a16:creationId xmlns:a16="http://schemas.microsoft.com/office/drawing/2014/main" id="{07E4BA64-5995-48B8-A230-25563E05718C}"/>
              </a:ext>
            </a:extLst>
          </p:cNvPr>
          <p:cNvSpPr>
            <a:spLocks noGrp="1"/>
          </p:cNvSpPr>
          <p:nvPr>
            <p:ph type="body" sz="quarter" idx="12"/>
          </p:nvPr>
        </p:nvSpPr>
        <p:spPr/>
        <p:txBody>
          <a:bodyPr>
            <a:normAutofit fontScale="92500" lnSpcReduction="20000"/>
          </a:bodyPr>
          <a:lstStyle/>
          <a:p>
            <a:r>
              <a:rPr lang="en-US"/>
              <a:t>1. Locate the figures</a:t>
            </a:r>
            <a:endParaRPr lang="en-IN" dirty="0"/>
          </a:p>
        </p:txBody>
      </p:sp>
      <p:pic>
        <p:nvPicPr>
          <p:cNvPr id="26" name="Content Placeholder 2">
            <a:extLst>
              <a:ext uri="{FF2B5EF4-FFF2-40B4-BE49-F238E27FC236}">
                <a16:creationId xmlns:a16="http://schemas.microsoft.com/office/drawing/2014/main" id="{1BFE274F-8943-42B3-8A1D-43265003613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32" name="Content Placeholder 31">
            <a:extLst>
              <a:ext uri="{FF2B5EF4-FFF2-40B4-BE49-F238E27FC236}">
                <a16:creationId xmlns:a16="http://schemas.microsoft.com/office/drawing/2014/main" id="{B17ECC0A-5971-458D-AD9A-4E59026342C2}"/>
              </a:ext>
            </a:extLst>
          </p:cNvPr>
          <p:cNvSpPr>
            <a:spLocks noGrp="1"/>
          </p:cNvSpPr>
          <p:nvPr>
            <p:ph sz="quarter" idx="15"/>
          </p:nvPr>
        </p:nvSpPr>
        <p:spPr/>
        <p:txBody>
          <a:bodyPr/>
          <a:lstStyle/>
          <a:p>
            <a:endParaRPr lang="en-IN"/>
          </a:p>
        </p:txBody>
      </p:sp>
      <p:sp>
        <p:nvSpPr>
          <p:cNvPr id="35" name="Content Placeholder 29">
            <a:extLst>
              <a:ext uri="{FF2B5EF4-FFF2-40B4-BE49-F238E27FC236}">
                <a16:creationId xmlns:a16="http://schemas.microsoft.com/office/drawing/2014/main" id="{3F420A75-2860-4EFA-B393-DE5F13029A3B}"/>
              </a:ext>
            </a:extLst>
          </p:cNvPr>
          <p:cNvSpPr txBox="1">
            <a:spLocks/>
          </p:cNvSpPr>
          <p:nvPr/>
        </p:nvSpPr>
        <p:spPr bwMode="auto">
          <a:xfrm>
            <a:off x="413335" y="3699544"/>
            <a:ext cx="3949116" cy="1191237"/>
          </a:xfrm>
          <a:prstGeom prst="rect">
            <a:avLst/>
          </a:prstGeom>
          <a:solidFill>
            <a:schemeClr val="bg1">
              <a:lumMod val="75000"/>
            </a:schemeClr>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Figure 1 </a:t>
            </a:r>
            <a:r>
              <a:rPr lang="en-US" sz="2400" b="1" dirty="0">
                <a:solidFill>
                  <a:srgbClr val="FF0000"/>
                </a:solidFill>
                <a:latin typeface="Times New Roman" panose="02020603050405020304" pitchFamily="18" charset="0"/>
              </a:rPr>
              <a:t>illustrates</a:t>
            </a:r>
            <a:r>
              <a:rPr lang="en-US" sz="2400" b="1" dirty="0">
                <a:solidFill>
                  <a:schemeClr val="tx2">
                    <a:lumMod val="95000"/>
                    <a:lumOff val="5000"/>
                  </a:schemeClr>
                </a:solidFill>
                <a:latin typeface="Times New Roman" panose="02020603050405020304" pitchFamily="18" charset="0"/>
              </a:rPr>
              <a:t> the</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relationship between light</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intensity and cell activity.</a:t>
            </a:r>
            <a:endParaRPr lang="en-IN" sz="2400" dirty="0">
              <a:solidFill>
                <a:schemeClr val="tx1"/>
              </a:solidFill>
              <a:latin typeface="Times New Roman" panose="02020603050405020304" pitchFamily="18" charset="0"/>
            </a:endParaRPr>
          </a:p>
        </p:txBody>
      </p:sp>
      <p:sp>
        <p:nvSpPr>
          <p:cNvPr id="36" name="Content Placeholder 29">
            <a:extLst>
              <a:ext uri="{FF2B5EF4-FFF2-40B4-BE49-F238E27FC236}">
                <a16:creationId xmlns:a16="http://schemas.microsoft.com/office/drawing/2014/main" id="{AB404563-ABBD-4957-8A17-41AD6C809ABD}"/>
              </a:ext>
            </a:extLst>
          </p:cNvPr>
          <p:cNvSpPr txBox="1">
            <a:spLocks/>
          </p:cNvSpPr>
          <p:nvPr/>
        </p:nvSpPr>
        <p:spPr bwMode="auto">
          <a:xfrm>
            <a:off x="398828" y="4980963"/>
            <a:ext cx="3982673" cy="1191237"/>
          </a:xfrm>
          <a:prstGeom prst="rect">
            <a:avLst/>
          </a:prstGeom>
          <a:solidFill>
            <a:schemeClr val="bg1">
              <a:lumMod val="75000"/>
            </a:schemeClr>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The relationship between </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Light intensity and cell </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activity </a:t>
            </a:r>
            <a:r>
              <a:rPr lang="en-US" sz="2400" b="1" dirty="0">
                <a:solidFill>
                  <a:srgbClr val="0099FF"/>
                </a:solidFill>
                <a:latin typeface="Times New Roman" panose="02020603050405020304" pitchFamily="18" charset="0"/>
              </a:rPr>
              <a:t>is illustrated </a:t>
            </a:r>
            <a:r>
              <a:rPr lang="en-US" sz="2400" b="1" dirty="0">
                <a:solidFill>
                  <a:schemeClr val="tx2">
                    <a:lumMod val="95000"/>
                    <a:lumOff val="5000"/>
                  </a:schemeClr>
                </a:solidFill>
                <a:latin typeface="Times New Roman" panose="02020603050405020304" pitchFamily="18" charset="0"/>
              </a:rPr>
              <a:t>in Fig.1.</a:t>
            </a:r>
            <a:endParaRPr lang="en-IN" sz="2400" dirty="0">
              <a:solidFill>
                <a:schemeClr val="tx1"/>
              </a:solidFill>
              <a:latin typeface="Times New Roman" panose="02020603050405020304" pitchFamily="18" charset="0"/>
            </a:endParaRPr>
          </a:p>
        </p:txBody>
      </p:sp>
      <p:sp>
        <p:nvSpPr>
          <p:cNvPr id="37" name="Content Placeholder 36">
            <a:extLst>
              <a:ext uri="{FF2B5EF4-FFF2-40B4-BE49-F238E27FC236}">
                <a16:creationId xmlns:a16="http://schemas.microsoft.com/office/drawing/2014/main" id="{986DC9FC-068B-4328-946B-E31327C1BDC2}"/>
              </a:ext>
            </a:extLst>
          </p:cNvPr>
          <p:cNvSpPr>
            <a:spLocks noGrp="1"/>
          </p:cNvSpPr>
          <p:nvPr>
            <p:ph sz="quarter" idx="14"/>
          </p:nvPr>
        </p:nvSpPr>
        <p:spPr/>
        <p:txBody>
          <a:bodyPr/>
          <a:lstStyle/>
          <a:p>
            <a:endParaRPr lang="en-IN"/>
          </a:p>
        </p:txBody>
      </p:sp>
    </p:spTree>
    <p:extLst>
      <p:ext uri="{BB962C8B-B14F-4D97-AF65-F5344CB8AC3E}">
        <p14:creationId xmlns:p14="http://schemas.microsoft.com/office/powerpoint/2010/main" val="2874856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BEF2BA-C772-4DF4-8453-C6203BF76696}"/>
              </a:ext>
            </a:extLst>
          </p:cNvPr>
          <p:cNvSpPr>
            <a:spLocks noGrp="1"/>
          </p:cNvSpPr>
          <p:nvPr>
            <p:ph type="title"/>
          </p:nvPr>
        </p:nvSpPr>
        <p:spPr/>
        <p:txBody>
          <a:bodyPr>
            <a:normAutofit fontScale="90000"/>
          </a:bodyPr>
          <a:lstStyle/>
          <a:p>
            <a:r>
              <a:rPr lang="en-US" dirty="0"/>
              <a:t>6 Text: The Groom </a:t>
            </a:r>
            <a:endParaRPr lang="en-IN" dirty="0"/>
          </a:p>
        </p:txBody>
      </p:sp>
      <p:sp>
        <p:nvSpPr>
          <p:cNvPr id="34" name="Content Placeholder 33">
            <a:extLst>
              <a:ext uri="{FF2B5EF4-FFF2-40B4-BE49-F238E27FC236}">
                <a16:creationId xmlns:a16="http://schemas.microsoft.com/office/drawing/2014/main" id="{897D133C-351C-4412-AA0F-AEF1A2D4DA03}"/>
              </a:ext>
            </a:extLst>
          </p:cNvPr>
          <p:cNvSpPr>
            <a:spLocks noGrp="1"/>
          </p:cNvSpPr>
          <p:nvPr>
            <p:ph idx="1"/>
          </p:nvPr>
        </p:nvSpPr>
        <p:spPr/>
        <p:txBody>
          <a:bodyPr/>
          <a:lstStyle/>
          <a:p>
            <a:r>
              <a:rPr lang="en-US" dirty="0"/>
              <a:t>Verb Tense: simple past</a:t>
            </a:r>
          </a:p>
          <a:p>
            <a:r>
              <a:rPr lang="en-US" dirty="0"/>
              <a:t>But a few engineering journals use present tense.</a:t>
            </a:r>
            <a:endParaRPr lang="en-IN" dirty="0"/>
          </a:p>
        </p:txBody>
      </p:sp>
      <p:sp>
        <p:nvSpPr>
          <p:cNvPr id="6" name="Text Placeholder 5">
            <a:extLst>
              <a:ext uri="{FF2B5EF4-FFF2-40B4-BE49-F238E27FC236}">
                <a16:creationId xmlns:a16="http://schemas.microsoft.com/office/drawing/2014/main" id="{07E4BA64-5995-48B8-A230-25563E05718C}"/>
              </a:ext>
            </a:extLst>
          </p:cNvPr>
          <p:cNvSpPr>
            <a:spLocks noGrp="1"/>
          </p:cNvSpPr>
          <p:nvPr>
            <p:ph type="body" sz="quarter" idx="12"/>
          </p:nvPr>
        </p:nvSpPr>
        <p:spPr/>
        <p:txBody>
          <a:bodyPr>
            <a:normAutofit fontScale="92500" lnSpcReduction="20000"/>
          </a:bodyPr>
          <a:lstStyle/>
          <a:p>
            <a:r>
              <a:rPr lang="en-US"/>
              <a:t>2. Present the findings</a:t>
            </a:r>
            <a:endParaRPr lang="en-IN" dirty="0"/>
          </a:p>
        </p:txBody>
      </p:sp>
      <p:pic>
        <p:nvPicPr>
          <p:cNvPr id="26" name="Content Placeholder 2">
            <a:extLst>
              <a:ext uri="{FF2B5EF4-FFF2-40B4-BE49-F238E27FC236}">
                <a16:creationId xmlns:a16="http://schemas.microsoft.com/office/drawing/2014/main" id="{1BFE274F-8943-42B3-8A1D-43265003613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8" name="Content Placeholder 7">
            <a:extLst>
              <a:ext uri="{FF2B5EF4-FFF2-40B4-BE49-F238E27FC236}">
                <a16:creationId xmlns:a16="http://schemas.microsoft.com/office/drawing/2014/main" id="{4CC3078D-424D-4DDA-8871-523A04786367}"/>
              </a:ext>
            </a:extLst>
          </p:cNvPr>
          <p:cNvSpPr>
            <a:spLocks noGrp="1"/>
          </p:cNvSpPr>
          <p:nvPr>
            <p:ph sz="quarter" idx="15"/>
          </p:nvPr>
        </p:nvSpPr>
        <p:spPr/>
        <p:txBody>
          <a:bodyPr/>
          <a:lstStyle/>
          <a:p>
            <a:endParaRPr lang="en-IN"/>
          </a:p>
        </p:txBody>
      </p:sp>
      <p:sp>
        <p:nvSpPr>
          <p:cNvPr id="35" name="Content Placeholder 29">
            <a:extLst>
              <a:ext uri="{FF2B5EF4-FFF2-40B4-BE49-F238E27FC236}">
                <a16:creationId xmlns:a16="http://schemas.microsoft.com/office/drawing/2014/main" id="{3F420A75-2860-4EFA-B393-DE5F13029A3B}"/>
              </a:ext>
            </a:extLst>
          </p:cNvPr>
          <p:cNvSpPr txBox="1">
            <a:spLocks/>
          </p:cNvSpPr>
          <p:nvPr/>
        </p:nvSpPr>
        <p:spPr bwMode="auto">
          <a:xfrm>
            <a:off x="228600" y="4584320"/>
            <a:ext cx="3949116" cy="1191237"/>
          </a:xfrm>
          <a:prstGeom prst="rect">
            <a:avLst/>
          </a:prstGeom>
          <a:solidFill>
            <a:schemeClr val="bg1">
              <a:lumMod val="75000"/>
            </a:schemeClr>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At low excitation powers, cell</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activity was linearly </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dependent on light intensity.</a:t>
            </a:r>
            <a:endParaRPr lang="en-IN" sz="2400" dirty="0">
              <a:solidFill>
                <a:schemeClr val="tx1"/>
              </a:solidFill>
              <a:latin typeface="Times New Roman" panose="02020603050405020304" pitchFamily="18" charset="0"/>
            </a:endParaRPr>
          </a:p>
        </p:txBody>
      </p:sp>
      <p:sp>
        <p:nvSpPr>
          <p:cNvPr id="12" name="Content Placeholder 11">
            <a:extLst>
              <a:ext uri="{FF2B5EF4-FFF2-40B4-BE49-F238E27FC236}">
                <a16:creationId xmlns:a16="http://schemas.microsoft.com/office/drawing/2014/main" id="{145583CC-4FB0-4C0A-9890-2B2AEA90BB8D}"/>
              </a:ext>
            </a:extLst>
          </p:cNvPr>
          <p:cNvSpPr>
            <a:spLocks noGrp="1"/>
          </p:cNvSpPr>
          <p:nvPr>
            <p:ph sz="quarter" idx="14"/>
          </p:nvPr>
        </p:nvSpPr>
        <p:spPr/>
        <p:txBody>
          <a:bodyPr/>
          <a:lstStyle/>
          <a:p>
            <a:endParaRPr lang="en-IN"/>
          </a:p>
        </p:txBody>
      </p:sp>
    </p:spTree>
    <p:extLst>
      <p:ext uri="{BB962C8B-B14F-4D97-AF65-F5344CB8AC3E}">
        <p14:creationId xmlns:p14="http://schemas.microsoft.com/office/powerpoint/2010/main" val="547026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BEF2BA-C772-4DF4-8453-C6203BF76696}"/>
              </a:ext>
            </a:extLst>
          </p:cNvPr>
          <p:cNvSpPr>
            <a:spLocks noGrp="1"/>
          </p:cNvSpPr>
          <p:nvPr>
            <p:ph type="title"/>
          </p:nvPr>
        </p:nvSpPr>
        <p:spPr/>
        <p:txBody>
          <a:bodyPr>
            <a:normAutofit fontScale="90000"/>
          </a:bodyPr>
          <a:lstStyle/>
          <a:p>
            <a:r>
              <a:rPr lang="en-US"/>
              <a:t>4 Text: The Groom </a:t>
            </a:r>
            <a:endParaRPr lang="en-IN" dirty="0"/>
          </a:p>
        </p:txBody>
      </p:sp>
      <p:sp>
        <p:nvSpPr>
          <p:cNvPr id="34" name="Content Placeholder 33">
            <a:extLst>
              <a:ext uri="{FF2B5EF4-FFF2-40B4-BE49-F238E27FC236}">
                <a16:creationId xmlns:a16="http://schemas.microsoft.com/office/drawing/2014/main" id="{897D133C-351C-4412-AA0F-AEF1A2D4DA03}"/>
              </a:ext>
            </a:extLst>
          </p:cNvPr>
          <p:cNvSpPr>
            <a:spLocks noGrp="1"/>
          </p:cNvSpPr>
          <p:nvPr>
            <p:ph idx="1"/>
          </p:nvPr>
        </p:nvSpPr>
        <p:spPr/>
        <p:txBody>
          <a:bodyPr/>
          <a:lstStyle/>
          <a:p>
            <a:endParaRPr lang="en-US"/>
          </a:p>
          <a:p>
            <a:endParaRPr lang="en-US"/>
          </a:p>
          <a:p>
            <a:endParaRPr lang="en-US" dirty="0"/>
          </a:p>
        </p:txBody>
      </p:sp>
      <p:sp>
        <p:nvSpPr>
          <p:cNvPr id="6" name="Text Placeholder 5">
            <a:extLst>
              <a:ext uri="{FF2B5EF4-FFF2-40B4-BE49-F238E27FC236}">
                <a16:creationId xmlns:a16="http://schemas.microsoft.com/office/drawing/2014/main" id="{07E4BA64-5995-48B8-A230-25563E05718C}"/>
              </a:ext>
            </a:extLst>
          </p:cNvPr>
          <p:cNvSpPr>
            <a:spLocks noGrp="1"/>
          </p:cNvSpPr>
          <p:nvPr>
            <p:ph type="body" sz="quarter" idx="12"/>
          </p:nvPr>
        </p:nvSpPr>
        <p:spPr/>
        <p:txBody>
          <a:bodyPr>
            <a:normAutofit fontScale="92500" lnSpcReduction="20000"/>
          </a:bodyPr>
          <a:lstStyle/>
          <a:p>
            <a:r>
              <a:rPr lang="en-US" dirty="0"/>
              <a:t>1+2 Locating + presenting</a:t>
            </a:r>
            <a:endParaRPr lang="en-IN" dirty="0"/>
          </a:p>
        </p:txBody>
      </p:sp>
      <p:pic>
        <p:nvPicPr>
          <p:cNvPr id="26" name="Content Placeholder 2">
            <a:extLst>
              <a:ext uri="{FF2B5EF4-FFF2-40B4-BE49-F238E27FC236}">
                <a16:creationId xmlns:a16="http://schemas.microsoft.com/office/drawing/2014/main" id="{1BFE274F-8943-42B3-8A1D-43265003613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2" name="Content Placeholder 1">
            <a:extLst>
              <a:ext uri="{FF2B5EF4-FFF2-40B4-BE49-F238E27FC236}">
                <a16:creationId xmlns:a16="http://schemas.microsoft.com/office/drawing/2014/main" id="{36A6DFC0-33F9-4EED-A238-776C55383CCF}"/>
              </a:ext>
            </a:extLst>
          </p:cNvPr>
          <p:cNvSpPr>
            <a:spLocks noGrp="1"/>
          </p:cNvSpPr>
          <p:nvPr>
            <p:ph sz="quarter" idx="15"/>
          </p:nvPr>
        </p:nvSpPr>
        <p:spPr/>
        <p:txBody>
          <a:bodyPr/>
          <a:lstStyle/>
          <a:p>
            <a:endParaRPr lang="en-IN"/>
          </a:p>
        </p:txBody>
      </p:sp>
      <p:sp>
        <p:nvSpPr>
          <p:cNvPr id="35" name="Content Placeholder 29">
            <a:extLst>
              <a:ext uri="{FF2B5EF4-FFF2-40B4-BE49-F238E27FC236}">
                <a16:creationId xmlns:a16="http://schemas.microsoft.com/office/drawing/2014/main" id="{3F420A75-2860-4EFA-B393-DE5F13029A3B}"/>
              </a:ext>
            </a:extLst>
          </p:cNvPr>
          <p:cNvSpPr txBox="1">
            <a:spLocks/>
          </p:cNvSpPr>
          <p:nvPr/>
        </p:nvSpPr>
        <p:spPr bwMode="auto">
          <a:xfrm>
            <a:off x="451726" y="3205704"/>
            <a:ext cx="3949116" cy="1515961"/>
          </a:xfrm>
          <a:prstGeom prst="rect">
            <a:avLst/>
          </a:prstGeom>
          <a:solidFill>
            <a:schemeClr val="bg1">
              <a:lumMod val="75000"/>
            </a:schemeClr>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Cell activity was found to be </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linearly dependent on light</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intensity over a wide range </a:t>
            </a:r>
          </a:p>
          <a:p>
            <a:pPr marL="0" indent="0" defTabSz="914400" eaLnBrk="0" hangingPunct="0">
              <a:spcBef>
                <a:spcPct val="0"/>
              </a:spcBef>
              <a:buFontTx/>
              <a:buNone/>
            </a:pPr>
            <a:r>
              <a:rPr lang="en-US" sz="2400" b="1" dirty="0">
                <a:solidFill>
                  <a:schemeClr val="tx2">
                    <a:lumMod val="95000"/>
                    <a:lumOff val="5000"/>
                  </a:schemeClr>
                </a:solidFill>
                <a:latin typeface="Times New Roman" panose="02020603050405020304" pitchFamily="18" charset="0"/>
              </a:rPr>
              <a:t>(Fig.1)</a:t>
            </a:r>
          </a:p>
        </p:txBody>
      </p:sp>
      <p:sp>
        <p:nvSpPr>
          <p:cNvPr id="5" name="Content Placeholder 4">
            <a:extLst>
              <a:ext uri="{FF2B5EF4-FFF2-40B4-BE49-F238E27FC236}">
                <a16:creationId xmlns:a16="http://schemas.microsoft.com/office/drawing/2014/main" id="{F85602E8-DAD3-4CAA-8B56-3875FB66204E}"/>
              </a:ext>
            </a:extLst>
          </p:cNvPr>
          <p:cNvSpPr>
            <a:spLocks noGrp="1"/>
          </p:cNvSpPr>
          <p:nvPr>
            <p:ph sz="quarter" idx="14"/>
          </p:nvPr>
        </p:nvSpPr>
        <p:spPr/>
        <p:txBody>
          <a:bodyPr/>
          <a:lstStyle/>
          <a:p>
            <a:endParaRPr lang="en-IN"/>
          </a:p>
        </p:txBody>
      </p:sp>
    </p:spTree>
    <p:extLst>
      <p:ext uri="{BB962C8B-B14F-4D97-AF65-F5344CB8AC3E}">
        <p14:creationId xmlns:p14="http://schemas.microsoft.com/office/powerpoint/2010/main" val="704838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332C-C2E9-491F-8770-9ED6827582A0}"/>
              </a:ext>
            </a:extLst>
          </p:cNvPr>
          <p:cNvSpPr>
            <a:spLocks noGrp="1"/>
          </p:cNvSpPr>
          <p:nvPr>
            <p:ph type="title"/>
          </p:nvPr>
        </p:nvSpPr>
        <p:spPr/>
        <p:txBody>
          <a:bodyPr>
            <a:normAutofit fontScale="90000"/>
          </a:bodyPr>
          <a:lstStyle/>
          <a:p>
            <a:r>
              <a:rPr lang="en-US" dirty="0"/>
              <a:t>6 Text: The Groom </a:t>
            </a:r>
            <a:endParaRPr lang="en-IN" dirty="0"/>
          </a:p>
        </p:txBody>
      </p:sp>
      <p:sp>
        <p:nvSpPr>
          <p:cNvPr id="3" name="Content Placeholder 2">
            <a:extLst>
              <a:ext uri="{FF2B5EF4-FFF2-40B4-BE49-F238E27FC236}">
                <a16:creationId xmlns:a16="http://schemas.microsoft.com/office/drawing/2014/main" id="{6B2FEA20-C2F0-470D-911C-5E7896123D58}"/>
              </a:ext>
            </a:extLst>
          </p:cNvPr>
          <p:cNvSpPr>
            <a:spLocks noGrp="1"/>
          </p:cNvSpPr>
          <p:nvPr>
            <p:ph idx="1"/>
          </p:nvPr>
        </p:nvSpPr>
        <p:spPr/>
        <p:txBody>
          <a:bodyPr/>
          <a:lstStyle/>
          <a:p>
            <a:r>
              <a:rPr lang="en-US" dirty="0"/>
              <a:t>To generalize the result</a:t>
            </a:r>
          </a:p>
          <a:p>
            <a:r>
              <a:rPr lang="en-US" dirty="0"/>
              <a:t>To explain possible reasons</a:t>
            </a:r>
          </a:p>
          <a:p>
            <a:r>
              <a:rPr lang="en-US" dirty="0"/>
              <a:t>To compare briefly with published results</a:t>
            </a:r>
          </a:p>
          <a:p>
            <a:r>
              <a:rPr lang="en-US" dirty="0"/>
              <a:t>Verb tense:</a:t>
            </a:r>
          </a:p>
          <a:p>
            <a:pPr lvl="1"/>
            <a:r>
              <a:rPr lang="en-US" dirty="0"/>
              <a:t>Published results: Past</a:t>
            </a:r>
          </a:p>
          <a:p>
            <a:pPr lvl="1"/>
            <a:r>
              <a:rPr lang="en-US" dirty="0"/>
              <a:t>Explanation: Present</a:t>
            </a:r>
            <a:endParaRPr lang="en-IN" dirty="0"/>
          </a:p>
        </p:txBody>
      </p:sp>
      <p:sp>
        <p:nvSpPr>
          <p:cNvPr id="4" name="Text Placeholder 3">
            <a:extLst>
              <a:ext uri="{FF2B5EF4-FFF2-40B4-BE49-F238E27FC236}">
                <a16:creationId xmlns:a16="http://schemas.microsoft.com/office/drawing/2014/main" id="{F1AB2B39-9DE8-483E-ADE5-7ACF8DC29A1F}"/>
              </a:ext>
            </a:extLst>
          </p:cNvPr>
          <p:cNvSpPr>
            <a:spLocks noGrp="1"/>
          </p:cNvSpPr>
          <p:nvPr>
            <p:ph type="body" sz="quarter" idx="12"/>
          </p:nvPr>
        </p:nvSpPr>
        <p:spPr/>
        <p:txBody>
          <a:bodyPr>
            <a:normAutofit fontScale="92500" lnSpcReduction="20000"/>
          </a:bodyPr>
          <a:lstStyle/>
          <a:p>
            <a:r>
              <a:rPr lang="en-US"/>
              <a:t>3. Comment briefly</a:t>
            </a:r>
            <a:endParaRPr lang="en-IN" dirty="0"/>
          </a:p>
        </p:txBody>
      </p:sp>
      <p:pic>
        <p:nvPicPr>
          <p:cNvPr id="8" name="Content Placeholder 2">
            <a:extLst>
              <a:ext uri="{FF2B5EF4-FFF2-40B4-BE49-F238E27FC236}">
                <a16:creationId xmlns:a16="http://schemas.microsoft.com/office/drawing/2014/main" id="{E2120D91-EB89-4D05-B133-1290655B105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2" name="Content Placeholder 11">
            <a:extLst>
              <a:ext uri="{FF2B5EF4-FFF2-40B4-BE49-F238E27FC236}">
                <a16:creationId xmlns:a16="http://schemas.microsoft.com/office/drawing/2014/main" id="{EDC3BF04-1BAB-40A9-8400-BE003FBAA2DD}"/>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5B417827-2108-4071-A767-58E500D014A7}"/>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1335574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332C-C2E9-491F-8770-9ED6827582A0}"/>
              </a:ext>
            </a:extLst>
          </p:cNvPr>
          <p:cNvSpPr>
            <a:spLocks noGrp="1"/>
          </p:cNvSpPr>
          <p:nvPr>
            <p:ph type="title"/>
          </p:nvPr>
        </p:nvSpPr>
        <p:spPr/>
        <p:txBody>
          <a:bodyPr>
            <a:normAutofit fontScale="90000"/>
          </a:bodyPr>
          <a:lstStyle/>
          <a:p>
            <a:r>
              <a:rPr lang="en-US" dirty="0"/>
              <a:t>6 Text: The Groom </a:t>
            </a:r>
            <a:endParaRPr lang="en-IN" dirty="0"/>
          </a:p>
        </p:txBody>
      </p:sp>
      <p:sp>
        <p:nvSpPr>
          <p:cNvPr id="4" name="Text Placeholder 3">
            <a:extLst>
              <a:ext uri="{FF2B5EF4-FFF2-40B4-BE49-F238E27FC236}">
                <a16:creationId xmlns:a16="http://schemas.microsoft.com/office/drawing/2014/main" id="{F1AB2B39-9DE8-483E-ADE5-7ACF8DC29A1F}"/>
              </a:ext>
            </a:extLst>
          </p:cNvPr>
          <p:cNvSpPr>
            <a:spLocks noGrp="1"/>
          </p:cNvSpPr>
          <p:nvPr>
            <p:ph type="body" sz="quarter" idx="12"/>
          </p:nvPr>
        </p:nvSpPr>
        <p:spPr/>
        <p:txBody>
          <a:bodyPr>
            <a:normAutofit fontScale="92500" lnSpcReduction="20000"/>
          </a:bodyPr>
          <a:lstStyle/>
          <a:p>
            <a:r>
              <a:rPr lang="en-US" dirty="0"/>
              <a:t>4. For Example…</a:t>
            </a:r>
            <a:endParaRPr lang="en-IN" dirty="0"/>
          </a:p>
        </p:txBody>
      </p:sp>
      <p:pic>
        <p:nvPicPr>
          <p:cNvPr id="8" name="Content Placeholder 2">
            <a:extLst>
              <a:ext uri="{FF2B5EF4-FFF2-40B4-BE49-F238E27FC236}">
                <a16:creationId xmlns:a16="http://schemas.microsoft.com/office/drawing/2014/main" id="{E2120D91-EB89-4D05-B133-1290655B105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9" name="Content Placeholder 8">
            <a:extLst>
              <a:ext uri="{FF2B5EF4-FFF2-40B4-BE49-F238E27FC236}">
                <a16:creationId xmlns:a16="http://schemas.microsoft.com/office/drawing/2014/main" id="{EA7BFE8A-27D3-4EED-9D4C-017C6636ABE0}"/>
              </a:ext>
            </a:extLst>
          </p:cNvPr>
          <p:cNvSpPr>
            <a:spLocks noGrp="1"/>
          </p:cNvSpPr>
          <p:nvPr>
            <p:ph sz="quarter" idx="14"/>
          </p:nvPr>
        </p:nvSpPr>
        <p:spPr/>
        <p:txBody>
          <a:bodyPr/>
          <a:lstStyle/>
          <a:p>
            <a:endParaRPr lang="en-IN"/>
          </a:p>
        </p:txBody>
      </p:sp>
      <p:sp>
        <p:nvSpPr>
          <p:cNvPr id="10" name="Content Placeholder 9">
            <a:extLst>
              <a:ext uri="{FF2B5EF4-FFF2-40B4-BE49-F238E27FC236}">
                <a16:creationId xmlns:a16="http://schemas.microsoft.com/office/drawing/2014/main" id="{46D9B7C5-AC71-488C-9BAC-082551CEC7C9}"/>
              </a:ext>
            </a:extLst>
          </p:cNvPr>
          <p:cNvSpPr>
            <a:spLocks noGrp="1"/>
          </p:cNvSpPr>
          <p:nvPr>
            <p:ph sz="quarter" idx="15"/>
          </p:nvPr>
        </p:nvSpPr>
        <p:spPr/>
        <p:txBody>
          <a:bodyPr/>
          <a:lstStyle/>
          <a:p>
            <a:endParaRPr lang="en-IN"/>
          </a:p>
        </p:txBody>
      </p:sp>
      <p:sp>
        <p:nvSpPr>
          <p:cNvPr id="11" name="TextBox 10">
            <a:extLst>
              <a:ext uri="{FF2B5EF4-FFF2-40B4-BE49-F238E27FC236}">
                <a16:creationId xmlns:a16="http://schemas.microsoft.com/office/drawing/2014/main" id="{DB0F0799-9CEB-42F4-AD4D-C8BC403D9D5D}"/>
              </a:ext>
            </a:extLst>
          </p:cNvPr>
          <p:cNvSpPr txBox="1"/>
          <p:nvPr/>
        </p:nvSpPr>
        <p:spPr>
          <a:xfrm rot="16200000">
            <a:off x="-1746024" y="3644234"/>
            <a:ext cx="4960846" cy="584775"/>
          </a:xfrm>
          <a:prstGeom prst="rect">
            <a:avLst/>
          </a:prstGeom>
          <a:solidFill>
            <a:schemeClr val="bg1">
              <a:lumMod val="85000"/>
            </a:schemeClr>
          </a:solidFill>
        </p:spPr>
        <p:txBody>
          <a:bodyPr wrap="square" rtlCol="0">
            <a:spAutoFit/>
          </a:bodyPr>
          <a:lstStyle/>
          <a:p>
            <a:r>
              <a:rPr lang="en-US" sz="3200" b="1" dirty="0">
                <a:solidFill>
                  <a:srgbClr val="00B050"/>
                </a:solidFill>
              </a:rPr>
              <a:t>Comment</a:t>
            </a:r>
            <a:r>
              <a:rPr lang="en-US" sz="3200" b="1" dirty="0">
                <a:solidFill>
                  <a:schemeClr val="tx2">
                    <a:lumMod val="95000"/>
                    <a:lumOff val="5000"/>
                  </a:schemeClr>
                </a:solidFill>
              </a:rPr>
              <a:t>	  </a:t>
            </a:r>
            <a:r>
              <a:rPr lang="en-US" sz="3200" b="1" dirty="0">
                <a:solidFill>
                  <a:srgbClr val="0000CC"/>
                </a:solidFill>
              </a:rPr>
              <a:t>Present</a:t>
            </a:r>
            <a:r>
              <a:rPr lang="en-US" sz="3200" b="1" dirty="0">
                <a:solidFill>
                  <a:schemeClr val="tx2">
                    <a:lumMod val="95000"/>
                    <a:lumOff val="5000"/>
                  </a:schemeClr>
                </a:solidFill>
              </a:rPr>
              <a:t>  </a:t>
            </a:r>
            <a:r>
              <a:rPr lang="en-US" sz="3200" b="1" dirty="0">
                <a:solidFill>
                  <a:schemeClr val="tx2"/>
                </a:solidFill>
              </a:rPr>
              <a:t>Locate</a:t>
            </a:r>
            <a:r>
              <a:rPr lang="en-US" sz="3200" b="1" dirty="0">
                <a:solidFill>
                  <a:schemeClr val="tx2">
                    <a:lumMod val="95000"/>
                    <a:lumOff val="5000"/>
                  </a:schemeClr>
                </a:solidFill>
              </a:rPr>
              <a:t> </a:t>
            </a:r>
            <a:endParaRPr lang="en-IN" sz="3200" b="1" dirty="0">
              <a:solidFill>
                <a:schemeClr val="tx2">
                  <a:lumMod val="95000"/>
                  <a:lumOff val="5000"/>
                </a:schemeClr>
              </a:solidFill>
            </a:endParaRPr>
          </a:p>
        </p:txBody>
      </p:sp>
      <p:sp>
        <p:nvSpPr>
          <p:cNvPr id="3" name="TextBox 2">
            <a:extLst>
              <a:ext uri="{FF2B5EF4-FFF2-40B4-BE49-F238E27FC236}">
                <a16:creationId xmlns:a16="http://schemas.microsoft.com/office/drawing/2014/main" id="{AA3AF513-C378-0C56-4AF6-CF70105E1F44}"/>
              </a:ext>
            </a:extLst>
          </p:cNvPr>
          <p:cNvSpPr txBox="1"/>
          <p:nvPr/>
        </p:nvSpPr>
        <p:spPr>
          <a:xfrm>
            <a:off x="1086035" y="1458020"/>
            <a:ext cx="7615954" cy="4832092"/>
          </a:xfrm>
          <a:prstGeom prst="rect">
            <a:avLst/>
          </a:prstGeom>
          <a:solidFill>
            <a:schemeClr val="bg1">
              <a:lumMod val="85000"/>
            </a:schemeClr>
          </a:solidFill>
        </p:spPr>
        <p:txBody>
          <a:bodyPr wrap="square" rtlCol="0">
            <a:spAutoFit/>
          </a:bodyPr>
          <a:lstStyle/>
          <a:p>
            <a:pPr eaLnBrk="0" hangingPunct="0">
              <a:spcBef>
                <a:spcPct val="0"/>
              </a:spcBef>
            </a:pPr>
            <a:r>
              <a:rPr lang="en-US" sz="2800" b="1" dirty="0">
                <a:solidFill>
                  <a:schemeClr val="tx2"/>
                </a:solidFill>
              </a:rPr>
              <a:t>Figure 1 is a histogram of the age at which students in the survey first made use of the internet.</a:t>
            </a:r>
          </a:p>
          <a:p>
            <a:pPr eaLnBrk="0" hangingPunct="0">
              <a:spcBef>
                <a:spcPct val="0"/>
              </a:spcBef>
            </a:pPr>
            <a:endParaRPr lang="en-US" sz="2800" b="1" dirty="0">
              <a:solidFill>
                <a:srgbClr val="FF0000"/>
              </a:solidFill>
            </a:endParaRPr>
          </a:p>
          <a:p>
            <a:pPr eaLnBrk="0" hangingPunct="0">
              <a:spcBef>
                <a:spcPct val="0"/>
              </a:spcBef>
            </a:pPr>
            <a:endParaRPr lang="en-US" sz="2800" b="1" dirty="0">
              <a:solidFill>
                <a:srgbClr val="FF0000"/>
              </a:solidFill>
            </a:endParaRPr>
          </a:p>
          <a:p>
            <a:pPr eaLnBrk="0" hangingPunct="0">
              <a:spcBef>
                <a:spcPct val="0"/>
              </a:spcBef>
            </a:pPr>
            <a:endParaRPr lang="en-US" sz="2800" b="1" dirty="0">
              <a:solidFill>
                <a:srgbClr val="FF0000"/>
              </a:solidFill>
            </a:endParaRPr>
          </a:p>
          <a:p>
            <a:pPr eaLnBrk="0" hangingPunct="0">
              <a:spcBef>
                <a:spcPct val="0"/>
              </a:spcBef>
            </a:pPr>
            <a:endParaRPr lang="en-US" sz="2800" b="1" dirty="0">
              <a:solidFill>
                <a:srgbClr val="FF0000"/>
              </a:solidFill>
            </a:endParaRPr>
          </a:p>
          <a:p>
            <a:pPr eaLnBrk="0" hangingPunct="0">
              <a:spcBef>
                <a:spcPct val="0"/>
              </a:spcBef>
            </a:pPr>
            <a:endParaRPr lang="en-US" sz="2800" b="1" dirty="0">
              <a:solidFill>
                <a:srgbClr val="FF0000"/>
              </a:solidFill>
            </a:endParaRPr>
          </a:p>
          <a:p>
            <a:pPr eaLnBrk="0" hangingPunct="0">
              <a:spcBef>
                <a:spcPct val="0"/>
              </a:spcBef>
            </a:pPr>
            <a:endParaRPr lang="en-US" sz="2800" b="1" dirty="0">
              <a:solidFill>
                <a:srgbClr val="FF0000"/>
              </a:solidFill>
            </a:endParaRPr>
          </a:p>
          <a:p>
            <a:pPr eaLnBrk="0" hangingPunct="0">
              <a:spcBef>
                <a:spcPct val="0"/>
              </a:spcBef>
            </a:pPr>
            <a:endParaRPr lang="en-US" sz="2800" b="1" dirty="0">
              <a:solidFill>
                <a:srgbClr val="FF0000"/>
              </a:solidFill>
            </a:endParaRPr>
          </a:p>
          <a:p>
            <a:pPr eaLnBrk="0" hangingPunct="0">
              <a:spcBef>
                <a:spcPct val="0"/>
              </a:spcBef>
            </a:pPr>
            <a:r>
              <a:rPr lang="en-US" sz="2800" b="1" dirty="0">
                <a:solidFill>
                  <a:srgbClr val="FF0000"/>
                </a:solidFill>
              </a:rPr>
              <a:t> </a:t>
            </a:r>
            <a:endParaRPr lang="en-US" sz="2800" dirty="0"/>
          </a:p>
        </p:txBody>
      </p:sp>
      <p:pic>
        <p:nvPicPr>
          <p:cNvPr id="5" name="Picture 2">
            <a:extLst>
              <a:ext uri="{FF2B5EF4-FFF2-40B4-BE49-F238E27FC236}">
                <a16:creationId xmlns:a16="http://schemas.microsoft.com/office/drawing/2014/main" id="{3BF8D221-95B8-C5B2-E2DA-F930D4E159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933170"/>
            <a:ext cx="1447800" cy="109188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9F5B911-A812-EC47-B7FC-AFA5B05F4B4C}"/>
              </a:ext>
            </a:extLst>
          </p:cNvPr>
          <p:cNvSpPr txBox="1"/>
          <p:nvPr/>
        </p:nvSpPr>
        <p:spPr>
          <a:xfrm>
            <a:off x="1024533" y="2305615"/>
            <a:ext cx="7655967" cy="1815882"/>
          </a:xfrm>
          <a:prstGeom prst="rect">
            <a:avLst/>
          </a:prstGeom>
          <a:noFill/>
        </p:spPr>
        <p:txBody>
          <a:bodyPr wrap="square">
            <a:spAutoFit/>
          </a:bodyPr>
          <a:lstStyle/>
          <a:p>
            <a:pPr eaLnBrk="0" hangingPunct="0">
              <a:spcBef>
                <a:spcPct val="0"/>
              </a:spcBef>
            </a:pPr>
            <a:r>
              <a:rPr lang="en-US" sz="2800" b="1" dirty="0">
                <a:solidFill>
                  <a:schemeClr val="tx2"/>
                </a:solidFill>
              </a:rPr>
              <a:t>                 </a:t>
            </a:r>
            <a:r>
              <a:rPr lang="en-US" sz="2800" b="1" dirty="0">
                <a:solidFill>
                  <a:srgbClr val="0000CC"/>
                </a:solidFill>
              </a:rPr>
              <a:t>The average age at which students first accessed the internet was 17.4 years old. The distribution was non-symmetric with a considerable variation between students (</a:t>
            </a:r>
            <a:r>
              <a:rPr lang="el-GR" sz="2800" b="1" dirty="0">
                <a:solidFill>
                  <a:srgbClr val="0000CC"/>
                </a:solidFill>
              </a:rPr>
              <a:t>σ</a:t>
            </a:r>
            <a:r>
              <a:rPr lang="en-US" sz="2800" b="1" dirty="0">
                <a:solidFill>
                  <a:srgbClr val="0000CC"/>
                </a:solidFill>
              </a:rPr>
              <a:t>=3.6). </a:t>
            </a:r>
          </a:p>
        </p:txBody>
      </p:sp>
      <p:sp>
        <p:nvSpPr>
          <p:cNvPr id="15" name="TextBox 14">
            <a:extLst>
              <a:ext uri="{FF2B5EF4-FFF2-40B4-BE49-F238E27FC236}">
                <a16:creationId xmlns:a16="http://schemas.microsoft.com/office/drawing/2014/main" id="{4504B927-559A-9277-5A72-46AE3B109FAD}"/>
              </a:ext>
            </a:extLst>
          </p:cNvPr>
          <p:cNvSpPr txBox="1"/>
          <p:nvPr/>
        </p:nvSpPr>
        <p:spPr>
          <a:xfrm>
            <a:off x="1013744" y="4019682"/>
            <a:ext cx="7615954" cy="2246769"/>
          </a:xfrm>
          <a:prstGeom prst="rect">
            <a:avLst/>
          </a:prstGeom>
          <a:noFill/>
        </p:spPr>
        <p:txBody>
          <a:bodyPr wrap="square">
            <a:spAutoFit/>
          </a:bodyPr>
          <a:lstStyle/>
          <a:p>
            <a:r>
              <a:rPr lang="en-US" sz="2800" b="1" dirty="0">
                <a:solidFill>
                  <a:srgbClr val="00B050"/>
                </a:solidFill>
              </a:rPr>
              <a:t>This variation is likely due to the diverse backgrounds of students before entering university and the fact that once a student arrives at university, he/she obtained internet access.</a:t>
            </a:r>
            <a:endParaRPr lang="en-US" sz="2800" dirty="0">
              <a:solidFill>
                <a:srgbClr val="00B050"/>
              </a:solidFill>
            </a:endParaRPr>
          </a:p>
        </p:txBody>
      </p:sp>
    </p:spTree>
    <p:extLst>
      <p:ext uri="{BB962C8B-B14F-4D97-AF65-F5344CB8AC3E}">
        <p14:creationId xmlns:p14="http://schemas.microsoft.com/office/powerpoint/2010/main" val="149568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FE433-880F-4393-AB57-90858F9039FC}"/>
              </a:ext>
            </a:extLst>
          </p:cNvPr>
          <p:cNvSpPr>
            <a:spLocks noGrp="1"/>
          </p:cNvSpPr>
          <p:nvPr>
            <p:ph type="title"/>
          </p:nvPr>
        </p:nvSpPr>
        <p:spPr>
          <a:xfrm>
            <a:off x="990600" y="304800"/>
            <a:ext cx="8153400" cy="457200"/>
          </a:xfrm>
        </p:spPr>
        <p:txBody>
          <a:bodyPr>
            <a:normAutofit fontScale="90000"/>
          </a:bodyPr>
          <a:lstStyle/>
          <a:p>
            <a:r>
              <a:rPr lang="en-US" dirty="0"/>
              <a:t>6 Text: The Groom </a:t>
            </a:r>
            <a:endParaRPr lang="en-IN" dirty="0"/>
          </a:p>
        </p:txBody>
      </p:sp>
      <p:sp>
        <p:nvSpPr>
          <p:cNvPr id="3" name="Content Placeholder 2">
            <a:extLst>
              <a:ext uri="{FF2B5EF4-FFF2-40B4-BE49-F238E27FC236}">
                <a16:creationId xmlns:a16="http://schemas.microsoft.com/office/drawing/2014/main" id="{5211F814-6606-401A-98DD-C87A79DA4E98}"/>
              </a:ext>
            </a:extLst>
          </p:cNvPr>
          <p:cNvSpPr>
            <a:spLocks noGrp="1"/>
          </p:cNvSpPr>
          <p:nvPr>
            <p:ph idx="1"/>
          </p:nvPr>
        </p:nvSpPr>
        <p:spPr>
          <a:xfrm>
            <a:off x="228600" y="1447800"/>
            <a:ext cx="8686800" cy="1367907"/>
          </a:xfrm>
        </p:spPr>
        <p:txBody>
          <a:bodyPr/>
          <a:lstStyle/>
          <a:p>
            <a:r>
              <a:rPr lang="en-US" dirty="0"/>
              <a:t>An alternating pattern</a:t>
            </a:r>
          </a:p>
          <a:p>
            <a:r>
              <a:rPr lang="en-US" dirty="0"/>
              <a:t>A sequential pattern</a:t>
            </a:r>
            <a:endParaRPr lang="en-IN" dirty="0"/>
          </a:p>
        </p:txBody>
      </p:sp>
      <p:sp>
        <p:nvSpPr>
          <p:cNvPr id="4" name="Text Placeholder 3">
            <a:extLst>
              <a:ext uri="{FF2B5EF4-FFF2-40B4-BE49-F238E27FC236}">
                <a16:creationId xmlns:a16="http://schemas.microsoft.com/office/drawing/2014/main" id="{2C13296F-FB41-4E7C-84C8-BF06DE4D7EE7}"/>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5. Present Multiple Findings (1 figure)</a:t>
            </a:r>
            <a:endParaRPr lang="en-IN" dirty="0"/>
          </a:p>
        </p:txBody>
      </p:sp>
      <p:pic>
        <p:nvPicPr>
          <p:cNvPr id="8" name="Content Placeholder 2">
            <a:extLst>
              <a:ext uri="{FF2B5EF4-FFF2-40B4-BE49-F238E27FC236}">
                <a16:creationId xmlns:a16="http://schemas.microsoft.com/office/drawing/2014/main" id="{CECE1F2D-AC1D-4592-BE95-595239D2E04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56C6B7A1-293C-1D29-8952-DF713CF868E6}"/>
              </a:ext>
            </a:extLst>
          </p:cNvPr>
          <p:cNvSpPr>
            <a:spLocks noGrp="1"/>
          </p:cNvSpPr>
          <p:nvPr>
            <p:ph sz="quarter" idx="14"/>
          </p:nvPr>
        </p:nvSpPr>
        <p:spPr/>
        <p:txBody>
          <a:bodyPr/>
          <a:lstStyle/>
          <a:p>
            <a:endParaRPr lang="en-US"/>
          </a:p>
        </p:txBody>
      </p:sp>
      <p:sp>
        <p:nvSpPr>
          <p:cNvPr id="11" name="Content Placeholder 10">
            <a:extLst>
              <a:ext uri="{FF2B5EF4-FFF2-40B4-BE49-F238E27FC236}">
                <a16:creationId xmlns:a16="http://schemas.microsoft.com/office/drawing/2014/main" id="{EFDDF720-0A43-9EB1-2CB4-83B6F579D1FE}"/>
              </a:ext>
            </a:extLst>
          </p:cNvPr>
          <p:cNvSpPr>
            <a:spLocks noGrp="1"/>
          </p:cNvSpPr>
          <p:nvPr>
            <p:ph sz="quarter" idx="15"/>
          </p:nvPr>
        </p:nvSpPr>
        <p:spPr/>
        <p:txBody>
          <a:bodyPr/>
          <a:lstStyle/>
          <a:p>
            <a:endParaRPr lang="en-US"/>
          </a:p>
        </p:txBody>
      </p:sp>
      <p:sp>
        <p:nvSpPr>
          <p:cNvPr id="12" name="Content Placeholder 11">
            <a:extLst>
              <a:ext uri="{FF2B5EF4-FFF2-40B4-BE49-F238E27FC236}">
                <a16:creationId xmlns:a16="http://schemas.microsoft.com/office/drawing/2014/main" id="{328F1A9F-C478-1DC1-1891-1BF71212A85F}"/>
              </a:ext>
            </a:extLst>
          </p:cNvPr>
          <p:cNvSpPr>
            <a:spLocks noGrp="1"/>
          </p:cNvSpPr>
          <p:nvPr>
            <p:ph sz="quarter" idx="16"/>
          </p:nvPr>
        </p:nvSpPr>
        <p:spPr/>
        <p:txBody>
          <a:bodyPr>
            <a:normAutofit fontScale="85000" lnSpcReduction="10000"/>
          </a:bodyPr>
          <a:lstStyle/>
          <a:p>
            <a:r>
              <a:rPr lang="en-US" sz="3200" dirty="0">
                <a:solidFill>
                  <a:schemeClr val="tx2"/>
                </a:solidFill>
              </a:rPr>
              <a:t>void </a:t>
            </a:r>
            <a:r>
              <a:rPr lang="en-US" dirty="0"/>
              <a:t>a</a:t>
            </a:r>
            <a:r>
              <a:rPr lang="en-US" sz="3200" dirty="0">
                <a:solidFill>
                  <a:schemeClr val="tx2"/>
                </a:solidFill>
              </a:rPr>
              <a:t>lternate(struct Figure fig) {</a:t>
            </a:r>
          </a:p>
          <a:p>
            <a:r>
              <a:rPr lang="en-US" dirty="0"/>
              <a:t>	</a:t>
            </a:r>
            <a:r>
              <a:rPr lang="en-US" dirty="0" err="1"/>
              <a:t>f</a:t>
            </a:r>
            <a:r>
              <a:rPr lang="en-US" sz="3200" dirty="0" err="1">
                <a:solidFill>
                  <a:schemeClr val="tx2"/>
                </a:solidFill>
              </a:rPr>
              <a:t>printf</a:t>
            </a:r>
            <a:r>
              <a:rPr lang="en-US" sz="3200" dirty="0">
                <a:solidFill>
                  <a:schemeClr val="tx2"/>
                </a:solidFill>
              </a:rPr>
              <a:t>(</a:t>
            </a:r>
            <a:r>
              <a:rPr lang="en-US" sz="3200" dirty="0" err="1">
                <a:solidFill>
                  <a:schemeClr val="tx2"/>
                </a:solidFill>
              </a:rPr>
              <a:t>fig.location</a:t>
            </a:r>
            <a:r>
              <a:rPr lang="en-US" sz="3200" dirty="0">
                <a:solidFill>
                  <a:schemeClr val="tx2"/>
                </a:solidFill>
              </a:rPr>
              <a:t>);</a:t>
            </a:r>
          </a:p>
          <a:p>
            <a:r>
              <a:rPr lang="en-US" sz="3200" dirty="0">
                <a:solidFill>
                  <a:schemeClr val="tx2"/>
                </a:solidFill>
              </a:rPr>
              <a:t>  	for (</a:t>
            </a:r>
            <a:r>
              <a:rPr lang="en-US" sz="3200" dirty="0" err="1">
                <a:solidFill>
                  <a:schemeClr val="tx2"/>
                </a:solidFill>
              </a:rPr>
              <a:t>i</a:t>
            </a:r>
            <a:r>
              <a:rPr lang="en-US" sz="3200" dirty="0">
                <a:solidFill>
                  <a:schemeClr val="tx2"/>
                </a:solidFill>
              </a:rPr>
              <a:t>=1; </a:t>
            </a:r>
            <a:r>
              <a:rPr lang="en-US" sz="3200" dirty="0" err="1">
                <a:solidFill>
                  <a:schemeClr val="tx2"/>
                </a:solidFill>
              </a:rPr>
              <a:t>i</a:t>
            </a:r>
            <a:r>
              <a:rPr lang="en-US" sz="3200" dirty="0">
                <a:solidFill>
                  <a:schemeClr val="tx2"/>
                </a:solidFill>
              </a:rPr>
              <a:t>&lt;=</a:t>
            </a:r>
            <a:r>
              <a:rPr lang="en-US" sz="3200" dirty="0" err="1">
                <a:solidFill>
                  <a:schemeClr val="tx2"/>
                </a:solidFill>
              </a:rPr>
              <a:t>nfind</a:t>
            </a:r>
            <a:r>
              <a:rPr lang="en-US" sz="3200" dirty="0">
                <a:solidFill>
                  <a:schemeClr val="tx2"/>
                </a:solidFill>
              </a:rPr>
              <a:t>; </a:t>
            </a:r>
            <a:r>
              <a:rPr lang="en-US" sz="3200" dirty="0" err="1">
                <a:solidFill>
                  <a:schemeClr val="tx2"/>
                </a:solidFill>
              </a:rPr>
              <a:t>i</a:t>
            </a:r>
            <a:r>
              <a:rPr lang="en-US" sz="3200" dirty="0">
                <a:solidFill>
                  <a:schemeClr val="tx2"/>
                </a:solidFill>
              </a:rPr>
              <a:t>++){</a:t>
            </a:r>
          </a:p>
          <a:p>
            <a:r>
              <a:rPr lang="en-US" sz="3200" dirty="0">
                <a:solidFill>
                  <a:schemeClr val="tx2"/>
                </a:solidFill>
              </a:rPr>
              <a:t>     	</a:t>
            </a:r>
            <a:r>
              <a:rPr lang="en-US" sz="3200" dirty="0" err="1">
                <a:solidFill>
                  <a:schemeClr val="tx2"/>
                </a:solidFill>
              </a:rPr>
              <a:t>fprintf</a:t>
            </a:r>
            <a:r>
              <a:rPr lang="en-US" sz="3200" dirty="0">
                <a:solidFill>
                  <a:schemeClr val="tx2"/>
                </a:solidFill>
              </a:rPr>
              <a:t>(</a:t>
            </a:r>
            <a:r>
              <a:rPr lang="en-US" sz="3200" dirty="0" err="1">
                <a:solidFill>
                  <a:schemeClr val="tx2"/>
                </a:solidFill>
              </a:rPr>
              <a:t>fig.finding</a:t>
            </a:r>
            <a:r>
              <a:rPr lang="en-US" sz="3200" dirty="0">
                <a:solidFill>
                  <a:schemeClr val="tx2"/>
                </a:solidFill>
              </a:rPr>
              <a:t>[</a:t>
            </a:r>
            <a:r>
              <a:rPr lang="en-US" sz="3200" dirty="0" err="1">
                <a:solidFill>
                  <a:schemeClr val="tx2"/>
                </a:solidFill>
              </a:rPr>
              <a:t>i</a:t>
            </a:r>
            <a:r>
              <a:rPr lang="en-US" sz="3200" dirty="0">
                <a:solidFill>
                  <a:schemeClr val="tx2"/>
                </a:solidFill>
              </a:rPr>
              <a:t>]);</a:t>
            </a:r>
          </a:p>
          <a:p>
            <a:r>
              <a:rPr lang="en-US" sz="3200" dirty="0">
                <a:solidFill>
                  <a:schemeClr val="tx2"/>
                </a:solidFill>
              </a:rPr>
              <a:t>     	</a:t>
            </a:r>
            <a:r>
              <a:rPr lang="en-US" sz="3200" dirty="0" err="1">
                <a:solidFill>
                  <a:schemeClr val="tx2"/>
                </a:solidFill>
              </a:rPr>
              <a:t>fprintf</a:t>
            </a:r>
            <a:r>
              <a:rPr lang="en-US" sz="3200" dirty="0">
                <a:solidFill>
                  <a:schemeClr val="tx2"/>
                </a:solidFill>
              </a:rPr>
              <a:t>(</a:t>
            </a:r>
            <a:r>
              <a:rPr lang="en-US" sz="3200" dirty="0" err="1">
                <a:solidFill>
                  <a:schemeClr val="tx2"/>
                </a:solidFill>
              </a:rPr>
              <a:t>fig.comment</a:t>
            </a:r>
            <a:r>
              <a:rPr lang="en-US" sz="3200" dirty="0">
                <a:solidFill>
                  <a:schemeClr val="tx2"/>
                </a:solidFill>
              </a:rPr>
              <a:t>[</a:t>
            </a:r>
            <a:r>
              <a:rPr lang="en-US" sz="3200" dirty="0" err="1">
                <a:solidFill>
                  <a:schemeClr val="tx2"/>
                </a:solidFill>
              </a:rPr>
              <a:t>i</a:t>
            </a:r>
            <a:r>
              <a:rPr lang="en-US" sz="3200" dirty="0">
                <a:solidFill>
                  <a:schemeClr val="tx2"/>
                </a:solidFill>
              </a:rPr>
              <a:t>]));</a:t>
            </a:r>
          </a:p>
          <a:p>
            <a:r>
              <a:rPr lang="en-US" sz="3200" dirty="0">
                <a:solidFill>
                  <a:schemeClr val="tx2"/>
                </a:solidFill>
              </a:rPr>
              <a:t>  	}</a:t>
            </a:r>
          </a:p>
          <a:p>
            <a:r>
              <a:rPr lang="en-US" sz="3200" dirty="0">
                <a:solidFill>
                  <a:schemeClr val="tx2"/>
                </a:solidFill>
              </a:rPr>
              <a:t>}</a:t>
            </a:r>
            <a:endParaRPr lang="en-IN" dirty="0">
              <a:solidFill>
                <a:schemeClr val="tx2"/>
              </a:solidFill>
            </a:endParaRPr>
          </a:p>
          <a:p>
            <a:endParaRPr lang="en-US" dirty="0"/>
          </a:p>
        </p:txBody>
      </p:sp>
    </p:spTree>
    <p:extLst>
      <p:ext uri="{BB962C8B-B14F-4D97-AF65-F5344CB8AC3E}">
        <p14:creationId xmlns:p14="http://schemas.microsoft.com/office/powerpoint/2010/main" val="112924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DF063-9045-B2B5-3FBC-06CC17CAB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A8907-458F-7D1F-3261-1DA169D3A5FC}"/>
              </a:ext>
            </a:extLst>
          </p:cNvPr>
          <p:cNvSpPr>
            <a:spLocks noGrp="1"/>
          </p:cNvSpPr>
          <p:nvPr>
            <p:ph type="title"/>
          </p:nvPr>
        </p:nvSpPr>
        <p:spPr>
          <a:xfrm>
            <a:off x="990600" y="304800"/>
            <a:ext cx="8153400" cy="457200"/>
          </a:xfrm>
        </p:spPr>
        <p:txBody>
          <a:bodyPr>
            <a:normAutofit fontScale="90000"/>
          </a:bodyPr>
          <a:lstStyle/>
          <a:p>
            <a:r>
              <a:rPr lang="en-US" dirty="0"/>
              <a:t>6 Text: The Groom </a:t>
            </a:r>
            <a:endParaRPr lang="en-IN" dirty="0"/>
          </a:p>
        </p:txBody>
      </p:sp>
      <p:sp>
        <p:nvSpPr>
          <p:cNvPr id="3" name="Content Placeholder 2">
            <a:extLst>
              <a:ext uri="{FF2B5EF4-FFF2-40B4-BE49-F238E27FC236}">
                <a16:creationId xmlns:a16="http://schemas.microsoft.com/office/drawing/2014/main" id="{7FBB3B8E-70E1-393A-9A13-EDEB59DBAF53}"/>
              </a:ext>
            </a:extLst>
          </p:cNvPr>
          <p:cNvSpPr>
            <a:spLocks noGrp="1"/>
          </p:cNvSpPr>
          <p:nvPr>
            <p:ph idx="1"/>
          </p:nvPr>
        </p:nvSpPr>
        <p:spPr>
          <a:xfrm>
            <a:off x="228600" y="1447800"/>
            <a:ext cx="8686800" cy="1367907"/>
          </a:xfrm>
        </p:spPr>
        <p:txBody>
          <a:bodyPr/>
          <a:lstStyle/>
          <a:p>
            <a:r>
              <a:rPr lang="en-US" dirty="0"/>
              <a:t>An alternating pattern</a:t>
            </a:r>
          </a:p>
          <a:p>
            <a:r>
              <a:rPr lang="en-US" dirty="0"/>
              <a:t>A sequential pattern</a:t>
            </a:r>
            <a:endParaRPr lang="en-IN" dirty="0"/>
          </a:p>
        </p:txBody>
      </p:sp>
      <p:sp>
        <p:nvSpPr>
          <p:cNvPr id="4" name="Text Placeholder 3">
            <a:extLst>
              <a:ext uri="{FF2B5EF4-FFF2-40B4-BE49-F238E27FC236}">
                <a16:creationId xmlns:a16="http://schemas.microsoft.com/office/drawing/2014/main" id="{D05A27A3-543F-DA41-DB08-8D93423A60B9}"/>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5. Present Multiple Findings (1 figure)</a:t>
            </a:r>
            <a:endParaRPr lang="en-IN" dirty="0"/>
          </a:p>
        </p:txBody>
      </p:sp>
      <p:pic>
        <p:nvPicPr>
          <p:cNvPr id="8" name="Content Placeholder 2">
            <a:extLst>
              <a:ext uri="{FF2B5EF4-FFF2-40B4-BE49-F238E27FC236}">
                <a16:creationId xmlns:a16="http://schemas.microsoft.com/office/drawing/2014/main" id="{DE131D5F-9926-9A9B-4630-37EEF940E42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5674D30D-C837-84D7-B12F-96A33DADFA22}"/>
              </a:ext>
            </a:extLst>
          </p:cNvPr>
          <p:cNvSpPr>
            <a:spLocks noGrp="1"/>
          </p:cNvSpPr>
          <p:nvPr>
            <p:ph sz="quarter" idx="14"/>
          </p:nvPr>
        </p:nvSpPr>
        <p:spPr/>
        <p:txBody>
          <a:bodyPr/>
          <a:lstStyle/>
          <a:p>
            <a:endParaRPr lang="en-US"/>
          </a:p>
        </p:txBody>
      </p:sp>
      <p:sp>
        <p:nvSpPr>
          <p:cNvPr id="11" name="Content Placeholder 10">
            <a:extLst>
              <a:ext uri="{FF2B5EF4-FFF2-40B4-BE49-F238E27FC236}">
                <a16:creationId xmlns:a16="http://schemas.microsoft.com/office/drawing/2014/main" id="{EE2E3369-1138-7892-9D7C-4F5FEB595E10}"/>
              </a:ext>
            </a:extLst>
          </p:cNvPr>
          <p:cNvSpPr>
            <a:spLocks noGrp="1"/>
          </p:cNvSpPr>
          <p:nvPr>
            <p:ph sz="quarter" idx="15"/>
          </p:nvPr>
        </p:nvSpPr>
        <p:spPr/>
        <p:txBody>
          <a:bodyPr/>
          <a:lstStyle/>
          <a:p>
            <a:endParaRPr lang="en-US"/>
          </a:p>
        </p:txBody>
      </p:sp>
      <p:sp>
        <p:nvSpPr>
          <p:cNvPr id="12" name="Content Placeholder 11">
            <a:extLst>
              <a:ext uri="{FF2B5EF4-FFF2-40B4-BE49-F238E27FC236}">
                <a16:creationId xmlns:a16="http://schemas.microsoft.com/office/drawing/2014/main" id="{78AEDD9B-9862-57CD-E68C-8E0AA1B36770}"/>
              </a:ext>
            </a:extLst>
          </p:cNvPr>
          <p:cNvSpPr>
            <a:spLocks noGrp="1"/>
          </p:cNvSpPr>
          <p:nvPr>
            <p:ph sz="quarter" idx="16"/>
          </p:nvPr>
        </p:nvSpPr>
        <p:spPr/>
        <p:txBody>
          <a:bodyPr>
            <a:normAutofit fontScale="85000" lnSpcReduction="10000"/>
          </a:bodyPr>
          <a:lstStyle/>
          <a:p>
            <a:r>
              <a:rPr lang="en-US" sz="3200" dirty="0">
                <a:solidFill>
                  <a:schemeClr val="tx2"/>
                </a:solidFill>
              </a:rPr>
              <a:t>void sequential(struct Figure fig){</a:t>
            </a:r>
          </a:p>
          <a:p>
            <a:r>
              <a:rPr lang="en-US" dirty="0">
                <a:solidFill>
                  <a:schemeClr val="tx2"/>
                </a:solidFill>
              </a:rPr>
              <a:t>	</a:t>
            </a:r>
            <a:r>
              <a:rPr lang="en-US" dirty="0" err="1">
                <a:solidFill>
                  <a:schemeClr val="tx2"/>
                </a:solidFill>
              </a:rPr>
              <a:t>fprintf</a:t>
            </a:r>
            <a:r>
              <a:rPr lang="en-US" dirty="0">
                <a:solidFill>
                  <a:schemeClr val="tx2"/>
                </a:solidFill>
              </a:rPr>
              <a:t>(</a:t>
            </a:r>
            <a:r>
              <a:rPr lang="en-US" dirty="0" err="1">
                <a:solidFill>
                  <a:schemeClr val="tx2"/>
                </a:solidFill>
              </a:rPr>
              <a:t>fig.location</a:t>
            </a:r>
            <a:r>
              <a:rPr lang="en-US" dirty="0">
                <a:solidFill>
                  <a:schemeClr val="tx2"/>
                </a:solidFill>
              </a:rPr>
              <a:t>);</a:t>
            </a:r>
          </a:p>
          <a:p>
            <a:r>
              <a:rPr lang="en-US" sz="3200" dirty="0">
                <a:solidFill>
                  <a:schemeClr val="tx2"/>
                </a:solidFill>
              </a:rPr>
              <a:t>  	for (</a:t>
            </a:r>
            <a:r>
              <a:rPr lang="en-US" sz="3200" dirty="0" err="1">
                <a:solidFill>
                  <a:schemeClr val="tx2"/>
                </a:solidFill>
              </a:rPr>
              <a:t>i</a:t>
            </a:r>
            <a:r>
              <a:rPr lang="en-US" sz="3200" dirty="0">
                <a:solidFill>
                  <a:schemeClr val="tx2"/>
                </a:solidFill>
              </a:rPr>
              <a:t>=1; </a:t>
            </a:r>
            <a:r>
              <a:rPr lang="en-US" sz="3200" dirty="0" err="1">
                <a:solidFill>
                  <a:schemeClr val="tx2"/>
                </a:solidFill>
              </a:rPr>
              <a:t>i</a:t>
            </a:r>
            <a:r>
              <a:rPr lang="en-US" sz="3200" dirty="0">
                <a:solidFill>
                  <a:schemeClr val="tx2"/>
                </a:solidFill>
              </a:rPr>
              <a:t>&lt;=</a:t>
            </a:r>
            <a:r>
              <a:rPr lang="en-US" sz="3200" dirty="0" err="1">
                <a:solidFill>
                  <a:schemeClr val="tx2"/>
                </a:solidFill>
              </a:rPr>
              <a:t>nfind</a:t>
            </a:r>
            <a:r>
              <a:rPr lang="en-US" sz="3200" dirty="0">
                <a:solidFill>
                  <a:schemeClr val="tx2"/>
                </a:solidFill>
              </a:rPr>
              <a:t>; </a:t>
            </a:r>
            <a:r>
              <a:rPr lang="en-US" sz="3200" dirty="0" err="1">
                <a:solidFill>
                  <a:schemeClr val="tx2"/>
                </a:solidFill>
              </a:rPr>
              <a:t>i</a:t>
            </a:r>
            <a:r>
              <a:rPr lang="en-US" sz="3200" dirty="0">
                <a:solidFill>
                  <a:schemeClr val="tx2"/>
                </a:solidFill>
              </a:rPr>
              <a:t>++)</a:t>
            </a:r>
          </a:p>
          <a:p>
            <a:r>
              <a:rPr lang="en-US" sz="3200" dirty="0">
                <a:solidFill>
                  <a:schemeClr val="tx2"/>
                </a:solidFill>
              </a:rPr>
              <a:t>     	</a:t>
            </a:r>
            <a:r>
              <a:rPr lang="en-US" sz="3200" dirty="0" err="1">
                <a:solidFill>
                  <a:schemeClr val="tx2"/>
                </a:solidFill>
              </a:rPr>
              <a:t>fprintf</a:t>
            </a:r>
            <a:r>
              <a:rPr lang="en-US" sz="3200" dirty="0">
                <a:solidFill>
                  <a:schemeClr val="tx2"/>
                </a:solidFill>
              </a:rPr>
              <a:t>(</a:t>
            </a:r>
            <a:r>
              <a:rPr lang="en-US" sz="3200" dirty="0" err="1">
                <a:solidFill>
                  <a:schemeClr val="tx2"/>
                </a:solidFill>
              </a:rPr>
              <a:t>fig.finding</a:t>
            </a:r>
            <a:r>
              <a:rPr lang="en-US" sz="3200" dirty="0">
                <a:solidFill>
                  <a:schemeClr val="tx2"/>
                </a:solidFill>
              </a:rPr>
              <a:t> [</a:t>
            </a:r>
            <a:r>
              <a:rPr lang="en-US" sz="3200" dirty="0" err="1">
                <a:solidFill>
                  <a:schemeClr val="tx2"/>
                </a:solidFill>
              </a:rPr>
              <a:t>ifind</a:t>
            </a:r>
            <a:r>
              <a:rPr lang="en-US" sz="3200" dirty="0">
                <a:solidFill>
                  <a:schemeClr val="tx2"/>
                </a:solidFill>
              </a:rPr>
              <a:t>]);</a:t>
            </a:r>
          </a:p>
          <a:p>
            <a:r>
              <a:rPr lang="en-US" sz="3200" dirty="0">
                <a:solidFill>
                  <a:schemeClr val="tx2"/>
                </a:solidFill>
              </a:rPr>
              <a:t>  	for (</a:t>
            </a:r>
            <a:r>
              <a:rPr lang="en-US" sz="3200" dirty="0" err="1">
                <a:solidFill>
                  <a:schemeClr val="tx2"/>
                </a:solidFill>
              </a:rPr>
              <a:t>i</a:t>
            </a:r>
            <a:r>
              <a:rPr lang="en-US" sz="3200" dirty="0">
                <a:solidFill>
                  <a:schemeClr val="tx2"/>
                </a:solidFill>
              </a:rPr>
              <a:t>=1; </a:t>
            </a:r>
            <a:r>
              <a:rPr lang="en-US" sz="3200" dirty="0" err="1">
                <a:solidFill>
                  <a:schemeClr val="tx2"/>
                </a:solidFill>
              </a:rPr>
              <a:t>i</a:t>
            </a:r>
            <a:r>
              <a:rPr lang="en-US" sz="3200" dirty="0">
                <a:solidFill>
                  <a:schemeClr val="tx2"/>
                </a:solidFill>
              </a:rPr>
              <a:t>&lt;=</a:t>
            </a:r>
            <a:r>
              <a:rPr lang="en-US" sz="3200" dirty="0" err="1">
                <a:solidFill>
                  <a:schemeClr val="tx2"/>
                </a:solidFill>
              </a:rPr>
              <a:t>nfind</a:t>
            </a:r>
            <a:r>
              <a:rPr lang="en-US" sz="3200" dirty="0">
                <a:solidFill>
                  <a:schemeClr val="tx2"/>
                </a:solidFill>
              </a:rPr>
              <a:t>; </a:t>
            </a:r>
            <a:r>
              <a:rPr lang="en-US" sz="3200" dirty="0" err="1">
                <a:solidFill>
                  <a:schemeClr val="tx2"/>
                </a:solidFill>
              </a:rPr>
              <a:t>i</a:t>
            </a:r>
            <a:r>
              <a:rPr lang="en-US" sz="3200" dirty="0">
                <a:solidFill>
                  <a:schemeClr val="tx2"/>
                </a:solidFill>
              </a:rPr>
              <a:t>++)</a:t>
            </a:r>
          </a:p>
          <a:p>
            <a:r>
              <a:rPr lang="en-US" sz="3200" dirty="0">
                <a:solidFill>
                  <a:schemeClr val="tx2"/>
                </a:solidFill>
              </a:rPr>
              <a:t>     	</a:t>
            </a:r>
            <a:r>
              <a:rPr lang="en-US" sz="3200" dirty="0" err="1">
                <a:solidFill>
                  <a:schemeClr val="tx2"/>
                </a:solidFill>
              </a:rPr>
              <a:t>fprintf</a:t>
            </a:r>
            <a:r>
              <a:rPr lang="en-US" sz="3200" dirty="0">
                <a:solidFill>
                  <a:schemeClr val="tx2"/>
                </a:solidFill>
              </a:rPr>
              <a:t>(</a:t>
            </a:r>
            <a:r>
              <a:rPr lang="en-US" sz="3200" dirty="0" err="1">
                <a:solidFill>
                  <a:schemeClr val="tx2"/>
                </a:solidFill>
              </a:rPr>
              <a:t>fig.comment</a:t>
            </a:r>
            <a:r>
              <a:rPr lang="en-US" sz="3200" dirty="0">
                <a:solidFill>
                  <a:schemeClr val="tx2"/>
                </a:solidFill>
              </a:rPr>
              <a:t>[</a:t>
            </a:r>
            <a:r>
              <a:rPr lang="en-US" sz="3200" dirty="0" err="1">
                <a:solidFill>
                  <a:schemeClr val="tx2"/>
                </a:solidFill>
              </a:rPr>
              <a:t>i</a:t>
            </a:r>
            <a:r>
              <a:rPr lang="en-US" sz="3200" dirty="0">
                <a:solidFill>
                  <a:schemeClr val="tx2"/>
                </a:solidFill>
              </a:rPr>
              <a:t>]));</a:t>
            </a:r>
          </a:p>
          <a:p>
            <a:r>
              <a:rPr lang="en-US" dirty="0"/>
              <a:t>}</a:t>
            </a:r>
            <a:endParaRPr lang="en-US" sz="3200" dirty="0">
              <a:solidFill>
                <a:schemeClr val="tx2"/>
              </a:solidFill>
            </a:endParaRPr>
          </a:p>
          <a:p>
            <a:endParaRPr lang="en-US" dirty="0"/>
          </a:p>
        </p:txBody>
      </p:sp>
      <p:grpSp>
        <p:nvGrpSpPr>
          <p:cNvPr id="7" name="Group 6">
            <a:extLst>
              <a:ext uri="{FF2B5EF4-FFF2-40B4-BE49-F238E27FC236}">
                <a16:creationId xmlns:a16="http://schemas.microsoft.com/office/drawing/2014/main" id="{F8D7AE1D-5232-2965-C432-B1507737FD2F}"/>
              </a:ext>
            </a:extLst>
          </p:cNvPr>
          <p:cNvGrpSpPr/>
          <p:nvPr/>
        </p:nvGrpSpPr>
        <p:grpSpPr>
          <a:xfrm>
            <a:off x="4723448" y="1489500"/>
            <a:ext cx="3685994" cy="830997"/>
            <a:chOff x="4723448" y="1489500"/>
            <a:chExt cx="3685994" cy="830997"/>
          </a:xfrm>
        </p:grpSpPr>
        <p:sp>
          <p:nvSpPr>
            <p:cNvPr id="5" name="Oval 4">
              <a:extLst>
                <a:ext uri="{FF2B5EF4-FFF2-40B4-BE49-F238E27FC236}">
                  <a16:creationId xmlns:a16="http://schemas.microsoft.com/office/drawing/2014/main" id="{07D98CB9-633C-4FC7-B34E-9F7239DB9250}"/>
                </a:ext>
              </a:extLst>
            </p:cNvPr>
            <p:cNvSpPr/>
            <p:nvPr/>
          </p:nvSpPr>
          <p:spPr bwMode="auto">
            <a:xfrm>
              <a:off x="4723448" y="1619774"/>
              <a:ext cx="587229" cy="570451"/>
            </a:xfrm>
            <a:prstGeom prst="ellipse">
              <a:avLst/>
            </a:prstGeom>
            <a:noFill/>
            <a:ln w="76200" cap="flat" cmpd="sng" algn="ctr">
              <a:solidFill>
                <a:schemeClr val="accent6">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sp>
          <p:nvSpPr>
            <p:cNvPr id="6" name="TextBox 5">
              <a:extLst>
                <a:ext uri="{FF2B5EF4-FFF2-40B4-BE49-F238E27FC236}">
                  <a16:creationId xmlns:a16="http://schemas.microsoft.com/office/drawing/2014/main" id="{172BA4EC-9FD2-B2C6-7472-7EA171262BBA}"/>
                </a:ext>
              </a:extLst>
            </p:cNvPr>
            <p:cNvSpPr txBox="1"/>
            <p:nvPr/>
          </p:nvSpPr>
          <p:spPr>
            <a:xfrm>
              <a:off x="5350690" y="1489500"/>
              <a:ext cx="3058752" cy="830997"/>
            </a:xfrm>
            <a:prstGeom prst="rect">
              <a:avLst/>
            </a:prstGeom>
            <a:noFill/>
          </p:spPr>
          <p:txBody>
            <a:bodyPr wrap="square" rtlCol="0">
              <a:spAutoFit/>
            </a:bodyPr>
            <a:lstStyle/>
            <a:p>
              <a:r>
                <a:rPr lang="en-US" sz="2400" dirty="0">
                  <a:solidFill>
                    <a:schemeClr val="tx2">
                      <a:lumMod val="95000"/>
                      <a:lumOff val="5000"/>
                    </a:schemeClr>
                  </a:solidFill>
                </a:rPr>
                <a:t>Choice of method </a:t>
              </a:r>
            </a:p>
            <a:p>
              <a:r>
                <a:rPr lang="en-US" sz="2400" dirty="0">
                  <a:solidFill>
                    <a:schemeClr val="tx2">
                      <a:lumMod val="95000"/>
                      <a:lumOff val="5000"/>
                    </a:schemeClr>
                  </a:solidFill>
                </a:rPr>
                <a:t>depends on correlation </a:t>
              </a:r>
            </a:p>
          </p:txBody>
        </p:sp>
      </p:grpSp>
    </p:spTree>
    <p:extLst>
      <p:ext uri="{BB962C8B-B14F-4D97-AF65-F5344CB8AC3E}">
        <p14:creationId xmlns:p14="http://schemas.microsoft.com/office/powerpoint/2010/main" val="77097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FE433-880F-4393-AB57-90858F9039FC}"/>
              </a:ext>
            </a:extLst>
          </p:cNvPr>
          <p:cNvSpPr>
            <a:spLocks noGrp="1"/>
          </p:cNvSpPr>
          <p:nvPr>
            <p:ph type="title"/>
          </p:nvPr>
        </p:nvSpPr>
        <p:spPr>
          <a:xfrm>
            <a:off x="990600" y="304800"/>
            <a:ext cx="8153400" cy="457200"/>
          </a:xfrm>
        </p:spPr>
        <p:txBody>
          <a:bodyPr>
            <a:normAutofit fontScale="90000"/>
          </a:bodyPr>
          <a:lstStyle/>
          <a:p>
            <a:r>
              <a:rPr lang="en-US" dirty="0"/>
              <a:t>6 Text: The Groom </a:t>
            </a:r>
            <a:endParaRPr lang="en-IN" dirty="0"/>
          </a:p>
        </p:txBody>
      </p:sp>
      <p:sp>
        <p:nvSpPr>
          <p:cNvPr id="4" name="Text Placeholder 3">
            <a:extLst>
              <a:ext uri="{FF2B5EF4-FFF2-40B4-BE49-F238E27FC236}">
                <a16:creationId xmlns:a16="http://schemas.microsoft.com/office/drawing/2014/main" id="{2C13296F-FB41-4E7C-84C8-BF06DE4D7EE7}"/>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5. Present Multiple Findings: Alternatively</a:t>
            </a:r>
            <a:endParaRPr lang="en-IN" dirty="0"/>
          </a:p>
        </p:txBody>
      </p:sp>
      <p:pic>
        <p:nvPicPr>
          <p:cNvPr id="37" name="Content Placeholder 2">
            <a:extLst>
              <a:ext uri="{FF2B5EF4-FFF2-40B4-BE49-F238E27FC236}">
                <a16:creationId xmlns:a16="http://schemas.microsoft.com/office/drawing/2014/main" id="{15D66D92-9BF8-41D2-B051-DB22702AEE9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21" name="Content Placeholder 20">
            <a:extLst>
              <a:ext uri="{FF2B5EF4-FFF2-40B4-BE49-F238E27FC236}">
                <a16:creationId xmlns:a16="http://schemas.microsoft.com/office/drawing/2014/main" id="{0A4558FE-56C5-289C-8A89-7DAE018C88B1}"/>
              </a:ext>
            </a:extLst>
          </p:cNvPr>
          <p:cNvSpPr>
            <a:spLocks noGrp="1"/>
          </p:cNvSpPr>
          <p:nvPr>
            <p:ph sz="quarter" idx="14"/>
          </p:nvPr>
        </p:nvSpPr>
        <p:spPr/>
        <p:txBody>
          <a:bodyPr/>
          <a:lstStyle/>
          <a:p>
            <a:endParaRPr lang="en-US"/>
          </a:p>
        </p:txBody>
      </p:sp>
      <p:sp>
        <p:nvSpPr>
          <p:cNvPr id="22" name="Content Placeholder 21">
            <a:extLst>
              <a:ext uri="{FF2B5EF4-FFF2-40B4-BE49-F238E27FC236}">
                <a16:creationId xmlns:a16="http://schemas.microsoft.com/office/drawing/2014/main" id="{76D13B5F-7339-47A1-DB7B-997445FC0A9A}"/>
              </a:ext>
            </a:extLst>
          </p:cNvPr>
          <p:cNvSpPr>
            <a:spLocks noGrp="1"/>
          </p:cNvSpPr>
          <p:nvPr>
            <p:ph sz="quarter" idx="15"/>
          </p:nvPr>
        </p:nvSpPr>
        <p:spPr/>
        <p:txBody>
          <a:bodyPr/>
          <a:lstStyle/>
          <a:p>
            <a:endParaRPr lang="en-US"/>
          </a:p>
        </p:txBody>
      </p:sp>
      <p:sp>
        <p:nvSpPr>
          <p:cNvPr id="11" name="Oval 10">
            <a:extLst>
              <a:ext uri="{FF2B5EF4-FFF2-40B4-BE49-F238E27FC236}">
                <a16:creationId xmlns:a16="http://schemas.microsoft.com/office/drawing/2014/main" id="{6E9EF4A0-7EE6-4172-A3FF-022C817CEF59}"/>
              </a:ext>
            </a:extLst>
          </p:cNvPr>
          <p:cNvSpPr/>
          <p:nvPr/>
        </p:nvSpPr>
        <p:spPr bwMode="auto">
          <a:xfrm>
            <a:off x="6171175" y="2619128"/>
            <a:ext cx="959504" cy="867212"/>
          </a:xfrm>
          <a:prstGeom prst="ellipse">
            <a:avLst/>
          </a:prstGeom>
          <a:solidFill>
            <a:schemeClr val="bg2"/>
          </a:solidFill>
          <a:ln w="76200"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sp>
        <p:nvSpPr>
          <p:cNvPr id="54" name="Oval 53">
            <a:extLst>
              <a:ext uri="{FF2B5EF4-FFF2-40B4-BE49-F238E27FC236}">
                <a16:creationId xmlns:a16="http://schemas.microsoft.com/office/drawing/2014/main" id="{A582733A-D694-4E5D-8A37-A445A0207990}"/>
              </a:ext>
            </a:extLst>
          </p:cNvPr>
          <p:cNvSpPr/>
          <p:nvPr/>
        </p:nvSpPr>
        <p:spPr bwMode="auto">
          <a:xfrm>
            <a:off x="7342558" y="2051524"/>
            <a:ext cx="838898" cy="679508"/>
          </a:xfrm>
          <a:prstGeom prst="ellipse">
            <a:avLst/>
          </a:prstGeom>
          <a:solidFill>
            <a:schemeClr val="bg2"/>
          </a:solidFill>
          <a:ln w="76200"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sp>
        <p:nvSpPr>
          <p:cNvPr id="55" name="Oval 54">
            <a:extLst>
              <a:ext uri="{FF2B5EF4-FFF2-40B4-BE49-F238E27FC236}">
                <a16:creationId xmlns:a16="http://schemas.microsoft.com/office/drawing/2014/main" id="{9DD272C8-F699-4CBA-9A5F-9DAA6B03AA80}"/>
              </a:ext>
            </a:extLst>
          </p:cNvPr>
          <p:cNvSpPr/>
          <p:nvPr/>
        </p:nvSpPr>
        <p:spPr bwMode="auto">
          <a:xfrm>
            <a:off x="8181456" y="2486052"/>
            <a:ext cx="838898" cy="679508"/>
          </a:xfrm>
          <a:prstGeom prst="ellipse">
            <a:avLst/>
          </a:prstGeom>
          <a:solidFill>
            <a:schemeClr val="bg2"/>
          </a:solidFill>
          <a:ln w="76200"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pic>
        <p:nvPicPr>
          <p:cNvPr id="19" name="Content Placeholder 9">
            <a:extLst>
              <a:ext uri="{FF2B5EF4-FFF2-40B4-BE49-F238E27FC236}">
                <a16:creationId xmlns:a16="http://schemas.microsoft.com/office/drawing/2014/main" id="{3C1FC004-525D-4264-9F2B-4512E67DF06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bwMode="auto">
          <a:xfrm>
            <a:off x="5577303" y="1365724"/>
            <a:ext cx="3530510" cy="253844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a:extLst>
              <a:ext uri="{FF2B5EF4-FFF2-40B4-BE49-F238E27FC236}">
                <a16:creationId xmlns:a16="http://schemas.microsoft.com/office/drawing/2014/main" id="{9404E446-9AF8-35CE-0E43-921A9517196F}"/>
              </a:ext>
            </a:extLst>
          </p:cNvPr>
          <p:cNvSpPr txBox="1"/>
          <p:nvPr/>
        </p:nvSpPr>
        <p:spPr>
          <a:xfrm>
            <a:off x="213171" y="2219018"/>
            <a:ext cx="8821587" cy="2092881"/>
          </a:xfrm>
          <a:prstGeom prst="rect">
            <a:avLst/>
          </a:prstGeom>
          <a:noFill/>
        </p:spPr>
        <p:txBody>
          <a:bodyPr wrap="square" rtlCol="0">
            <a:spAutoFit/>
          </a:bodyPr>
          <a:lstStyle/>
          <a:p>
            <a:r>
              <a:rPr lang="en-US" sz="2600" dirty="0">
                <a:solidFill>
                  <a:srgbClr val="00B050"/>
                </a:solidFill>
              </a:rPr>
              <a:t>At low excitation powers, cell activity </a:t>
            </a:r>
          </a:p>
          <a:p>
            <a:r>
              <a:rPr lang="en-US" sz="2600" dirty="0">
                <a:solidFill>
                  <a:srgbClr val="00B050"/>
                </a:solidFill>
              </a:rPr>
              <a:t>was linearly dependent on light intensity.</a:t>
            </a:r>
          </a:p>
          <a:p>
            <a:r>
              <a:rPr lang="en-US" sz="2600" dirty="0">
                <a:solidFill>
                  <a:srgbClr val="0000CC"/>
                </a:solidFill>
              </a:rPr>
              <a:t>This was likely due to the fact that at low</a:t>
            </a:r>
          </a:p>
          <a:p>
            <a:r>
              <a:rPr lang="en-US" sz="2600" dirty="0">
                <a:solidFill>
                  <a:srgbClr val="0000CC"/>
                </a:solidFill>
              </a:rPr>
              <a:t>light levels there was insufficient light to </a:t>
            </a:r>
          </a:p>
          <a:p>
            <a:r>
              <a:rPr lang="en-US" sz="2600" dirty="0">
                <a:solidFill>
                  <a:srgbClr val="0000CC"/>
                </a:solidFill>
              </a:rPr>
              <a:t>allow efficient operation.</a:t>
            </a:r>
          </a:p>
        </p:txBody>
      </p:sp>
      <p:sp>
        <p:nvSpPr>
          <p:cNvPr id="25" name="TextBox 24">
            <a:extLst>
              <a:ext uri="{FF2B5EF4-FFF2-40B4-BE49-F238E27FC236}">
                <a16:creationId xmlns:a16="http://schemas.microsoft.com/office/drawing/2014/main" id="{CE2D461B-A819-F427-7CE7-23B3D2C45800}"/>
              </a:ext>
            </a:extLst>
          </p:cNvPr>
          <p:cNvSpPr txBox="1"/>
          <p:nvPr/>
        </p:nvSpPr>
        <p:spPr>
          <a:xfrm>
            <a:off x="140116" y="3819862"/>
            <a:ext cx="8812765" cy="1692771"/>
          </a:xfrm>
          <a:prstGeom prst="rect">
            <a:avLst/>
          </a:prstGeom>
          <a:noFill/>
        </p:spPr>
        <p:txBody>
          <a:bodyPr wrap="square" rtlCol="0">
            <a:spAutoFit/>
          </a:bodyPr>
          <a:lstStyle/>
          <a:p>
            <a:r>
              <a:rPr lang="en-US" sz="2600" dirty="0">
                <a:solidFill>
                  <a:schemeClr val="tx2"/>
                </a:solidFill>
              </a:rPr>
              <a:t>                                           </a:t>
            </a:r>
            <a:r>
              <a:rPr lang="en-US" sz="2600" dirty="0">
                <a:solidFill>
                  <a:srgbClr val="00B050"/>
                </a:solidFill>
              </a:rPr>
              <a:t>At moderate levels of light intensity, no clear correlation was observed. </a:t>
            </a:r>
            <a:r>
              <a:rPr lang="en-US" sz="2600" dirty="0">
                <a:solidFill>
                  <a:srgbClr val="0000CC"/>
                </a:solidFill>
              </a:rPr>
              <a:t>The cell most likely has as much light as it can use and some other factor dominates cell activity. </a:t>
            </a:r>
          </a:p>
        </p:txBody>
      </p:sp>
      <p:sp>
        <p:nvSpPr>
          <p:cNvPr id="26" name="TextBox 25">
            <a:extLst>
              <a:ext uri="{FF2B5EF4-FFF2-40B4-BE49-F238E27FC236}">
                <a16:creationId xmlns:a16="http://schemas.microsoft.com/office/drawing/2014/main" id="{AE1A7FD3-92CB-9E2D-2455-7EEBF67EA080}"/>
              </a:ext>
            </a:extLst>
          </p:cNvPr>
          <p:cNvSpPr txBox="1"/>
          <p:nvPr/>
        </p:nvSpPr>
        <p:spPr>
          <a:xfrm>
            <a:off x="140115" y="5020191"/>
            <a:ext cx="8812765" cy="892552"/>
          </a:xfrm>
          <a:prstGeom prst="rect">
            <a:avLst/>
          </a:prstGeom>
          <a:noFill/>
        </p:spPr>
        <p:txBody>
          <a:bodyPr wrap="square" rtlCol="0">
            <a:spAutoFit/>
          </a:bodyPr>
          <a:lstStyle/>
          <a:p>
            <a:r>
              <a:rPr lang="en-US" sz="2600" dirty="0">
                <a:solidFill>
                  <a:schemeClr val="tx2"/>
                </a:solidFill>
              </a:rPr>
              <a:t>              </a:t>
            </a:r>
            <a:r>
              <a:rPr lang="en-US" sz="2600" dirty="0">
                <a:solidFill>
                  <a:srgbClr val="00B050"/>
                </a:solidFill>
              </a:rPr>
              <a:t>At high light levels, the cell activity decreased rapidly. </a:t>
            </a:r>
            <a:r>
              <a:rPr lang="en-US" sz="2600" dirty="0">
                <a:solidFill>
                  <a:srgbClr val="0000CC"/>
                </a:solidFill>
              </a:rPr>
              <a:t>This was a result of the light killing the cells. </a:t>
            </a:r>
          </a:p>
        </p:txBody>
      </p:sp>
    </p:spTree>
    <p:extLst>
      <p:ext uri="{BB962C8B-B14F-4D97-AF65-F5344CB8AC3E}">
        <p14:creationId xmlns:p14="http://schemas.microsoft.com/office/powerpoint/2010/main" val="179319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4"/>
                                        </p:tgtEl>
                                      </p:cBhvr>
                                    </p:animEffect>
                                    <p:set>
                                      <p:cBhvr>
                                        <p:cTn id="29" dur="1" fill="hold">
                                          <p:stCondLst>
                                            <p:cond delay="499"/>
                                          </p:stCondLst>
                                        </p:cTn>
                                        <p:tgtEl>
                                          <p:spTgt spid="54"/>
                                        </p:tgtEl>
                                        <p:attrNameLst>
                                          <p:attrName>style.visibility</p:attrName>
                                        </p:attrNameLst>
                                      </p:cBhvr>
                                      <p:to>
                                        <p:strVal val="hidden"/>
                                      </p:to>
                                    </p:se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54" grpId="0" animBg="1"/>
      <p:bldP spid="54" grpId="1" animBg="1"/>
      <p:bldP spid="55" grpId="0" animBg="1"/>
      <p:bldP spid="23"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E24DD-94C5-31B3-8126-208F24F34BFD}"/>
            </a:ext>
          </a:extLst>
        </p:cNvPr>
        <p:cNvGrpSpPr/>
        <p:nvPr/>
      </p:nvGrpSpPr>
      <p:grpSpPr>
        <a:xfrm>
          <a:off x="0" y="0"/>
          <a:ext cx="0" cy="0"/>
          <a:chOff x="0" y="0"/>
          <a:chExt cx="0" cy="0"/>
        </a:xfrm>
      </p:grpSpPr>
      <p:sp>
        <p:nvSpPr>
          <p:cNvPr id="17" name="Oval 16">
            <a:extLst>
              <a:ext uri="{FF2B5EF4-FFF2-40B4-BE49-F238E27FC236}">
                <a16:creationId xmlns:a16="http://schemas.microsoft.com/office/drawing/2014/main" id="{DDF39210-30BF-163E-3EF6-AA5A36D8E281}"/>
              </a:ext>
            </a:extLst>
          </p:cNvPr>
          <p:cNvSpPr/>
          <p:nvPr/>
        </p:nvSpPr>
        <p:spPr bwMode="auto">
          <a:xfrm>
            <a:off x="5950994" y="2051524"/>
            <a:ext cx="3069360" cy="1689899"/>
          </a:xfrm>
          <a:prstGeom prst="ellipse">
            <a:avLst/>
          </a:prstGeom>
          <a:solidFill>
            <a:schemeClr val="bg2"/>
          </a:solidFill>
          <a:ln w="76200"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6E67D897-1462-5B9E-9A60-A66C8E5E0123}"/>
              </a:ext>
            </a:extLst>
          </p:cNvPr>
          <p:cNvSpPr>
            <a:spLocks noGrp="1"/>
          </p:cNvSpPr>
          <p:nvPr>
            <p:ph type="title"/>
          </p:nvPr>
        </p:nvSpPr>
        <p:spPr>
          <a:xfrm>
            <a:off x="990600" y="304800"/>
            <a:ext cx="8153400" cy="457200"/>
          </a:xfrm>
        </p:spPr>
        <p:txBody>
          <a:bodyPr>
            <a:normAutofit fontScale="90000"/>
          </a:bodyPr>
          <a:lstStyle/>
          <a:p>
            <a:r>
              <a:rPr lang="en-US" dirty="0"/>
              <a:t>6 Text: The Groom </a:t>
            </a:r>
            <a:endParaRPr lang="en-IN" dirty="0"/>
          </a:p>
        </p:txBody>
      </p:sp>
      <p:sp>
        <p:nvSpPr>
          <p:cNvPr id="4" name="Text Placeholder 3">
            <a:extLst>
              <a:ext uri="{FF2B5EF4-FFF2-40B4-BE49-F238E27FC236}">
                <a16:creationId xmlns:a16="http://schemas.microsoft.com/office/drawing/2014/main" id="{A67D0442-5326-298A-C338-398EFE3C6FDE}"/>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5. Present Multiple Findings: Alternatively</a:t>
            </a:r>
            <a:endParaRPr lang="en-IN" dirty="0"/>
          </a:p>
        </p:txBody>
      </p:sp>
      <p:pic>
        <p:nvPicPr>
          <p:cNvPr id="37" name="Content Placeholder 2">
            <a:extLst>
              <a:ext uri="{FF2B5EF4-FFF2-40B4-BE49-F238E27FC236}">
                <a16:creationId xmlns:a16="http://schemas.microsoft.com/office/drawing/2014/main" id="{2BA8CA78-5E1D-D0D2-BDAD-B21E9A6690E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21" name="Content Placeholder 20">
            <a:extLst>
              <a:ext uri="{FF2B5EF4-FFF2-40B4-BE49-F238E27FC236}">
                <a16:creationId xmlns:a16="http://schemas.microsoft.com/office/drawing/2014/main" id="{F259264B-288C-8974-AFB6-F433C3DF7437}"/>
              </a:ext>
            </a:extLst>
          </p:cNvPr>
          <p:cNvSpPr>
            <a:spLocks noGrp="1"/>
          </p:cNvSpPr>
          <p:nvPr>
            <p:ph sz="quarter" idx="14"/>
          </p:nvPr>
        </p:nvSpPr>
        <p:spPr/>
        <p:txBody>
          <a:bodyPr/>
          <a:lstStyle/>
          <a:p>
            <a:endParaRPr lang="en-US"/>
          </a:p>
        </p:txBody>
      </p:sp>
      <p:sp>
        <p:nvSpPr>
          <p:cNvPr id="22" name="Content Placeholder 21">
            <a:extLst>
              <a:ext uri="{FF2B5EF4-FFF2-40B4-BE49-F238E27FC236}">
                <a16:creationId xmlns:a16="http://schemas.microsoft.com/office/drawing/2014/main" id="{39A2C7A6-12FA-EB36-1749-7063D4273B85}"/>
              </a:ext>
            </a:extLst>
          </p:cNvPr>
          <p:cNvSpPr>
            <a:spLocks noGrp="1"/>
          </p:cNvSpPr>
          <p:nvPr>
            <p:ph sz="quarter" idx="15"/>
          </p:nvPr>
        </p:nvSpPr>
        <p:spPr/>
        <p:txBody>
          <a:bodyPr/>
          <a:lstStyle/>
          <a:p>
            <a:endParaRPr lang="en-US"/>
          </a:p>
        </p:txBody>
      </p:sp>
      <p:sp>
        <p:nvSpPr>
          <p:cNvPr id="11" name="Oval 10">
            <a:extLst>
              <a:ext uri="{FF2B5EF4-FFF2-40B4-BE49-F238E27FC236}">
                <a16:creationId xmlns:a16="http://schemas.microsoft.com/office/drawing/2014/main" id="{AA217C74-F883-A9D0-E62E-1681F2B219AC}"/>
              </a:ext>
            </a:extLst>
          </p:cNvPr>
          <p:cNvSpPr/>
          <p:nvPr/>
        </p:nvSpPr>
        <p:spPr bwMode="auto">
          <a:xfrm>
            <a:off x="6171175" y="2619128"/>
            <a:ext cx="959504" cy="867212"/>
          </a:xfrm>
          <a:prstGeom prst="ellipse">
            <a:avLst/>
          </a:prstGeom>
          <a:solidFill>
            <a:schemeClr val="bg2"/>
          </a:solidFill>
          <a:ln w="76200"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sp>
        <p:nvSpPr>
          <p:cNvPr id="54" name="Oval 53">
            <a:extLst>
              <a:ext uri="{FF2B5EF4-FFF2-40B4-BE49-F238E27FC236}">
                <a16:creationId xmlns:a16="http://schemas.microsoft.com/office/drawing/2014/main" id="{05D65529-FA57-384B-9289-B9B35F2B4A18}"/>
              </a:ext>
            </a:extLst>
          </p:cNvPr>
          <p:cNvSpPr/>
          <p:nvPr/>
        </p:nvSpPr>
        <p:spPr bwMode="auto">
          <a:xfrm>
            <a:off x="7342558" y="2051524"/>
            <a:ext cx="838898" cy="679508"/>
          </a:xfrm>
          <a:prstGeom prst="ellipse">
            <a:avLst/>
          </a:prstGeom>
          <a:solidFill>
            <a:schemeClr val="bg2"/>
          </a:solidFill>
          <a:ln w="76200"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sp>
        <p:nvSpPr>
          <p:cNvPr id="55" name="Oval 54">
            <a:extLst>
              <a:ext uri="{FF2B5EF4-FFF2-40B4-BE49-F238E27FC236}">
                <a16:creationId xmlns:a16="http://schemas.microsoft.com/office/drawing/2014/main" id="{EE75F648-FA25-E5B7-4451-6B4CADA8B6CD}"/>
              </a:ext>
            </a:extLst>
          </p:cNvPr>
          <p:cNvSpPr/>
          <p:nvPr/>
        </p:nvSpPr>
        <p:spPr bwMode="auto">
          <a:xfrm>
            <a:off x="8181456" y="2486052"/>
            <a:ext cx="838898" cy="679508"/>
          </a:xfrm>
          <a:prstGeom prst="ellipse">
            <a:avLst/>
          </a:prstGeom>
          <a:solidFill>
            <a:schemeClr val="bg2"/>
          </a:solidFill>
          <a:ln w="76200"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w="28575">
                <a:solidFill>
                  <a:schemeClr val="tx1"/>
                </a:solidFill>
              </a:ln>
              <a:solidFill>
                <a:schemeClr val="tx1"/>
              </a:solidFill>
              <a:effectLst/>
              <a:latin typeface="Times New Roman" panose="02020603050405020304" pitchFamily="18" charset="0"/>
            </a:endParaRPr>
          </a:p>
        </p:txBody>
      </p:sp>
      <p:pic>
        <p:nvPicPr>
          <p:cNvPr id="19" name="Content Placeholder 9">
            <a:extLst>
              <a:ext uri="{FF2B5EF4-FFF2-40B4-BE49-F238E27FC236}">
                <a16:creationId xmlns:a16="http://schemas.microsoft.com/office/drawing/2014/main" id="{07320212-3B9E-D26F-88D8-7D72CB984C2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bwMode="auto">
          <a:xfrm>
            <a:off x="5577303" y="1365724"/>
            <a:ext cx="3530510" cy="253844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a:extLst>
              <a:ext uri="{FF2B5EF4-FFF2-40B4-BE49-F238E27FC236}">
                <a16:creationId xmlns:a16="http://schemas.microsoft.com/office/drawing/2014/main" id="{3F9B7C07-3B37-2217-EC15-7AE221E06470}"/>
              </a:ext>
            </a:extLst>
          </p:cNvPr>
          <p:cNvSpPr txBox="1"/>
          <p:nvPr/>
        </p:nvSpPr>
        <p:spPr>
          <a:xfrm>
            <a:off x="213171" y="2219018"/>
            <a:ext cx="5649509" cy="892552"/>
          </a:xfrm>
          <a:prstGeom prst="rect">
            <a:avLst/>
          </a:prstGeom>
          <a:noFill/>
        </p:spPr>
        <p:txBody>
          <a:bodyPr wrap="square" rtlCol="0">
            <a:spAutoFit/>
          </a:bodyPr>
          <a:lstStyle/>
          <a:p>
            <a:r>
              <a:rPr lang="en-US" sz="2600" dirty="0">
                <a:solidFill>
                  <a:srgbClr val="0000CC"/>
                </a:solidFill>
              </a:rPr>
              <a:t>At low excitation powers, cell activity was linearly dependent on light intensity.</a:t>
            </a:r>
          </a:p>
        </p:txBody>
      </p:sp>
      <p:sp>
        <p:nvSpPr>
          <p:cNvPr id="25" name="TextBox 24">
            <a:extLst>
              <a:ext uri="{FF2B5EF4-FFF2-40B4-BE49-F238E27FC236}">
                <a16:creationId xmlns:a16="http://schemas.microsoft.com/office/drawing/2014/main" id="{2E33753A-3544-A302-A147-2BBC10961036}"/>
              </a:ext>
            </a:extLst>
          </p:cNvPr>
          <p:cNvSpPr txBox="1"/>
          <p:nvPr/>
        </p:nvSpPr>
        <p:spPr>
          <a:xfrm>
            <a:off x="213171" y="3011616"/>
            <a:ext cx="5718145" cy="892552"/>
          </a:xfrm>
          <a:prstGeom prst="rect">
            <a:avLst/>
          </a:prstGeom>
          <a:noFill/>
        </p:spPr>
        <p:txBody>
          <a:bodyPr wrap="square" rtlCol="0">
            <a:spAutoFit/>
          </a:bodyPr>
          <a:lstStyle/>
          <a:p>
            <a:r>
              <a:rPr lang="en-US" sz="2600" dirty="0">
                <a:solidFill>
                  <a:srgbClr val="0000CC"/>
                </a:solidFill>
              </a:rPr>
              <a:t>At moderate levels of light intensity, no clear correlation was observed.</a:t>
            </a:r>
          </a:p>
        </p:txBody>
      </p:sp>
      <p:sp>
        <p:nvSpPr>
          <p:cNvPr id="26" name="TextBox 25">
            <a:extLst>
              <a:ext uri="{FF2B5EF4-FFF2-40B4-BE49-F238E27FC236}">
                <a16:creationId xmlns:a16="http://schemas.microsoft.com/office/drawing/2014/main" id="{8871D149-663A-421A-E78B-8B22F58143E1}"/>
              </a:ext>
            </a:extLst>
          </p:cNvPr>
          <p:cNvSpPr txBox="1"/>
          <p:nvPr/>
        </p:nvSpPr>
        <p:spPr>
          <a:xfrm>
            <a:off x="207589" y="3835439"/>
            <a:ext cx="8812765" cy="492443"/>
          </a:xfrm>
          <a:prstGeom prst="rect">
            <a:avLst/>
          </a:prstGeom>
          <a:noFill/>
        </p:spPr>
        <p:txBody>
          <a:bodyPr wrap="square" rtlCol="0">
            <a:spAutoFit/>
          </a:bodyPr>
          <a:lstStyle/>
          <a:p>
            <a:r>
              <a:rPr lang="en-US" sz="2600" dirty="0">
                <a:solidFill>
                  <a:srgbClr val="0000CC"/>
                </a:solidFill>
              </a:rPr>
              <a:t>At high light levels, the cell activity decreased rapidly</a:t>
            </a:r>
            <a:r>
              <a:rPr lang="en-US" sz="2600" dirty="0">
                <a:solidFill>
                  <a:schemeClr val="tx2"/>
                </a:solidFill>
              </a:rPr>
              <a:t>. </a:t>
            </a:r>
          </a:p>
        </p:txBody>
      </p:sp>
      <p:sp>
        <p:nvSpPr>
          <p:cNvPr id="3" name="TextBox 2">
            <a:extLst>
              <a:ext uri="{FF2B5EF4-FFF2-40B4-BE49-F238E27FC236}">
                <a16:creationId xmlns:a16="http://schemas.microsoft.com/office/drawing/2014/main" id="{83A61A4E-2554-6B9A-2160-B373A7C8175E}"/>
              </a:ext>
            </a:extLst>
          </p:cNvPr>
          <p:cNvSpPr txBox="1"/>
          <p:nvPr/>
        </p:nvSpPr>
        <p:spPr>
          <a:xfrm>
            <a:off x="207589" y="4256346"/>
            <a:ext cx="8597788" cy="1692771"/>
          </a:xfrm>
          <a:prstGeom prst="rect">
            <a:avLst/>
          </a:prstGeom>
          <a:noFill/>
        </p:spPr>
        <p:txBody>
          <a:bodyPr wrap="square" rtlCol="0">
            <a:spAutoFit/>
          </a:bodyPr>
          <a:lstStyle/>
          <a:p>
            <a:r>
              <a:rPr lang="en-US" sz="2600" dirty="0">
                <a:solidFill>
                  <a:srgbClr val="00B050"/>
                </a:solidFill>
              </a:rPr>
              <a:t>This was likely due to the fact that at low light levels there was insufficient light to allow efficient operation, at moderate levels, the cell has as much light as it can use. At high power levels, the light killed the cells.</a:t>
            </a:r>
            <a:endParaRPr lang="en-US" sz="2600" dirty="0">
              <a:solidFill>
                <a:srgbClr val="00B050"/>
              </a:solidFill>
              <a:latin typeface="Times New Roman" panose="02020603050405020304" pitchFamily="18" charset="0"/>
            </a:endParaRPr>
          </a:p>
        </p:txBody>
      </p:sp>
    </p:spTree>
    <p:extLst>
      <p:ext uri="{BB962C8B-B14F-4D97-AF65-F5344CB8AC3E}">
        <p14:creationId xmlns:p14="http://schemas.microsoft.com/office/powerpoint/2010/main" val="130192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10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up)">
                                      <p:cBhvr>
                                        <p:cTn id="24" dur="10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4"/>
                                        </p:tgtEl>
                                      </p:cBhvr>
                                    </p:animEffect>
                                    <p:set>
                                      <p:cBhvr>
                                        <p:cTn id="29" dur="1" fill="hold">
                                          <p:stCondLst>
                                            <p:cond delay="499"/>
                                          </p:stCondLst>
                                        </p:cTn>
                                        <p:tgtEl>
                                          <p:spTgt spid="54"/>
                                        </p:tgtEl>
                                        <p:attrNameLst>
                                          <p:attrName>style.visibility</p:attrName>
                                        </p:attrNameLst>
                                      </p:cBhvr>
                                      <p:to>
                                        <p:strVal val="hidden"/>
                                      </p:to>
                                    </p:se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10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55"/>
                                        </p:tgtEl>
                                      </p:cBhvr>
                                    </p:animEffect>
                                    <p:set>
                                      <p:cBhvr>
                                        <p:cTn id="42" dur="1" fill="hold">
                                          <p:stCondLst>
                                            <p:cond delay="499"/>
                                          </p:stCondLst>
                                        </p:cTn>
                                        <p:tgtEl>
                                          <p:spTgt spid="55"/>
                                        </p:tgtEl>
                                        <p:attrNameLst>
                                          <p:attrName>style.visibility</p:attrName>
                                        </p:attrNameLst>
                                      </p:cBhvr>
                                      <p:to>
                                        <p:strVal val="hidden"/>
                                      </p:to>
                                    </p:se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par>
                          <p:cTn id="47" fill="hold">
                            <p:stCondLst>
                              <p:cond delay="1000"/>
                            </p:stCondLst>
                            <p:childTnLst>
                              <p:par>
                                <p:cTn id="48" presetID="22" presetClass="entr" presetSubtype="1" fill="hold" grpId="0"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up)">
                                      <p:cBhvr>
                                        <p:cTn id="5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11" grpId="1" animBg="1"/>
      <p:bldP spid="54" grpId="0" animBg="1"/>
      <p:bldP spid="54" grpId="1" animBg="1"/>
      <p:bldP spid="55" grpId="0" animBg="1"/>
      <p:bldP spid="55" grpId="1" animBg="1"/>
      <p:bldP spid="23" grpId="0"/>
      <p:bldP spid="25" grpId="0"/>
      <p:bldP spid="26"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BBED-CEDF-4E98-B669-F961EBAF36D9}"/>
              </a:ext>
            </a:extLst>
          </p:cNvPr>
          <p:cNvSpPr>
            <a:spLocks noGrp="1"/>
          </p:cNvSpPr>
          <p:nvPr>
            <p:ph type="title"/>
          </p:nvPr>
        </p:nvSpPr>
        <p:spPr/>
        <p:txBody>
          <a:bodyPr>
            <a:normAutofit fontScale="90000"/>
          </a:bodyPr>
          <a:lstStyle/>
          <a:p>
            <a:r>
              <a:rPr lang="en-US"/>
              <a:t>4 Text: The Groom </a:t>
            </a:r>
            <a:endParaRPr lang="en-IN" dirty="0"/>
          </a:p>
        </p:txBody>
      </p:sp>
      <p:sp>
        <p:nvSpPr>
          <p:cNvPr id="3" name="Content Placeholder 2">
            <a:extLst>
              <a:ext uri="{FF2B5EF4-FFF2-40B4-BE49-F238E27FC236}">
                <a16:creationId xmlns:a16="http://schemas.microsoft.com/office/drawing/2014/main" id="{050ACAF9-7BAF-40C1-80D7-5E1251FAC9BD}"/>
              </a:ext>
            </a:extLst>
          </p:cNvPr>
          <p:cNvSpPr>
            <a:spLocks noGrp="1"/>
          </p:cNvSpPr>
          <p:nvPr>
            <p:ph idx="1"/>
          </p:nvPr>
        </p:nvSpPr>
        <p:spPr/>
        <p:txBody>
          <a:bodyPr/>
          <a:lstStyle/>
          <a:p>
            <a:r>
              <a:rPr lang="en-US" dirty="0"/>
              <a:t>Locate the Figure (present tense)</a:t>
            </a:r>
          </a:p>
          <a:p>
            <a:r>
              <a:rPr lang="en-US" dirty="0"/>
              <a:t>Present the Findings (simple past tense)</a:t>
            </a:r>
          </a:p>
          <a:p>
            <a:r>
              <a:rPr lang="en-US" dirty="0"/>
              <a:t>Briefly Comment (tense comment dependent)</a:t>
            </a:r>
          </a:p>
          <a:p>
            <a:r>
              <a:rPr lang="en-US" dirty="0"/>
              <a:t>Multiple Results from One Figure</a:t>
            </a:r>
          </a:p>
          <a:p>
            <a:pPr lvl="1"/>
            <a:r>
              <a:rPr lang="en-US" dirty="0"/>
              <a:t>Alternating pattern</a:t>
            </a:r>
          </a:p>
          <a:p>
            <a:pPr lvl="1"/>
            <a:r>
              <a:rPr lang="en-US" dirty="0"/>
              <a:t>Sequential pattern</a:t>
            </a:r>
          </a:p>
          <a:p>
            <a:r>
              <a:rPr lang="en-US" dirty="0"/>
              <a:t>Decide based on correlation</a:t>
            </a:r>
            <a:endParaRPr lang="en-IN" dirty="0"/>
          </a:p>
        </p:txBody>
      </p:sp>
      <p:sp>
        <p:nvSpPr>
          <p:cNvPr id="4" name="Text Placeholder 3">
            <a:extLst>
              <a:ext uri="{FF2B5EF4-FFF2-40B4-BE49-F238E27FC236}">
                <a16:creationId xmlns:a16="http://schemas.microsoft.com/office/drawing/2014/main" id="{5DF4F433-8D60-4859-A8D2-192DB9839427}"/>
              </a:ext>
            </a:extLst>
          </p:cNvPr>
          <p:cNvSpPr>
            <a:spLocks noGrp="1"/>
          </p:cNvSpPr>
          <p:nvPr>
            <p:ph type="body" sz="quarter" idx="12"/>
          </p:nvPr>
        </p:nvSpPr>
        <p:spPr/>
        <p:txBody>
          <a:bodyPr>
            <a:normAutofit fontScale="92500" lnSpcReduction="20000"/>
          </a:bodyPr>
          <a:lstStyle/>
          <a:p>
            <a:r>
              <a:rPr lang="en-US"/>
              <a:t>Summary</a:t>
            </a:r>
            <a:endParaRPr lang="en-IN" dirty="0"/>
          </a:p>
        </p:txBody>
      </p:sp>
      <p:pic>
        <p:nvPicPr>
          <p:cNvPr id="8" name="Content Placeholder 2">
            <a:extLst>
              <a:ext uri="{FF2B5EF4-FFF2-40B4-BE49-F238E27FC236}">
                <a16:creationId xmlns:a16="http://schemas.microsoft.com/office/drawing/2014/main" id="{F82A56D6-8169-4335-977D-BEDEE3F5CC2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8" name="Content Placeholder 17">
            <a:extLst>
              <a:ext uri="{FF2B5EF4-FFF2-40B4-BE49-F238E27FC236}">
                <a16:creationId xmlns:a16="http://schemas.microsoft.com/office/drawing/2014/main" id="{90049415-2547-4186-BD37-096BDD4194B9}"/>
              </a:ext>
            </a:extLst>
          </p:cNvPr>
          <p:cNvSpPr>
            <a:spLocks noGrp="1"/>
          </p:cNvSpPr>
          <p:nvPr>
            <p:ph sz="quarter" idx="14"/>
          </p:nvPr>
        </p:nvSpPr>
        <p:spPr/>
        <p:txBody>
          <a:bodyPr/>
          <a:lstStyle/>
          <a:p>
            <a:endParaRPr lang="en-US"/>
          </a:p>
        </p:txBody>
      </p:sp>
      <p:sp>
        <p:nvSpPr>
          <p:cNvPr id="19" name="Content Placeholder 18">
            <a:extLst>
              <a:ext uri="{FF2B5EF4-FFF2-40B4-BE49-F238E27FC236}">
                <a16:creationId xmlns:a16="http://schemas.microsoft.com/office/drawing/2014/main" id="{76C804FE-D926-416B-8C5A-1877D3C55A5A}"/>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792674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BBED-CEDF-4E98-B669-F961EBAF36D9}"/>
              </a:ext>
            </a:extLst>
          </p:cNvPr>
          <p:cNvSpPr>
            <a:spLocks noGrp="1"/>
          </p:cNvSpPr>
          <p:nvPr>
            <p:ph type="title"/>
          </p:nvPr>
        </p:nvSpPr>
        <p:spPr/>
        <p:txBody>
          <a:bodyPr>
            <a:normAutofit fontScale="90000"/>
          </a:bodyPr>
          <a:lstStyle/>
          <a:p>
            <a:r>
              <a:rPr lang="en-US" dirty="0"/>
              <a:t>6 Text: The Groom </a:t>
            </a:r>
            <a:endParaRPr lang="en-IN" dirty="0"/>
          </a:p>
        </p:txBody>
      </p:sp>
      <p:pic>
        <p:nvPicPr>
          <p:cNvPr id="9" name="Content Placeholder 8">
            <a:extLst>
              <a:ext uri="{FF2B5EF4-FFF2-40B4-BE49-F238E27FC236}">
                <a16:creationId xmlns:a16="http://schemas.microsoft.com/office/drawing/2014/main" id="{4D759E06-0A90-4604-BCF9-9BB01753B2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311" y="2053311"/>
            <a:ext cx="5925377" cy="3734321"/>
          </a:xfrm>
        </p:spPr>
      </p:pic>
      <p:sp>
        <p:nvSpPr>
          <p:cNvPr id="4" name="Text Placeholder 3">
            <a:extLst>
              <a:ext uri="{FF2B5EF4-FFF2-40B4-BE49-F238E27FC236}">
                <a16:creationId xmlns:a16="http://schemas.microsoft.com/office/drawing/2014/main" id="{5DF4F433-8D60-4859-A8D2-192DB9839427}"/>
              </a:ext>
            </a:extLst>
          </p:cNvPr>
          <p:cNvSpPr>
            <a:spLocks noGrp="1"/>
          </p:cNvSpPr>
          <p:nvPr>
            <p:ph type="body" sz="quarter" idx="12"/>
          </p:nvPr>
        </p:nvSpPr>
        <p:spPr/>
        <p:txBody>
          <a:bodyPr>
            <a:normAutofit fontScale="92500" lnSpcReduction="20000"/>
          </a:bodyPr>
          <a:lstStyle/>
          <a:p>
            <a:r>
              <a:rPr lang="en-US"/>
              <a:t>Summary</a:t>
            </a:r>
            <a:endParaRPr lang="en-IN" dirty="0"/>
          </a:p>
        </p:txBody>
      </p:sp>
      <p:pic>
        <p:nvPicPr>
          <p:cNvPr id="8" name="Content Placeholder 2">
            <a:extLst>
              <a:ext uri="{FF2B5EF4-FFF2-40B4-BE49-F238E27FC236}">
                <a16:creationId xmlns:a16="http://schemas.microsoft.com/office/drawing/2014/main" id="{F82A56D6-8169-4335-977D-BEDEE3F5CC20}"/>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2" name="Content Placeholder 11">
            <a:extLst>
              <a:ext uri="{FF2B5EF4-FFF2-40B4-BE49-F238E27FC236}">
                <a16:creationId xmlns:a16="http://schemas.microsoft.com/office/drawing/2014/main" id="{CDE0EFAB-8803-48FA-A86B-6701C9B81D67}"/>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C68FA95A-CE2D-41F6-9454-E8FEC9533D12}"/>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5983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C158A-9AEB-4C9D-9631-F06F746ABF34}"/>
              </a:ext>
            </a:extLst>
          </p:cNvPr>
          <p:cNvSpPr>
            <a:spLocks noGrp="1"/>
          </p:cNvSpPr>
          <p:nvPr>
            <p:ph type="title"/>
          </p:nvPr>
        </p:nvSpPr>
        <p:spPr/>
        <p:txBody>
          <a:bodyPr>
            <a:normAutofit fontScale="90000"/>
          </a:bodyPr>
          <a:lstStyle/>
          <a:p>
            <a:r>
              <a:rPr lang="en-US" dirty="0"/>
              <a:t>6 Text: The Groom </a:t>
            </a:r>
            <a:endParaRPr lang="en-IN" dirty="0"/>
          </a:p>
        </p:txBody>
      </p:sp>
      <p:sp>
        <p:nvSpPr>
          <p:cNvPr id="3" name="Content Placeholder 2">
            <a:extLst>
              <a:ext uri="{FF2B5EF4-FFF2-40B4-BE49-F238E27FC236}">
                <a16:creationId xmlns:a16="http://schemas.microsoft.com/office/drawing/2014/main" id="{192FA231-53E7-47B8-BC74-E3533594F477}"/>
              </a:ext>
            </a:extLst>
          </p:cNvPr>
          <p:cNvSpPr>
            <a:spLocks noGrp="1"/>
          </p:cNvSpPr>
          <p:nvPr>
            <p:ph idx="1"/>
          </p:nvPr>
        </p:nvSpPr>
        <p:spPr/>
        <p:txBody>
          <a:bodyPr/>
          <a:lstStyle/>
          <a:p>
            <a:r>
              <a:rPr lang="en-US" dirty="0"/>
              <a:t>For the figure you created… </a:t>
            </a:r>
          </a:p>
          <a:p>
            <a:r>
              <a:rPr lang="en-US" dirty="0"/>
              <a:t>Write Sentences to</a:t>
            </a:r>
          </a:p>
          <a:p>
            <a:pPr lvl="1"/>
            <a:r>
              <a:rPr lang="en-US" dirty="0"/>
              <a:t>1 Sentence to locate the figure</a:t>
            </a:r>
          </a:p>
          <a:p>
            <a:pPr lvl="1"/>
            <a:r>
              <a:rPr lang="en-US" dirty="0"/>
              <a:t>A few sentences to present the results</a:t>
            </a:r>
          </a:p>
          <a:p>
            <a:pPr lvl="1"/>
            <a:r>
              <a:rPr lang="en-US" dirty="0"/>
              <a:t>A few sentences to briefly comment</a:t>
            </a:r>
          </a:p>
          <a:p>
            <a:r>
              <a:rPr lang="en-US" dirty="0"/>
              <a:t>Based on the correlation, decide the order</a:t>
            </a:r>
          </a:p>
          <a:p>
            <a:pPr lvl="1"/>
            <a:endParaRPr lang="en-IN" dirty="0"/>
          </a:p>
        </p:txBody>
      </p:sp>
      <p:sp>
        <p:nvSpPr>
          <p:cNvPr id="11" name="Text Placeholder 10">
            <a:extLst>
              <a:ext uri="{FF2B5EF4-FFF2-40B4-BE49-F238E27FC236}">
                <a16:creationId xmlns:a16="http://schemas.microsoft.com/office/drawing/2014/main" id="{5CC014FF-5C14-4EE2-9E36-1FF775265B82}"/>
              </a:ext>
            </a:extLst>
          </p:cNvPr>
          <p:cNvSpPr>
            <a:spLocks noGrp="1"/>
          </p:cNvSpPr>
          <p:nvPr>
            <p:ph type="body" sz="quarter" idx="12"/>
          </p:nvPr>
        </p:nvSpPr>
        <p:spPr/>
        <p:txBody>
          <a:bodyPr>
            <a:normAutofit fontScale="92500" lnSpcReduction="20000"/>
          </a:bodyPr>
          <a:lstStyle/>
          <a:p>
            <a:r>
              <a:rPr lang="en-US" dirty="0"/>
              <a:t>Final Research Paper</a:t>
            </a:r>
          </a:p>
        </p:txBody>
      </p:sp>
      <p:pic>
        <p:nvPicPr>
          <p:cNvPr id="8" name="Content Placeholder 7">
            <a:extLst>
              <a:ext uri="{FF2B5EF4-FFF2-40B4-BE49-F238E27FC236}">
                <a16:creationId xmlns:a16="http://schemas.microsoft.com/office/drawing/2014/main" id="{0D08A975-976D-418B-96AA-59D23AD1E47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2" name="Content Placeholder 11">
            <a:extLst>
              <a:ext uri="{FF2B5EF4-FFF2-40B4-BE49-F238E27FC236}">
                <a16:creationId xmlns:a16="http://schemas.microsoft.com/office/drawing/2014/main" id="{54BF0333-C7F8-46AF-AEC2-3FCB28FB364A}"/>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15DEC4F9-C6CC-41E3-B9B3-F5E2AF696973}"/>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507822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5B9A-020D-4186-9FD7-EDBF4392F7EB}"/>
              </a:ext>
            </a:extLst>
          </p:cNvPr>
          <p:cNvSpPr>
            <a:spLocks noGrp="1"/>
          </p:cNvSpPr>
          <p:nvPr>
            <p:ph type="title"/>
          </p:nvPr>
        </p:nvSpPr>
        <p:spPr/>
        <p:txBody>
          <a:bodyPr>
            <a:normAutofit fontScale="90000"/>
          </a:bodyPr>
          <a:lstStyle/>
          <a:p>
            <a:r>
              <a:rPr lang="en-US"/>
              <a:t>4 Text: The Groom </a:t>
            </a:r>
            <a:endParaRPr lang="en-IN" dirty="0"/>
          </a:p>
        </p:txBody>
      </p:sp>
      <p:sp>
        <p:nvSpPr>
          <p:cNvPr id="3" name="Content Placeholder 2">
            <a:extLst>
              <a:ext uri="{FF2B5EF4-FFF2-40B4-BE49-F238E27FC236}">
                <a16:creationId xmlns:a16="http://schemas.microsoft.com/office/drawing/2014/main" id="{F98FCAD9-A2BA-417F-B373-38BAFAF7FAD3}"/>
              </a:ext>
            </a:extLst>
          </p:cNvPr>
          <p:cNvSpPr>
            <a:spLocks noGrp="1"/>
          </p:cNvSpPr>
          <p:nvPr>
            <p:ph idx="1"/>
          </p:nvPr>
        </p:nvSpPr>
        <p:spPr/>
        <p:txBody>
          <a:bodyPr/>
          <a:lstStyle/>
          <a:p>
            <a:r>
              <a:rPr lang="en-US" dirty="0"/>
              <a:t>Each Member should introduce their work</a:t>
            </a:r>
          </a:p>
          <a:p>
            <a:r>
              <a:rPr lang="en-US" dirty="0"/>
              <a:t>Listen as others introduce their work.</a:t>
            </a:r>
          </a:p>
          <a:p>
            <a:pPr lvl="1"/>
            <a:r>
              <a:rPr lang="en-US" dirty="0"/>
              <a:t>Is their format correct?</a:t>
            </a:r>
          </a:p>
          <a:p>
            <a:pPr lvl="1"/>
            <a:r>
              <a:rPr lang="en-US" dirty="0"/>
              <a:t>Did they use correct verb tenses?</a:t>
            </a:r>
          </a:p>
          <a:p>
            <a:pPr lvl="1"/>
            <a:r>
              <a:rPr lang="en-US" dirty="0"/>
              <a:t>Are they missing any key point?</a:t>
            </a:r>
          </a:p>
          <a:p>
            <a:r>
              <a:rPr lang="en-US" dirty="0"/>
              <a:t>Add to complete cluster diagram of this section (§7.5.4 Fig 7.12)</a:t>
            </a:r>
            <a:endParaRPr lang="en-IN" dirty="0"/>
          </a:p>
        </p:txBody>
      </p:sp>
      <p:sp>
        <p:nvSpPr>
          <p:cNvPr id="10" name="Text Placeholder 9">
            <a:extLst>
              <a:ext uri="{FF2B5EF4-FFF2-40B4-BE49-F238E27FC236}">
                <a16:creationId xmlns:a16="http://schemas.microsoft.com/office/drawing/2014/main" id="{C8315AC8-5FF6-4EB8-B4C1-53A254E69054}"/>
              </a:ext>
            </a:extLst>
          </p:cNvPr>
          <p:cNvSpPr>
            <a:spLocks noGrp="1"/>
          </p:cNvSpPr>
          <p:nvPr>
            <p:ph type="body" sz="quarter" idx="12"/>
          </p:nvPr>
        </p:nvSpPr>
        <p:spPr/>
        <p:txBody>
          <a:bodyPr>
            <a:normAutofit fontScale="92500" lnSpcReduction="20000"/>
          </a:bodyPr>
          <a:lstStyle/>
          <a:p>
            <a:r>
              <a:rPr lang="en-US" dirty="0"/>
              <a:t>Final Research Paper</a:t>
            </a:r>
          </a:p>
        </p:txBody>
      </p:sp>
      <p:pic>
        <p:nvPicPr>
          <p:cNvPr id="12" name="Content Placeholder 11">
            <a:extLst>
              <a:ext uri="{FF2B5EF4-FFF2-40B4-BE49-F238E27FC236}">
                <a16:creationId xmlns:a16="http://schemas.microsoft.com/office/drawing/2014/main" id="{60FAA8DD-03D9-42B1-A1FF-435314A0365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1" name="Content Placeholder 10">
            <a:extLst>
              <a:ext uri="{FF2B5EF4-FFF2-40B4-BE49-F238E27FC236}">
                <a16:creationId xmlns:a16="http://schemas.microsoft.com/office/drawing/2014/main" id="{7F2F57B9-6532-46EF-96EF-77F2DA86EB72}"/>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DD722895-3B20-4C9C-8D8B-CFB9F2F944A7}"/>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330139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35B2-DD4B-430B-AFF5-7F455B231246}"/>
              </a:ext>
            </a:extLst>
          </p:cNvPr>
          <p:cNvSpPr>
            <a:spLocks noGrp="1"/>
          </p:cNvSpPr>
          <p:nvPr>
            <p:ph type="title"/>
          </p:nvPr>
        </p:nvSpPr>
        <p:spPr/>
        <p:txBody>
          <a:bodyPr/>
          <a:lstStyle/>
          <a:p>
            <a:r>
              <a:rPr lang="en-US"/>
              <a:t>5 Music and Culture</a:t>
            </a:r>
            <a:endParaRPr lang="en-IN" dirty="0"/>
          </a:p>
        </p:txBody>
      </p:sp>
      <p:pic>
        <p:nvPicPr>
          <p:cNvPr id="13" name="Content Placeholder 12">
            <a:extLst>
              <a:ext uri="{FF2B5EF4-FFF2-40B4-BE49-F238E27FC236}">
                <a16:creationId xmlns:a16="http://schemas.microsoft.com/office/drawing/2014/main" id="{EE515B23-C537-4A79-AD4B-FA733C70C0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704699"/>
            <a:ext cx="8686800" cy="4132814"/>
          </a:xfrm>
        </p:spPr>
      </p:pic>
    </p:spTree>
    <p:extLst>
      <p:ext uri="{BB962C8B-B14F-4D97-AF65-F5344CB8AC3E}">
        <p14:creationId xmlns:p14="http://schemas.microsoft.com/office/powerpoint/2010/main" val="2382894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EF3FD-A6F2-434B-8FA1-B51A529138BC}"/>
              </a:ext>
            </a:extLst>
          </p:cNvPr>
          <p:cNvSpPr>
            <a:spLocks noGrp="1"/>
          </p:cNvSpPr>
          <p:nvPr>
            <p:ph type="title"/>
          </p:nvPr>
        </p:nvSpPr>
        <p:spPr/>
        <p:txBody>
          <a:bodyPr>
            <a:normAutofit fontScale="90000"/>
          </a:bodyPr>
          <a:lstStyle/>
          <a:p>
            <a:r>
              <a:rPr lang="en-US"/>
              <a:t>6 Homework &amp; Assignments</a:t>
            </a:r>
            <a:endParaRPr lang="en-IN" dirty="0"/>
          </a:p>
        </p:txBody>
      </p:sp>
      <p:sp>
        <p:nvSpPr>
          <p:cNvPr id="3" name="Content Placeholder 2">
            <a:extLst>
              <a:ext uri="{FF2B5EF4-FFF2-40B4-BE49-F238E27FC236}">
                <a16:creationId xmlns:a16="http://schemas.microsoft.com/office/drawing/2014/main" id="{0A4D2750-D675-4699-AFA2-7D92CD9E561D}"/>
              </a:ext>
            </a:extLst>
          </p:cNvPr>
          <p:cNvSpPr>
            <a:spLocks noGrp="1"/>
          </p:cNvSpPr>
          <p:nvPr>
            <p:ph idx="1"/>
          </p:nvPr>
        </p:nvSpPr>
        <p:spPr/>
        <p:txBody>
          <a:bodyPr/>
          <a:lstStyle/>
          <a:p>
            <a:r>
              <a:rPr lang="en-US" dirty="0"/>
              <a:t>(Individual) Complete the figure (including caption) that your group leader has assigned. Send it to the group leader to include in linear outline at the end of the linear outline file. </a:t>
            </a:r>
          </a:p>
          <a:p>
            <a:r>
              <a:rPr lang="en-US" dirty="0"/>
              <a:t>(Group) Complete the linear outline to include the results section with figures and figure captions at the end.</a:t>
            </a:r>
          </a:p>
        </p:txBody>
      </p:sp>
      <p:sp>
        <p:nvSpPr>
          <p:cNvPr id="4" name="Text Placeholder 3">
            <a:extLst>
              <a:ext uri="{FF2B5EF4-FFF2-40B4-BE49-F238E27FC236}">
                <a16:creationId xmlns:a16="http://schemas.microsoft.com/office/drawing/2014/main" id="{2E402E27-BF88-4D56-833C-AEF57885EECF}"/>
              </a:ext>
            </a:extLst>
          </p:cNvPr>
          <p:cNvSpPr>
            <a:spLocks noGrp="1"/>
          </p:cNvSpPr>
          <p:nvPr>
            <p:ph type="body" sz="quarter" idx="12"/>
          </p:nvPr>
        </p:nvSpPr>
        <p:spPr/>
        <p:txBody>
          <a:bodyPr>
            <a:normAutofit fontScale="92500" lnSpcReduction="20000"/>
          </a:bodyPr>
          <a:lstStyle/>
          <a:p>
            <a:r>
              <a:rPr lang="en-US" dirty="0"/>
              <a:t>Group Project</a:t>
            </a:r>
            <a:endParaRPr lang="en-IN" dirty="0"/>
          </a:p>
        </p:txBody>
      </p:sp>
      <p:pic>
        <p:nvPicPr>
          <p:cNvPr id="8" name="Content Placeholder 7">
            <a:extLst>
              <a:ext uri="{FF2B5EF4-FFF2-40B4-BE49-F238E27FC236}">
                <a16:creationId xmlns:a16="http://schemas.microsoft.com/office/drawing/2014/main" id="{823CA764-A944-4CBC-B7CD-E44133F9B65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8" name="Content Placeholder 17">
            <a:extLst>
              <a:ext uri="{FF2B5EF4-FFF2-40B4-BE49-F238E27FC236}">
                <a16:creationId xmlns:a16="http://schemas.microsoft.com/office/drawing/2014/main" id="{561B1599-D52D-4A31-9BB5-EE06A72204FE}"/>
              </a:ext>
            </a:extLst>
          </p:cNvPr>
          <p:cNvSpPr>
            <a:spLocks noGrp="1"/>
          </p:cNvSpPr>
          <p:nvPr>
            <p:ph sz="quarter" idx="14"/>
          </p:nvPr>
        </p:nvSpPr>
        <p:spPr/>
        <p:txBody>
          <a:bodyPr/>
          <a:lstStyle/>
          <a:p>
            <a:endParaRPr lang="en-US"/>
          </a:p>
        </p:txBody>
      </p:sp>
      <p:pic>
        <p:nvPicPr>
          <p:cNvPr id="17" name="Picture 6">
            <a:hlinkClick r:id="rId3"/>
            <a:extLst>
              <a:ext uri="{FF2B5EF4-FFF2-40B4-BE49-F238E27FC236}">
                <a16:creationId xmlns:a16="http://schemas.microsoft.com/office/drawing/2014/main" id="{A197758C-ED10-4699-821F-1151EE0C8822}"/>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264787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F0202A73-F6D8-4FD1-A6E1-FB749222C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013"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992C998-4F62-4423-B488-47E7B5FF8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1674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3C4AA3F4-B6D6-4D5E-AEE5-381C83BC37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61626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5A81FFE0-90DD-4AF6-9272-2F600DEA1E91}"/>
              </a:ext>
            </a:extLst>
          </p:cNvPr>
          <p:cNvSpPr txBox="1"/>
          <p:nvPr/>
        </p:nvSpPr>
        <p:spPr>
          <a:xfrm>
            <a:off x="3390900" y="369124"/>
            <a:ext cx="2362200" cy="461665"/>
          </a:xfrm>
          <a:prstGeom prst="rect">
            <a:avLst/>
          </a:prstGeom>
          <a:solidFill>
            <a:schemeClr val="tx1">
              <a:lumMod val="75000"/>
            </a:schemeClr>
          </a:solidFill>
        </p:spPr>
        <p:txBody>
          <a:bodyPr>
            <a:spAutoFit/>
          </a:bodyPr>
          <a:lstStyle/>
          <a:p>
            <a:pPr>
              <a:defRPr/>
            </a:pPr>
            <a:r>
              <a:rPr lang="fr-FR" sz="2400" dirty="0">
                <a:solidFill>
                  <a:schemeClr val="bg1"/>
                </a:solidFill>
                <a:latin typeface="Arial" panose="020B0604020202020204" pitchFamily="34" charset="0"/>
                <a:cs typeface="Arial" panose="020B0604020202020204" pitchFamily="34" charset="0"/>
              </a:rPr>
              <a:t>Blank Slide</a:t>
            </a:r>
          </a:p>
        </p:txBody>
      </p:sp>
      <p:pic>
        <p:nvPicPr>
          <p:cNvPr id="21" name="Picture 20">
            <a:extLst>
              <a:ext uri="{FF2B5EF4-FFF2-40B4-BE49-F238E27FC236}">
                <a16:creationId xmlns:a16="http://schemas.microsoft.com/office/drawing/2014/main" id="{32C92848-20FE-4C97-8016-7002389DD7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9174" y="2722562"/>
            <a:ext cx="1450851" cy="731521"/>
          </a:xfrm>
          <a:prstGeom prst="rect">
            <a:avLst/>
          </a:prstGeom>
        </p:spPr>
      </p:pic>
      <p:pic>
        <p:nvPicPr>
          <p:cNvPr id="23" name="Picture 22">
            <a:extLst>
              <a:ext uri="{FF2B5EF4-FFF2-40B4-BE49-F238E27FC236}">
                <a16:creationId xmlns:a16="http://schemas.microsoft.com/office/drawing/2014/main" id="{E6A28EA5-0D10-4B7D-9FEE-E6667108E6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191" y="5484803"/>
            <a:ext cx="1450851" cy="731521"/>
          </a:xfrm>
          <a:prstGeom prst="rect">
            <a:avLst/>
          </a:prstGeom>
        </p:spPr>
      </p:pic>
      <p:pic>
        <p:nvPicPr>
          <p:cNvPr id="25" name="Picture 24">
            <a:extLst>
              <a:ext uri="{FF2B5EF4-FFF2-40B4-BE49-F238E27FC236}">
                <a16:creationId xmlns:a16="http://schemas.microsoft.com/office/drawing/2014/main" id="{79B795A8-E696-4430-AB82-1153E57C7F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191" y="4569777"/>
            <a:ext cx="1450851" cy="731521"/>
          </a:xfrm>
          <a:prstGeom prst="rect">
            <a:avLst/>
          </a:prstGeom>
        </p:spPr>
      </p:pic>
      <p:pic>
        <p:nvPicPr>
          <p:cNvPr id="27" name="Picture 26">
            <a:extLst>
              <a:ext uri="{FF2B5EF4-FFF2-40B4-BE49-F238E27FC236}">
                <a16:creationId xmlns:a16="http://schemas.microsoft.com/office/drawing/2014/main" id="{A76F5F57-D79E-4E52-AA91-10CB6AEFDB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16723" y="4611675"/>
            <a:ext cx="1447803" cy="728473"/>
          </a:xfrm>
          <a:prstGeom prst="rect">
            <a:avLst/>
          </a:prstGeom>
        </p:spPr>
      </p:pic>
      <p:pic>
        <p:nvPicPr>
          <p:cNvPr id="29" name="Picture 28">
            <a:extLst>
              <a:ext uri="{FF2B5EF4-FFF2-40B4-BE49-F238E27FC236}">
                <a16:creationId xmlns:a16="http://schemas.microsoft.com/office/drawing/2014/main" id="{201E6226-F289-4BB5-AC6B-C7B0550574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15200" y="2847478"/>
            <a:ext cx="1450851" cy="731521"/>
          </a:xfrm>
          <a:prstGeom prst="rect">
            <a:avLst/>
          </a:prstGeom>
        </p:spPr>
      </p:pic>
      <p:pic>
        <p:nvPicPr>
          <p:cNvPr id="31" name="Picture 30">
            <a:extLst>
              <a:ext uri="{FF2B5EF4-FFF2-40B4-BE49-F238E27FC236}">
                <a16:creationId xmlns:a16="http://schemas.microsoft.com/office/drawing/2014/main" id="{22270072-31E8-4583-96E6-58B0C46385E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21890" y="3693841"/>
            <a:ext cx="1450851" cy="728473"/>
          </a:xfrm>
          <a:prstGeom prst="rect">
            <a:avLst/>
          </a:prstGeom>
        </p:spPr>
      </p:pic>
      <p:pic>
        <p:nvPicPr>
          <p:cNvPr id="33" name="Picture 32">
            <a:extLst>
              <a:ext uri="{FF2B5EF4-FFF2-40B4-BE49-F238E27FC236}">
                <a16:creationId xmlns:a16="http://schemas.microsoft.com/office/drawing/2014/main" id="{681DE3C2-3194-4160-B17C-7F80C0EC7C4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0744" y="3600509"/>
            <a:ext cx="1450851" cy="728473"/>
          </a:xfrm>
          <a:prstGeom prst="rect">
            <a:avLst/>
          </a:prstGeom>
        </p:spPr>
      </p:pic>
      <p:pic>
        <p:nvPicPr>
          <p:cNvPr id="35" name="Picture 34">
            <a:extLst>
              <a:ext uri="{FF2B5EF4-FFF2-40B4-BE49-F238E27FC236}">
                <a16:creationId xmlns:a16="http://schemas.microsoft.com/office/drawing/2014/main" id="{3C944B2D-EB43-4FA0-864B-C2CC1A26BF0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7192" y="2716011"/>
            <a:ext cx="1450851" cy="731521"/>
          </a:xfrm>
          <a:prstGeom prst="rect">
            <a:avLst/>
          </a:prstGeom>
        </p:spPr>
      </p:pic>
      <p:pic>
        <p:nvPicPr>
          <p:cNvPr id="37" name="Picture 36">
            <a:extLst>
              <a:ext uri="{FF2B5EF4-FFF2-40B4-BE49-F238E27FC236}">
                <a16:creationId xmlns:a16="http://schemas.microsoft.com/office/drawing/2014/main" id="{3CED0F05-123E-480A-AF10-3992999056D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0305" y="1836873"/>
            <a:ext cx="1450851" cy="728473"/>
          </a:xfrm>
          <a:prstGeom prst="rect">
            <a:avLst/>
          </a:prstGeom>
        </p:spPr>
      </p:pic>
      <p:pic>
        <p:nvPicPr>
          <p:cNvPr id="39" name="Picture 38">
            <a:extLst>
              <a:ext uri="{FF2B5EF4-FFF2-40B4-BE49-F238E27FC236}">
                <a16:creationId xmlns:a16="http://schemas.microsoft.com/office/drawing/2014/main" id="{E4193E67-C840-4A96-8573-A07A81C09BD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15200" y="2001115"/>
            <a:ext cx="1450851" cy="731521"/>
          </a:xfrm>
          <a:prstGeom prst="rect">
            <a:avLst/>
          </a:prstGeom>
        </p:spPr>
      </p:pic>
      <p:pic>
        <p:nvPicPr>
          <p:cNvPr id="41" name="Picture 40">
            <a:extLst>
              <a:ext uri="{FF2B5EF4-FFF2-40B4-BE49-F238E27FC236}">
                <a16:creationId xmlns:a16="http://schemas.microsoft.com/office/drawing/2014/main" id="{79DE3D0F-23DE-4DA4-853A-76CFCEF2331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0305" y="976583"/>
            <a:ext cx="1450851" cy="731521"/>
          </a:xfrm>
          <a:prstGeom prst="rect">
            <a:avLst/>
          </a:prstGeom>
        </p:spPr>
      </p:pic>
      <p:pic>
        <p:nvPicPr>
          <p:cNvPr id="3" name="Picture 2" descr="A picture containing text, light&#10;&#10;Description automatically generated">
            <a:extLst>
              <a:ext uri="{FF2B5EF4-FFF2-40B4-BE49-F238E27FC236}">
                <a16:creationId xmlns:a16="http://schemas.microsoft.com/office/drawing/2014/main" id="{A907FB23-A56A-4F0B-8B14-4275845E667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50499" y="1796240"/>
            <a:ext cx="2214872" cy="809738"/>
          </a:xfrm>
          <a:prstGeom prst="rect">
            <a:avLst/>
          </a:prstGeom>
        </p:spPr>
      </p:pic>
    </p:spTree>
    <p:extLst>
      <p:ext uri="{BB962C8B-B14F-4D97-AF65-F5344CB8AC3E}">
        <p14:creationId xmlns:p14="http://schemas.microsoft.com/office/powerpoint/2010/main" val="2711185077"/>
      </p:ext>
    </p:extLst>
  </p:cSld>
  <p:clrMapOvr>
    <a:masterClrMapping/>
  </p:clrMapOvr>
</p:sld>
</file>

<file path=ppt/theme/theme1.xml><?xml version="1.0" encoding="utf-8"?>
<a:theme xmlns:a="http://schemas.openxmlformats.org/drawingml/2006/main" name="ecp1026">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ejiyingwen.potx" id="{1E7E033A-585D-4725-B160-08E2BF807BA3}" vid="{340CEADB-9BA1-4509-9A05-001D1ECFF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bw42note</Template>
  <TotalTime>5916</TotalTime>
  <Words>1408</Words>
  <Application>Microsoft Office PowerPoint</Application>
  <PresentationFormat>On-screen Show (4:3)</PresentationFormat>
  <Paragraphs>238</Paragraphs>
  <Slides>32</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9" baseType="lpstr">
      <vt:lpstr>Arial</vt:lpstr>
      <vt:lpstr>Calibri</vt:lpstr>
      <vt:lpstr>Consolas</vt:lpstr>
      <vt:lpstr>Times New Roman</vt:lpstr>
      <vt:lpstr>Wingdings</vt:lpstr>
      <vt:lpstr>ecp1026</vt:lpstr>
      <vt:lpstr>CorelDRAW</vt:lpstr>
      <vt:lpstr>§7.5 The Results Section</vt:lpstr>
      <vt:lpstr>1 Journal Entry</vt:lpstr>
      <vt:lpstr>2 Purpose &amp; Content</vt:lpstr>
      <vt:lpstr>2 Purpose &amp; Content</vt:lpstr>
      <vt:lpstr>2 Purpose &amp; Content</vt:lpstr>
      <vt:lpstr>3 Figures: The Bride</vt:lpstr>
      <vt:lpstr>3 Figures: The Bride</vt:lpstr>
      <vt:lpstr>3 Figures: The Bride</vt:lpstr>
      <vt:lpstr>3 Figures: The Bride</vt:lpstr>
      <vt:lpstr>3 Figures: The Bride</vt:lpstr>
      <vt:lpstr>4/5 Planning</vt:lpstr>
      <vt:lpstr>4/5 Planning</vt:lpstr>
      <vt:lpstr>4/5 Planning</vt:lpstr>
      <vt:lpstr>4/5 Planning</vt:lpstr>
      <vt:lpstr>4/5 Planning</vt:lpstr>
      <vt:lpstr>4/5 Planning</vt:lpstr>
      <vt:lpstr>6 Text: The Groom </vt:lpstr>
      <vt:lpstr>6 Text: The Groom </vt:lpstr>
      <vt:lpstr>4 Text: The Groom </vt:lpstr>
      <vt:lpstr>6 Text: The Groom </vt:lpstr>
      <vt:lpstr>6 Text: The Groom </vt:lpstr>
      <vt:lpstr>6 Text: The Groom </vt:lpstr>
      <vt:lpstr>6 Text: The Groom </vt:lpstr>
      <vt:lpstr>6 Text: The Groom </vt:lpstr>
      <vt:lpstr>6 Text: The Groom </vt:lpstr>
      <vt:lpstr>4 Text: The Groom </vt:lpstr>
      <vt:lpstr>6 Text: The Groom </vt:lpstr>
      <vt:lpstr>6 Text: The Groom </vt:lpstr>
      <vt:lpstr>4 Text: The Groom </vt:lpstr>
      <vt:lpstr>5 Music and Culture</vt:lpstr>
      <vt:lpstr>6 Homework &amp; Assignments</vt:lpstr>
      <vt:lpstr>PowerPoint Presentation</vt:lpstr>
    </vt:vector>
  </TitlesOfParts>
  <Company>Research Communication: EFL for Science and Engineering Students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 Purpose &amp; Types</dc:title>
  <dc:subject>Template for Lecture Slides for Kejiyingwen</dc:subject>
  <dc:creator>林歐瑪</dc:creator>
  <cp:lastModifiedBy>Jonathon David White</cp:lastModifiedBy>
  <cp:revision>295</cp:revision>
  <dcterms:created xsi:type="dcterms:W3CDTF">2023-10-09T11:41:49Z</dcterms:created>
  <dcterms:modified xsi:type="dcterms:W3CDTF">2024-12-26T09:56:07Z</dcterms:modified>
  <cp:category>course</cp:category>
</cp:coreProperties>
</file>