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332" r:id="rId2"/>
    <p:sldId id="257" r:id="rId3"/>
    <p:sldId id="269" r:id="rId4"/>
    <p:sldId id="272" r:id="rId5"/>
    <p:sldId id="335" r:id="rId6"/>
    <p:sldId id="334" r:id="rId7"/>
    <p:sldId id="293" r:id="rId8"/>
    <p:sldId id="289" r:id="rId9"/>
    <p:sldId id="286" r:id="rId10"/>
    <p:sldId id="296" r:id="rId11"/>
    <p:sldId id="288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50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136" y="-2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E885F-132E-48CC-A0C8-160FDEA303F7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AE125-819E-43FE-A307-2C26E0F91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94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AE125-819E-43FE-A307-2C26E0F91A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56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624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14350" indent="-514350">
              <a:buFont typeface="+mj-lt"/>
              <a:buAutoNum type="arabicPeriod"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377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3688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7892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5E0B1-46D1-4170-A06E-F7614497C9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87587" y="1745674"/>
            <a:ext cx="3856413" cy="484949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96950"/>
            <a:ext cx="8610600" cy="723785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style</a:t>
            </a:r>
          </a:p>
        </p:txBody>
      </p:sp>
    </p:spTree>
    <p:extLst>
      <p:ext uri="{BB962C8B-B14F-4D97-AF65-F5344CB8AC3E}">
        <p14:creationId xmlns:p14="http://schemas.microsoft.com/office/powerpoint/2010/main" val="2038623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://www.kejiyingwen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6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§7.6 Discussion Section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86" r:id="rId4"/>
    <p:sldLayoutId id="2147483687" r:id="rId5"/>
    <p:sldLayoutId id="2147483675" r:id="rId6"/>
    <p:sldLayoutId id="2147483685" r:id="rId7"/>
    <p:sldLayoutId id="2147483676" r:id="rId8"/>
    <p:sldLayoutId id="2147483678" r:id="rId9"/>
    <p:sldLayoutId id="2147483679" r:id="rId10"/>
    <p:sldLayoutId id="2147483681" r:id="rId11"/>
    <p:sldLayoutId id="2147483682" r:id="rId12"/>
    <p:sldLayoutId id="2147483680" r:id="rId13"/>
    <p:sldLayoutId id="2147483683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je.kejiyingwen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w.kejiyingwen.com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8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12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5" Type="http://schemas.openxmlformats.org/officeDocument/2006/relationships/image" Target="../media/image30.png"/><Relationship Id="rId10" Type="http://schemas.openxmlformats.org/officeDocument/2006/relationships/image" Target="../media/image27.png"/><Relationship Id="rId4" Type="http://schemas.openxmlformats.org/officeDocument/2006/relationships/image" Target="../media/image6.png"/><Relationship Id="rId9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5">
            <a:extLst>
              <a:ext uri="{FF2B5EF4-FFF2-40B4-BE49-F238E27FC236}">
                <a16:creationId xmlns:a16="http://schemas.microsoft.com/office/drawing/2014/main" id="{E21911E4-96F7-4930-B7AD-46FC8B8EFAF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511" y="1856730"/>
            <a:ext cx="3090940" cy="462726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/>
              <a:t>§7.6 Discussion Section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E19AF5-FCA7-49FF-A7CB-A4D2237AF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6" y="2266662"/>
            <a:ext cx="5377343" cy="287433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307514F-67D5-4D9C-803A-F064AF2F79EA}"/>
              </a:ext>
            </a:extLst>
          </p:cNvPr>
          <p:cNvSpPr/>
          <p:nvPr/>
        </p:nvSpPr>
        <p:spPr bwMode="auto">
          <a:xfrm>
            <a:off x="6974022" y="2266662"/>
            <a:ext cx="1483743" cy="4423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Keywords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0115DD6-B448-4377-861F-9F0351B4C856}"/>
              </a:ext>
            </a:extLst>
          </p:cNvPr>
          <p:cNvSpPr/>
          <p:nvPr/>
        </p:nvSpPr>
        <p:spPr bwMode="auto">
          <a:xfrm>
            <a:off x="5385732" y="5447769"/>
            <a:ext cx="294572" cy="248356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EEE095-2012-46E0-A699-0EC55BCBC690}"/>
              </a:ext>
            </a:extLst>
          </p:cNvPr>
          <p:cNvSpPr/>
          <p:nvPr/>
        </p:nvSpPr>
        <p:spPr>
          <a:xfrm>
            <a:off x="849542" y="5657494"/>
            <a:ext cx="37224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2"/>
                </a:solidFill>
              </a:rPr>
              <a:t>https://uminntilt.files.wordpress.com/2013/09/discussion-wordle.png</a:t>
            </a:r>
          </a:p>
        </p:txBody>
      </p:sp>
    </p:spTree>
    <p:extLst>
      <p:ext uri="{BB962C8B-B14F-4D97-AF65-F5344CB8AC3E}">
        <p14:creationId xmlns:p14="http://schemas.microsoft.com/office/powerpoint/2010/main" val="1135048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35AF269-D6F1-42D3-B7E2-16BF54878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Journal Entry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Write </a:t>
            </a:r>
            <a:r>
              <a:rPr lang="en-US" altLang="zh-CN" dirty="0"/>
              <a:t>the results section of a paper.</a:t>
            </a:r>
          </a:p>
          <a:p>
            <a:r>
              <a:rPr lang="en-US" dirty="0"/>
              <a:t>Experiment: </a:t>
            </a:r>
            <a:r>
              <a:rPr lang="en-CA" dirty="0"/>
              <a:t>To test the theory of gravity, by dropping object from high building</a:t>
            </a:r>
          </a:p>
          <a:p>
            <a:r>
              <a:rPr lang="en-CA" dirty="0"/>
              <a:t>Remember the components of the results section and who is the bride</a:t>
            </a:r>
            <a:r>
              <a:rPr lang="en-US" dirty="0"/>
              <a:t>!</a:t>
            </a:r>
            <a:endParaRPr lang="en-CA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F02E23C-F034-AD12-3816-1B1E3533BA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Results Section</a:t>
            </a:r>
            <a:endParaRPr lang="en-US" dirty="0"/>
          </a:p>
        </p:txBody>
      </p:sp>
      <p:pic>
        <p:nvPicPr>
          <p:cNvPr id="11" name="Content Placeholder 12">
            <a:extLst>
              <a:ext uri="{FF2B5EF4-FFF2-40B4-BE49-F238E27FC236}">
                <a16:creationId xmlns:a16="http://schemas.microsoft.com/office/drawing/2014/main" id="{3DEE874C-515C-4EC9-9480-723520160A6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8161CE38-F86A-4455-B416-00C43870BB9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6">
            <a:hlinkClick r:id="rId3"/>
            <a:extLst>
              <a:ext uri="{FF2B5EF4-FFF2-40B4-BE49-F238E27FC236}">
                <a16:creationId xmlns:a16="http://schemas.microsoft.com/office/drawing/2014/main" id="{C5B9E44B-54CC-3629-EC9A-7AFDEB766D1A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9DCE64-609C-421D-AD55-8ABC3645C97C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0" y="1161306"/>
            <a:ext cx="3585573" cy="501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2 Key Elements</a:t>
            </a:r>
            <a:endParaRPr lang="en-CA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1A55FF5-8E89-01EF-BBCA-F83D41D3F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Talk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6A7F71E-E1AC-025E-17B9-CC4E478EB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F42CB9B8-E32A-4BED-9108-A79EC2B24C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5" name="Content Placeholder 5">
            <a:extLst>
              <a:ext uri="{FF2B5EF4-FFF2-40B4-BE49-F238E27FC236}">
                <a16:creationId xmlns:a16="http://schemas.microsoft.com/office/drawing/2014/main" id="{2A0F4604-329F-4438-BAAD-775659E3F5D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16769A9-2306-41BA-94A7-42AF1B90EF2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4FE0273-BEC3-3B29-AB88-11E62D9963C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FF8F9B9-CA7E-469A-BF28-A190A4FBBFAA}"/>
              </a:ext>
            </a:extLst>
          </p:cNvPr>
          <p:cNvSpPr/>
          <p:nvPr/>
        </p:nvSpPr>
        <p:spPr bwMode="auto">
          <a:xfrm>
            <a:off x="4221703" y="5227664"/>
            <a:ext cx="1167027" cy="486561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147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2 Key Elements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D13FE3F-4991-516A-78D7-956BE41FBD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Objective: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711CBA8-8C17-9CD2-F3FD-F2B1F093CB7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>
            <a:norm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interpret results</a:t>
            </a:r>
          </a:p>
          <a:p>
            <a:r>
              <a:rPr lang="en-US" dirty="0">
                <a:sym typeface="Wingdings" panose="05000000000000000000" pitchFamily="2" charset="2"/>
              </a:rPr>
              <a:t>support conclusions</a:t>
            </a:r>
          </a:p>
          <a:p>
            <a:r>
              <a:rPr lang="en-US" dirty="0">
                <a:sym typeface="Wingdings" panose="05000000000000000000" pitchFamily="2" charset="2"/>
              </a:rPr>
              <a:t>Using…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evidence from your experiment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generally accepted knowledge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other research results</a:t>
            </a:r>
            <a:endParaRPr lang="en-US" dirty="0"/>
          </a:p>
          <a:p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3596167-DC5B-25F7-D879-E90687A0E18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35C0B7-2089-D859-E36E-7C12BBA2377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Content Placeholder 11">
            <a:extLst>
              <a:ext uri="{FF2B5EF4-FFF2-40B4-BE49-F238E27FC236}">
                <a16:creationId xmlns:a16="http://schemas.microsoft.com/office/drawing/2014/main" id="{7C85DC14-FB68-3853-6D24-A0D29D10CE5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9" name="Arrow: Left 18">
            <a:extLst>
              <a:ext uri="{FF2B5EF4-FFF2-40B4-BE49-F238E27FC236}">
                <a16:creationId xmlns:a16="http://schemas.microsoft.com/office/drawing/2014/main" id="{6C9B50B8-C6FA-7BD0-D4E8-1F7080005B68}"/>
              </a:ext>
            </a:extLst>
          </p:cNvPr>
          <p:cNvSpPr/>
          <p:nvPr/>
        </p:nvSpPr>
        <p:spPr bwMode="auto">
          <a:xfrm>
            <a:off x="7991707" y="1564889"/>
            <a:ext cx="1022194" cy="416311"/>
          </a:xfrm>
          <a:prstGeom prst="leftArrow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Arrow: Left 19">
            <a:extLst>
              <a:ext uri="{FF2B5EF4-FFF2-40B4-BE49-F238E27FC236}">
                <a16:creationId xmlns:a16="http://schemas.microsoft.com/office/drawing/2014/main" id="{2158C35B-9CA5-21FF-6037-B0A1C1DD29B9}"/>
              </a:ext>
            </a:extLst>
          </p:cNvPr>
          <p:cNvSpPr/>
          <p:nvPr/>
        </p:nvSpPr>
        <p:spPr bwMode="auto">
          <a:xfrm flipH="1">
            <a:off x="8502804" y="2155110"/>
            <a:ext cx="574287" cy="416311"/>
          </a:xfrm>
          <a:prstGeom prst="leftArrow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3074" name="Picture 2" descr="Thumbnail Image the idea of having an objective">
            <a:extLst>
              <a:ext uri="{FF2B5EF4-FFF2-40B4-BE49-F238E27FC236}">
                <a16:creationId xmlns:a16="http://schemas.microsoft.com/office/drawing/2014/main" id="{68A9900C-3ED7-F125-2E96-64E98F4078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0406"/>
            <a:ext cx="41148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4CE6BA5-A250-6E83-34CC-9374C06B7C77}"/>
              </a:ext>
            </a:extLst>
          </p:cNvPr>
          <p:cNvSpPr txBox="1"/>
          <p:nvPr/>
        </p:nvSpPr>
        <p:spPr>
          <a:xfrm>
            <a:off x="635224" y="6087114"/>
            <a:ext cx="310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generated using Co-pilot</a:t>
            </a:r>
          </a:p>
        </p:txBody>
      </p:sp>
    </p:spTree>
    <p:extLst>
      <p:ext uri="{BB962C8B-B14F-4D97-AF65-F5344CB8AC3E}">
        <p14:creationId xmlns:p14="http://schemas.microsoft.com/office/powerpoint/2010/main" val="296604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uiExpand="1" build="p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12F71-4990-E8A8-DF3F-A423DBB87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3615A2-A240-6C0C-5946-DCDAEFC1F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2 Key Elements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6D2EFC-C24F-05E3-8E56-E76B13AD9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ym typeface="Wingdings" panose="05000000000000000000" pitchFamily="2" charset="2"/>
              </a:rPr>
              <a:t>Interpret results </a:t>
            </a:r>
            <a:r>
              <a:rPr lang="en-US" dirty="0" err="1">
                <a:sym typeface="Wingdings" panose="05000000000000000000" pitchFamily="2" charset="2"/>
              </a:rPr>
              <a:t>wrt</a:t>
            </a:r>
            <a:r>
              <a:rPr lang="en-US" dirty="0">
                <a:sym typeface="Wingdings" panose="05000000000000000000" pitchFamily="2" charset="2"/>
              </a:rPr>
              <a:t> your thesis</a:t>
            </a:r>
          </a:p>
          <a:p>
            <a:r>
              <a:rPr lang="en-US" dirty="0">
                <a:sym typeface="Wingdings" panose="05000000000000000000" pitchFamily="2" charset="2"/>
              </a:rPr>
              <a:t>Interpret results </a:t>
            </a:r>
            <a:r>
              <a:rPr lang="en-US" dirty="0" err="1">
                <a:sym typeface="Wingdings" panose="05000000000000000000" pitchFamily="2" charset="2"/>
              </a:rPr>
              <a:t>wrt</a:t>
            </a:r>
            <a:r>
              <a:rPr lang="en-US" dirty="0">
                <a:sym typeface="Wingdings" panose="05000000000000000000" pitchFamily="2" charset="2"/>
              </a:rPr>
              <a:t> related studies.</a:t>
            </a:r>
          </a:p>
          <a:p>
            <a:r>
              <a:rPr lang="en-US" dirty="0">
                <a:sym typeface="Wingdings" panose="05000000000000000000" pitchFamily="2" charset="2"/>
              </a:rPr>
              <a:t>Bring together everything  complete picture</a:t>
            </a:r>
          </a:p>
          <a:p>
            <a:r>
              <a:rPr lang="en-US" dirty="0">
                <a:sym typeface="Wingdings" panose="05000000000000000000" pitchFamily="2" charset="2"/>
              </a:rPr>
              <a:t>Focus on Underlying Mechanisms</a:t>
            </a:r>
          </a:p>
          <a:p>
            <a:r>
              <a:rPr lang="en-US" dirty="0">
                <a:sym typeface="Wingdings" panose="05000000000000000000" pitchFamily="2" charset="2"/>
              </a:rPr>
              <a:t>Limitations</a:t>
            </a:r>
          </a:p>
          <a:p>
            <a:r>
              <a:rPr lang="en-US" dirty="0">
                <a:sym typeface="Wingdings" panose="05000000000000000000" pitchFamily="2" charset="2"/>
              </a:rPr>
              <a:t>Alt. Conclusions</a:t>
            </a:r>
          </a:p>
          <a:p>
            <a:r>
              <a:rPr lang="en-US" dirty="0">
                <a:sym typeface="Wingdings" panose="05000000000000000000" pitchFamily="2" charset="2"/>
              </a:rPr>
              <a:t>Future Experiments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BB7A50F-BFA7-2860-4885-1268CE8DCE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Overview (Macro)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F6E65D7-1F7B-122B-D10D-E17D15A8D5C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A1BD8C5-FB8A-DC51-763C-0521876F8BB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Content Placeholder 11">
            <a:extLst>
              <a:ext uri="{FF2B5EF4-FFF2-40B4-BE49-F238E27FC236}">
                <a16:creationId xmlns:a16="http://schemas.microsoft.com/office/drawing/2014/main" id="{424FEF62-CF6B-E098-1CF9-E8B25907D7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84AF9C2-4BFD-48AC-AF93-B31B2A01A13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241" y="1447800"/>
            <a:ext cx="2797918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2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C33784-EFEB-461D-E1D9-141F17A4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Jigsaw Puzzle Analogy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779838-D85B-3C6B-41D2-AA424A8E94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648" y="997029"/>
            <a:ext cx="1434519" cy="11654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86110E-96E3-9169-19A0-2523C94CE5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654" y="1050474"/>
            <a:ext cx="2197916" cy="10156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BE4753-4273-BA15-4080-147277660F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430" y="1189789"/>
            <a:ext cx="1837188" cy="9727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C5DF92-B7CD-FE84-2F23-0C3595DD7466}"/>
              </a:ext>
            </a:extLst>
          </p:cNvPr>
          <p:cNvSpPr txBox="1"/>
          <p:nvPr/>
        </p:nvSpPr>
        <p:spPr>
          <a:xfrm>
            <a:off x="40461" y="1259701"/>
            <a:ext cx="1396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Results</a:t>
            </a:r>
            <a:endParaRPr lang="en-IN" sz="2800" dirty="0">
              <a:solidFill>
                <a:schemeClr val="tx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C4A3BD-B207-0E4F-8B02-0632197F7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105" y="2397543"/>
            <a:ext cx="2170438" cy="13940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9129A1-047A-627D-673A-A661B10DA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919" y="2220683"/>
            <a:ext cx="1656826" cy="14006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27FF09-5683-E7BB-53B7-1BF94D1C2764}"/>
              </a:ext>
            </a:extLst>
          </p:cNvPr>
          <p:cNvSpPr txBox="1"/>
          <p:nvPr/>
        </p:nvSpPr>
        <p:spPr>
          <a:xfrm>
            <a:off x="85292" y="2703918"/>
            <a:ext cx="2170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+ References</a:t>
            </a:r>
            <a:r>
              <a:rPr lang="en-IN" sz="2800" dirty="0">
                <a:solidFill>
                  <a:schemeClr val="tx2"/>
                </a:solidFill>
              </a:rPr>
              <a:t>:</a:t>
            </a:r>
            <a:endParaRPr lang="en-US" sz="2800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CEA4251-66E9-3F86-CB2C-889873ECC68E}"/>
              </a:ext>
            </a:extLst>
          </p:cNvPr>
          <p:cNvCxnSpPr/>
          <p:nvPr/>
        </p:nvCxnSpPr>
        <p:spPr bwMode="auto">
          <a:xfrm flipV="1">
            <a:off x="-339866" y="3912499"/>
            <a:ext cx="9880376" cy="177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Arrow: Left 14">
            <a:extLst>
              <a:ext uri="{FF2B5EF4-FFF2-40B4-BE49-F238E27FC236}">
                <a16:creationId xmlns:a16="http://schemas.microsoft.com/office/drawing/2014/main" id="{A01123C2-3399-BA3D-60B8-FC3D749698B4}"/>
              </a:ext>
            </a:extLst>
          </p:cNvPr>
          <p:cNvSpPr/>
          <p:nvPr/>
        </p:nvSpPr>
        <p:spPr bwMode="auto">
          <a:xfrm>
            <a:off x="7254510" y="4321147"/>
            <a:ext cx="1509164" cy="1358704"/>
          </a:xfrm>
          <a:prstGeom prst="leftArrow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Missing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Piece</a:t>
            </a:r>
          </a:p>
        </p:txBody>
      </p:sp>
    </p:spTree>
    <p:extLst>
      <p:ext uri="{BB962C8B-B14F-4D97-AF65-F5344CB8AC3E}">
        <p14:creationId xmlns:p14="http://schemas.microsoft.com/office/powerpoint/2010/main" val="249049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81481E-6 L 0.11007 0.5868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6" y="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00416 L -0.26997 0.5981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07" y="3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39479 0.374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0" y="1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03241 L 0.0309 0.5034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7" y="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0.05139 0.3289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1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2 Key Elements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Whose work?</a:t>
            </a:r>
          </a:p>
          <a:p>
            <a:r>
              <a:rPr lang="en-US" dirty="0">
                <a:sym typeface="Wingdings" panose="05000000000000000000" pitchFamily="2" charset="2"/>
              </a:rPr>
              <a:t>wrt your work: present</a:t>
            </a:r>
          </a:p>
          <a:p>
            <a:r>
              <a:rPr lang="en-US" dirty="0" err="1">
                <a:sym typeface="Wingdings" panose="05000000000000000000" pitchFamily="2" charset="2"/>
              </a:rPr>
              <a:t>wrt</a:t>
            </a:r>
            <a:r>
              <a:rPr lang="en-US" dirty="0">
                <a:sym typeface="Wingdings" panose="05000000000000000000" pitchFamily="2" charset="2"/>
              </a:rPr>
              <a:t> others’ work: past</a:t>
            </a:r>
          </a:p>
          <a:p>
            <a:r>
              <a:rPr lang="en-US" dirty="0">
                <a:sym typeface="Wingdings" panose="05000000000000000000" pitchFamily="2" charset="2"/>
              </a:rPr>
              <a:t>wrt accepted facts: present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3163D6-C2DC-8FE3-7D69-9E01510C9D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Verb Tense (Micro)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26D20-8B2E-BDC5-5FAE-A5D2A8D8D8F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41B13A-6B0A-2F98-B44C-87A20556452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3DD2966-39CF-7864-86CD-A6DCC046755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12B73E5-2718-33A5-F186-B7EF1A9998E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800"/>
            <a:ext cx="4267200" cy="51816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0" b="1" cap="none" spc="0" dirty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4976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2 Key Elements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cluster diagram or linear outline for discussion section:</a:t>
            </a:r>
          </a:p>
          <a:p>
            <a:r>
              <a:rPr lang="en-US" dirty="0"/>
              <a:t>Discuss </a:t>
            </a:r>
            <a:r>
              <a:rPr lang="en-US" altLang="zh-CN" dirty="0"/>
              <a:t>your</a:t>
            </a:r>
            <a:r>
              <a:rPr lang="en-US" dirty="0"/>
              <a:t> results as a whole.</a:t>
            </a:r>
          </a:p>
          <a:p>
            <a:r>
              <a:rPr lang="en-US" dirty="0"/>
              <a:t>Agree on some general statements</a:t>
            </a:r>
          </a:p>
          <a:p>
            <a:r>
              <a:rPr lang="en-US" dirty="0"/>
              <a:t>Argue for your conclusions 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Write a short discussion section in your workbook based on the group discussion.</a:t>
            </a:r>
          </a:p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68876E-997D-683B-1E61-F6C043064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: Group Project Discussion Section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C0389FB-0DD7-40D6-B47D-6C13C10A2B8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1ECD6CA-51FF-4904-A542-3E6B46A5CD3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BEAF044-FFF9-42BD-9F76-163E4BE6ECC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6" name="Content Placeholder 7">
            <a:extLst>
              <a:ext uri="{FF2B5EF4-FFF2-40B4-BE49-F238E27FC236}">
                <a16:creationId xmlns:a16="http://schemas.microsoft.com/office/drawing/2014/main" id="{55798725-2336-48B6-A4C1-AA6BCAEE4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4287485"/>
            <a:ext cx="990600" cy="49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882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0B256E8A-3D15-488E-A2C8-772373877CBE}"/>
              </a:ext>
            </a:extLst>
          </p:cNvPr>
          <p:cNvGrpSpPr/>
          <p:nvPr/>
        </p:nvGrpSpPr>
        <p:grpSpPr>
          <a:xfrm>
            <a:off x="6419100" y="2602346"/>
            <a:ext cx="864067" cy="1084277"/>
            <a:chOff x="796954" y="3672281"/>
            <a:chExt cx="864067" cy="1084277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651C9BA-E138-4D8C-9322-F1E31C8C263F}"/>
                </a:ext>
              </a:extLst>
            </p:cNvPr>
            <p:cNvSpPr/>
            <p:nvPr/>
          </p:nvSpPr>
          <p:spPr bwMode="auto">
            <a:xfrm>
              <a:off x="989901" y="3672281"/>
              <a:ext cx="671120" cy="362824"/>
            </a:xfrm>
            <a:prstGeom prst="ellipse">
              <a:avLst/>
            </a:prstGeom>
            <a:solidFill>
              <a:srgbClr val="0000CC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6CE9521-6ABD-4D33-A5AE-C8BF7E8E901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96954" y="3828526"/>
              <a:ext cx="192947" cy="92803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765CC9E-9DDD-4809-AD20-30FB4626606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98958" y="3931637"/>
              <a:ext cx="539281" cy="82492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724A907-689D-4101-8353-E5217555E4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5343" y="4748169"/>
              <a:ext cx="29361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9BC2BF08-BF08-4ED4-9059-E4CBD4225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027" y="2374096"/>
            <a:ext cx="3465099" cy="281240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Six “Must Sees”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Interpret your results (mechanisms)</a:t>
            </a:r>
          </a:p>
          <a:p>
            <a:r>
              <a:rPr lang="en-US" dirty="0"/>
              <a:t>Emphasize new &amp; unexpected results</a:t>
            </a:r>
          </a:p>
          <a:p>
            <a:r>
              <a:rPr lang="en-US" dirty="0"/>
              <a:t>Incorporate other’s results</a:t>
            </a:r>
          </a:p>
          <a:p>
            <a:r>
              <a:rPr lang="en-US" dirty="0"/>
              <a:t>Consider alternative explanations</a:t>
            </a:r>
          </a:p>
          <a:p>
            <a:r>
              <a:rPr lang="en-US" dirty="0"/>
              <a:t>Suggest future research directions</a:t>
            </a:r>
          </a:p>
          <a:p>
            <a:r>
              <a:rPr lang="en-US" dirty="0"/>
              <a:t>Be creative.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68876E-997D-683B-1E61-F6C043064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: Six Do’s 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FC79DB2-67DE-4CF6-BE48-DB763196ECA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39A5DEF-DB29-0608-DD8F-193023889366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665FE-F042-D24A-E32A-A2BB8D71E61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C1C01E-DDCD-D3E8-7D2E-314138E9B66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14">
            <a:extLst>
              <a:ext uri="{FF2B5EF4-FFF2-40B4-BE49-F238E27FC236}">
                <a16:creationId xmlns:a16="http://schemas.microsoft.com/office/drawing/2014/main" id="{CC9F5097-36A1-44A7-8990-C0500C72CB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3473" y="962005"/>
            <a:ext cx="1233768" cy="1125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209C384-D770-47C7-9694-99397357DB3E}"/>
              </a:ext>
            </a:extLst>
          </p:cNvPr>
          <p:cNvSpPr txBox="1"/>
          <p:nvPr/>
        </p:nvSpPr>
        <p:spPr>
          <a:xfrm>
            <a:off x="5861233" y="5163086"/>
            <a:ext cx="213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5000"/>
                    <a:lumOff val="5000"/>
                  </a:schemeClr>
                </a:solidFill>
              </a:rPr>
              <a:t>Electric Field [V/m]</a:t>
            </a:r>
            <a:endParaRPr lang="en-IN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A587069-FE41-407D-8599-0CE57693BAB2}"/>
              </a:ext>
            </a:extLst>
          </p:cNvPr>
          <p:cNvSpPr txBox="1"/>
          <p:nvPr/>
        </p:nvSpPr>
        <p:spPr>
          <a:xfrm rot="16200000">
            <a:off x="4182587" y="3465920"/>
            <a:ext cx="1488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5000"/>
                    <a:lumOff val="5000"/>
                  </a:schemeClr>
                </a:solidFill>
              </a:rPr>
              <a:t>Velocity [m/s]</a:t>
            </a:r>
            <a:endParaRPr lang="en-IN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A31B56B-55F1-4ACF-B728-2C011646EA87}"/>
              </a:ext>
            </a:extLst>
          </p:cNvPr>
          <p:cNvSpPr txBox="1"/>
          <p:nvPr/>
        </p:nvSpPr>
        <p:spPr>
          <a:xfrm>
            <a:off x="7372650" y="3780301"/>
            <a:ext cx="875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Theory</a:t>
            </a:r>
            <a:endParaRPr lang="en-IN" sz="16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380DDC4-31F2-44B0-A5EC-B1AF47E7CC45}"/>
              </a:ext>
            </a:extLst>
          </p:cNvPr>
          <p:cNvSpPr txBox="1"/>
          <p:nvPr/>
        </p:nvSpPr>
        <p:spPr>
          <a:xfrm>
            <a:off x="7382437" y="3974645"/>
            <a:ext cx="875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Ref. 1</a:t>
            </a:r>
            <a:endParaRPr lang="en-IN" sz="16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6A39E6-B1EF-4CEA-A3D2-C3A41C521F17}"/>
              </a:ext>
            </a:extLst>
          </p:cNvPr>
          <p:cNvSpPr txBox="1"/>
          <p:nvPr/>
        </p:nvSpPr>
        <p:spPr>
          <a:xfrm>
            <a:off x="7383835" y="4168990"/>
            <a:ext cx="875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Ref. 2</a:t>
            </a:r>
            <a:endParaRPr lang="en-IN" sz="16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3BA593F-36CB-4C0D-96F4-D6F14E0EF15B}"/>
              </a:ext>
            </a:extLst>
          </p:cNvPr>
          <p:cNvSpPr txBox="1"/>
          <p:nvPr/>
        </p:nvSpPr>
        <p:spPr>
          <a:xfrm>
            <a:off x="7299945" y="4378715"/>
            <a:ext cx="1233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This work :(</a:t>
            </a:r>
            <a:endParaRPr lang="en-IN" sz="16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4FA4903-1E42-43D5-B2C9-A8E07DDC8C2F}"/>
              </a:ext>
            </a:extLst>
          </p:cNvPr>
          <p:cNvSpPr txBox="1"/>
          <p:nvPr/>
        </p:nvSpPr>
        <p:spPr>
          <a:xfrm>
            <a:off x="7309732" y="4581449"/>
            <a:ext cx="1233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This work :)</a:t>
            </a:r>
            <a:endParaRPr lang="en-IN" sz="16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4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9" grpId="0"/>
      <p:bldP spid="40" grpId="0"/>
      <p:bldP spid="41" grpId="0"/>
      <p:bldP spid="42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Four Common Errors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Say “the data agreed with theory.”</a:t>
            </a:r>
          </a:p>
          <a:p>
            <a:r>
              <a:rPr lang="en-US" dirty="0"/>
              <a:t>Ignore results that don’t fit</a:t>
            </a:r>
          </a:p>
          <a:p>
            <a:r>
              <a:rPr lang="en-US" dirty="0"/>
              <a:t>Neglect areas your work confirms others</a:t>
            </a:r>
          </a:p>
          <a:p>
            <a:r>
              <a:rPr lang="en-US" dirty="0"/>
              <a:t>Repeat the results section.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68876E-997D-683B-1E61-F6C043064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: Four Don’ts 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FC79DB2-67DE-4CF6-BE48-DB763196ECA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F1F2C-2033-9064-1C6B-E489279D41A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9B761-CA1E-24BD-C18B-DF45ED6BB75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713DEB-1583-644B-845B-E5220BDDF18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6579D21C-102F-4318-B844-1E3F8658A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05619" y="993400"/>
            <a:ext cx="802194" cy="802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057E9AD-E5FD-49B1-94F9-572757590CA9}"/>
              </a:ext>
            </a:extLst>
          </p:cNvPr>
          <p:cNvSpPr txBox="1"/>
          <p:nvPr/>
        </p:nvSpPr>
        <p:spPr>
          <a:xfrm rot="16200000">
            <a:off x="4133590" y="3130700"/>
            <a:ext cx="1328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5000"/>
                    <a:lumOff val="5000"/>
                  </a:schemeClr>
                </a:solidFill>
              </a:rPr>
              <a:t>Current [A]</a:t>
            </a:r>
            <a:endParaRPr lang="en-IN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6C7E2B-CA8F-49C5-99E4-31F1C0EB8113}"/>
              </a:ext>
            </a:extLst>
          </p:cNvPr>
          <p:cNvSpPr txBox="1"/>
          <p:nvPr/>
        </p:nvSpPr>
        <p:spPr>
          <a:xfrm>
            <a:off x="6378493" y="5050173"/>
            <a:ext cx="1338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5000"/>
                    <a:lumOff val="5000"/>
                  </a:schemeClr>
                </a:solidFill>
              </a:rPr>
              <a:t>Voltage [V]</a:t>
            </a:r>
            <a:endParaRPr lang="en-IN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99FCDAF-0588-4FBF-965E-C9E134DF9FBB}"/>
              </a:ext>
            </a:extLst>
          </p:cNvPr>
          <p:cNvGrpSpPr/>
          <p:nvPr/>
        </p:nvGrpSpPr>
        <p:grpSpPr>
          <a:xfrm>
            <a:off x="5082391" y="3923950"/>
            <a:ext cx="864067" cy="1084277"/>
            <a:chOff x="796954" y="3672281"/>
            <a:chExt cx="864067" cy="1084277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EAB9787-FEC3-48F3-B0D5-BB25AA85C92A}"/>
                </a:ext>
              </a:extLst>
            </p:cNvPr>
            <p:cNvSpPr/>
            <p:nvPr/>
          </p:nvSpPr>
          <p:spPr bwMode="auto">
            <a:xfrm>
              <a:off x="989901" y="3672281"/>
              <a:ext cx="671120" cy="362824"/>
            </a:xfrm>
            <a:prstGeom prst="ellipse">
              <a:avLst/>
            </a:prstGeom>
            <a:solidFill>
              <a:srgbClr val="0000CC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AE27DD4-AE62-4363-A754-23258A6D80D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96954" y="3828526"/>
              <a:ext cx="192947" cy="92803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C7AAADA-A1EF-4EDC-A7E5-038E87C4000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98958" y="3931637"/>
              <a:ext cx="539281" cy="82492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417C8D1-2D7E-446E-A802-CA7C82663B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5343" y="4748169"/>
              <a:ext cx="29361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4BD2A4C-046A-4BFD-AE1D-D03E5326C26A}"/>
              </a:ext>
            </a:extLst>
          </p:cNvPr>
          <p:cNvSpPr txBox="1"/>
          <p:nvPr/>
        </p:nvSpPr>
        <p:spPr>
          <a:xfrm>
            <a:off x="7428514" y="3969392"/>
            <a:ext cx="1244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Experiment</a:t>
            </a:r>
            <a:endParaRPr lang="en-IN" sz="16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3A57DA-EFF8-4AB2-AD8E-0EB83F77A866}"/>
              </a:ext>
            </a:extLst>
          </p:cNvPr>
          <p:cNvSpPr txBox="1"/>
          <p:nvPr/>
        </p:nvSpPr>
        <p:spPr>
          <a:xfrm>
            <a:off x="7480246" y="4222460"/>
            <a:ext cx="1244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Ohm’s Law</a:t>
            </a:r>
            <a:endParaRPr lang="en-IN" sz="16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E848D39-0C58-4BEB-8B1A-C37B899CA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582" y="1862356"/>
            <a:ext cx="3859664" cy="313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6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Homework &amp; Assignments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(group) </a:t>
            </a:r>
            <a:r>
              <a:rPr lang="en-US" dirty="0"/>
              <a:t>Complete Linear Outline of the discussion section</a:t>
            </a:r>
          </a:p>
          <a:p>
            <a:r>
              <a:rPr lang="en-US" dirty="0"/>
              <a:t>Do you need additional graphs?</a:t>
            </a:r>
          </a:p>
          <a:p>
            <a:r>
              <a:rPr lang="en-US" dirty="0"/>
              <a:t>(all) Bring a research paper in your field authored by a native English speaker to class next week.(i.e. not a paper by </a:t>
            </a:r>
            <a:r>
              <a:rPr lang="zh-CN" altLang="en-US" dirty="0"/>
              <a:t>白大明</a:t>
            </a:r>
            <a:r>
              <a:rPr lang="en-US" dirty="0"/>
              <a:t> or </a:t>
            </a:r>
            <a:r>
              <a:rPr lang="ja-JP" altLang="en-US" dirty="0"/>
              <a:t>白い小さな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0CF57CE-8545-45BC-B4B6-3064D7325E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Continuing your Research Paper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270CF9E-FC49-4C90-A70D-BF898B5004F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2B0D373-30A0-4DCA-AE6E-06C46442CB4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6">
            <a:hlinkClick r:id="rId3"/>
            <a:extLst>
              <a:ext uri="{FF2B5EF4-FFF2-40B4-BE49-F238E27FC236}">
                <a16:creationId xmlns:a16="http://schemas.microsoft.com/office/drawing/2014/main" id="{D7B66626-F454-C012-1522-8F717A0CB83E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710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0202A73-F6D8-4FD1-A6E1-FB749222C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2C998-4F62-4423-B488-47E7B5FF8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167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C4AA3F4-B6D6-4D5E-AEE5-381C83BC3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162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81FFE0-90DD-4AF6-9272-2F600DEA1E91}"/>
              </a:ext>
            </a:extLst>
          </p:cNvPr>
          <p:cNvSpPr txBox="1"/>
          <p:nvPr/>
        </p:nvSpPr>
        <p:spPr>
          <a:xfrm>
            <a:off x="2843808" y="4135438"/>
            <a:ext cx="2362200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 Slide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2C92848-20FE-4C97-8016-7002389DD7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74" y="2722562"/>
            <a:ext cx="1450851" cy="7315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A28EA5-0D10-4B7D-9FEE-E6667108E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5484803"/>
            <a:ext cx="1450851" cy="7315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B795A8-E696-4430-AB82-1153E57C7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4569777"/>
            <a:ext cx="1450851" cy="7315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6F5F57-D79E-4E52-AA91-10CB6AEFD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23" y="4611675"/>
            <a:ext cx="1447803" cy="7284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1E6226-F289-4BB5-AC6B-C7B0550574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847478"/>
            <a:ext cx="1450851" cy="73152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2270072-31E8-4583-96E6-58B0C46385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90" y="3693841"/>
            <a:ext cx="1450851" cy="7284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81DE3C2-3194-4160-B17C-7F80C0EC7C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44" y="3600509"/>
            <a:ext cx="1450851" cy="7284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C944B2D-EB43-4FA0-864B-C2CC1A26BF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2" y="2716011"/>
            <a:ext cx="1450851" cy="73152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CED0F05-123E-480A-AF10-3992999056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1836873"/>
            <a:ext cx="1450851" cy="72847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193E67-C840-4A96-8573-A07A81C09B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01115"/>
            <a:ext cx="1450851" cy="73152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9DE3D0F-23DE-4DA4-853A-76CFCEF233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976583"/>
            <a:ext cx="1450851" cy="7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8507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bw42note</Template>
  <TotalTime>923</TotalTime>
  <Words>379</Words>
  <Application>Microsoft Office PowerPoint</Application>
  <PresentationFormat>On-screen Show (4:3)</PresentationFormat>
  <Paragraphs>81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Times New Roman</vt:lpstr>
      <vt:lpstr>Wingdings</vt:lpstr>
      <vt:lpstr>ecp1026</vt:lpstr>
      <vt:lpstr>CorelDRAW</vt:lpstr>
      <vt:lpstr>§7.6 Discussion Section</vt:lpstr>
      <vt:lpstr>1 Journal Entry</vt:lpstr>
      <vt:lpstr>2 Key Elements</vt:lpstr>
      <vt:lpstr>2 Key Elements</vt:lpstr>
      <vt:lpstr>2 Key Elements</vt:lpstr>
      <vt:lpstr>Jigsaw Puzzle Analogy</vt:lpstr>
      <vt:lpstr>2 Key Elements</vt:lpstr>
      <vt:lpstr>2 Key Elements</vt:lpstr>
      <vt:lpstr>3 Six “Must Sees”</vt:lpstr>
      <vt:lpstr>4 Four Common Errors</vt:lpstr>
      <vt:lpstr>4 Homework &amp; Assignments</vt:lpstr>
      <vt:lpstr>PowerPoint Presentation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§4.2 Purpose &amp; Types</dc:title>
  <dc:subject>Template for Lecture Slides for Kejiyingwen</dc:subject>
  <dc:creator>林歐瑪</dc:creator>
  <cp:lastModifiedBy>Jonathon David White</cp:lastModifiedBy>
  <cp:revision>60</cp:revision>
  <dcterms:created xsi:type="dcterms:W3CDTF">2023-10-09T11:41:49Z</dcterms:created>
  <dcterms:modified xsi:type="dcterms:W3CDTF">2024-12-23T10:02:36Z</dcterms:modified>
  <cp:category>course</cp:category>
</cp:coreProperties>
</file>