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32" r:id="rId2"/>
    <p:sldId id="269" r:id="rId3"/>
    <p:sldId id="289" r:id="rId4"/>
    <p:sldId id="334" r:id="rId5"/>
    <p:sldId id="335" r:id="rId6"/>
    <p:sldId id="336" r:id="rId7"/>
    <p:sldId id="338" r:id="rId8"/>
    <p:sldId id="339" r:id="rId9"/>
    <p:sldId id="340" r:id="rId10"/>
    <p:sldId id="293" r:id="rId11"/>
    <p:sldId id="288" r:id="rId12"/>
    <p:sldId id="33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52" y="92"/>
      </p:cViewPr>
      <p:guideLst>
        <p:guide orient="horz" pos="2184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624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377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368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806133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514350" indent="-514350">
              <a:buFont typeface="+mj-lt"/>
              <a:buAutoNum type="arabicPeriod" startAt="2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9238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78929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019761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182546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5E0B1-46D1-4170-A06E-F7614497C9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87587" y="1745674"/>
            <a:ext cx="3856413" cy="484949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96950"/>
            <a:ext cx="8610600" cy="723785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style</a:t>
            </a:r>
          </a:p>
        </p:txBody>
      </p:sp>
    </p:spTree>
    <p:extLst>
      <p:ext uri="{BB962C8B-B14F-4D97-AF65-F5344CB8AC3E}">
        <p14:creationId xmlns:p14="http://schemas.microsoft.com/office/powerpoint/2010/main" val="2038623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hyperlink" Target="http://www.kejiyingwe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20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§7.7 Conclusion and Acknowledgments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86" r:id="rId4"/>
    <p:sldLayoutId id="2147483687" r:id="rId5"/>
    <p:sldLayoutId id="2147483675" r:id="rId6"/>
    <p:sldLayoutId id="2147483688" r:id="rId7"/>
    <p:sldLayoutId id="2147483690" r:id="rId8"/>
    <p:sldLayoutId id="2147483685" r:id="rId9"/>
    <p:sldLayoutId id="2147483676" r:id="rId10"/>
    <p:sldLayoutId id="2147483678" r:id="rId11"/>
    <p:sldLayoutId id="2147483679" r:id="rId12"/>
    <p:sldLayoutId id="2147483681" r:id="rId13"/>
    <p:sldLayoutId id="2147483689" r:id="rId14"/>
    <p:sldLayoutId id="2147483682" r:id="rId15"/>
    <p:sldLayoutId id="2147483691" r:id="rId16"/>
    <p:sldLayoutId id="2147483680" r:id="rId17"/>
    <p:sldLayoutId id="2147483683" r:id="rId1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gtimer.net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hyperlink" Target="https://www.bigtimer.net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hyperlink" Target="https://scholar.google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kejiyingwen/class/aw.ht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E21911E4-96F7-4930-B7AD-46FC8B8EFAF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511" y="1856730"/>
            <a:ext cx="3090940" cy="462726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965" y="863601"/>
            <a:ext cx="6289535" cy="2215418"/>
          </a:xfrm>
        </p:spPr>
        <p:txBody>
          <a:bodyPr/>
          <a:lstStyle/>
          <a:p>
            <a:r>
              <a:rPr lang="en-US" altLang="zh-TW" dirty="0"/>
              <a:t>§7.7 Conclusion &amp; </a:t>
            </a:r>
            <a:r>
              <a:rPr lang="en-US" altLang="zh-CN" dirty="0"/>
              <a:t>Acknowledgments</a:t>
            </a:r>
            <a:endParaRPr lang="en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07514F-67D5-4D9C-803A-F064AF2F79EA}"/>
              </a:ext>
            </a:extLst>
          </p:cNvPr>
          <p:cNvSpPr/>
          <p:nvPr/>
        </p:nvSpPr>
        <p:spPr bwMode="auto">
          <a:xfrm>
            <a:off x="6974022" y="2266662"/>
            <a:ext cx="1483743" cy="4423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Keywords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0115DD6-B448-4377-861F-9F0351B4C856}"/>
              </a:ext>
            </a:extLst>
          </p:cNvPr>
          <p:cNvSpPr/>
          <p:nvPr/>
        </p:nvSpPr>
        <p:spPr bwMode="auto">
          <a:xfrm>
            <a:off x="4572000" y="5758161"/>
            <a:ext cx="1108304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EEE095-2012-46E0-A699-0EC55BCBC690}"/>
              </a:ext>
            </a:extLst>
          </p:cNvPr>
          <p:cNvSpPr/>
          <p:nvPr/>
        </p:nvSpPr>
        <p:spPr>
          <a:xfrm>
            <a:off x="849542" y="5657494"/>
            <a:ext cx="37224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</a:rPr>
              <a:t>https://www.vecteezy.com/free-vector/the-end</a:t>
            </a:r>
          </a:p>
        </p:txBody>
      </p:sp>
      <p:pic>
        <p:nvPicPr>
          <p:cNvPr id="3076" name="Picture 4" descr="The End Vector Art, Icons, and Graphics for Free Download">
            <a:extLst>
              <a:ext uri="{FF2B5EF4-FFF2-40B4-BE49-F238E27FC236}">
                <a16:creationId xmlns:a16="http://schemas.microsoft.com/office/drawing/2014/main" id="{33156379-55DA-4664-94DD-92D1BB5BA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72" y="3024232"/>
            <a:ext cx="3748828" cy="262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4FC2060C-82C0-4D51-89B5-A4369702963D}"/>
              </a:ext>
            </a:extLst>
          </p:cNvPr>
          <p:cNvSpPr/>
          <p:nvPr/>
        </p:nvSpPr>
        <p:spPr bwMode="auto">
          <a:xfrm>
            <a:off x="4572000" y="6111897"/>
            <a:ext cx="1108304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04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Elements of the Conclusion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5663201-490A-44CD-98F6-43872B4FA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Results</a:t>
            </a:r>
          </a:p>
          <a:p>
            <a:r>
              <a:rPr lang="en-US" dirty="0"/>
              <a:t>Restate Thesis</a:t>
            </a:r>
          </a:p>
          <a:p>
            <a:r>
              <a:rPr lang="en-US" dirty="0"/>
              <a:t>Suggest Application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FB6D3-DDF9-4E3A-8117-9D73424180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Sample Linear Outline</a:t>
            </a:r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F42CB9B8-E32A-4BED-9108-A79EC2B24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69" name="Content Placeholder 68">
            <a:extLst>
              <a:ext uri="{FF2B5EF4-FFF2-40B4-BE49-F238E27FC236}">
                <a16:creationId xmlns:a16="http://schemas.microsoft.com/office/drawing/2014/main" id="{F2EE2977-7CC7-B810-1B41-D4EAAE11FF9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8C6B6E28-AA71-4B23-CA27-8F77586D0C9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AA2F57-700D-790E-73BD-CCE59690B112}"/>
              </a:ext>
            </a:extLst>
          </p:cNvPr>
          <p:cNvGrpSpPr/>
          <p:nvPr/>
        </p:nvGrpSpPr>
        <p:grpSpPr>
          <a:xfrm>
            <a:off x="204341" y="3257480"/>
            <a:ext cx="4406755" cy="3295720"/>
            <a:chOff x="4457241" y="1490912"/>
            <a:chExt cx="4406755" cy="329572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AAF86B9-F5AB-E40E-E16C-081AD5783014}"/>
                </a:ext>
              </a:extLst>
            </p:cNvPr>
            <p:cNvSpPr/>
            <p:nvPr/>
          </p:nvSpPr>
          <p:spPr bwMode="auto">
            <a:xfrm>
              <a:off x="5431241" y="3092615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Conclusion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9B474C2E-7459-98A7-2A3B-688B856B51D8}"/>
                </a:ext>
              </a:extLst>
            </p:cNvPr>
            <p:cNvSpPr/>
            <p:nvPr/>
          </p:nvSpPr>
          <p:spPr bwMode="auto">
            <a:xfrm>
              <a:off x="7057078" y="2300905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Summary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CA1894E-A997-B49F-69F6-E106FBCEE43E}"/>
                </a:ext>
              </a:extLst>
            </p:cNvPr>
            <p:cNvSpPr/>
            <p:nvPr/>
          </p:nvSpPr>
          <p:spPr bwMode="auto">
            <a:xfrm>
              <a:off x="5431241" y="4227189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Application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9074AE-640E-E416-1193-A2D3409C457E}"/>
                </a:ext>
              </a:extLst>
            </p:cNvPr>
            <p:cNvSpPr txBox="1"/>
            <p:nvPr/>
          </p:nvSpPr>
          <p:spPr>
            <a:xfrm>
              <a:off x="4457241" y="2274868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Hypothesis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4F3DC20-1450-A276-21F8-9D35B121B373}"/>
                </a:ext>
              </a:extLst>
            </p:cNvPr>
            <p:cNvSpPr txBox="1"/>
            <p:nvPr/>
          </p:nvSpPr>
          <p:spPr>
            <a:xfrm>
              <a:off x="6292227" y="1490912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A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9D0134F-FAB9-A6E1-1738-F789328B38F9}"/>
                </a:ext>
              </a:extLst>
            </p:cNvPr>
            <p:cNvSpPr txBox="1"/>
            <p:nvPr/>
          </p:nvSpPr>
          <p:spPr>
            <a:xfrm>
              <a:off x="7526837" y="1562240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B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DFF7CC0-BC6C-F422-C0E5-C4A900629C93}"/>
                </a:ext>
              </a:extLst>
            </p:cNvPr>
            <p:cNvSpPr txBox="1"/>
            <p:nvPr/>
          </p:nvSpPr>
          <p:spPr>
            <a:xfrm>
              <a:off x="7421695" y="3159303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C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4E4631B-D7E3-AB44-0348-80BE31710788}"/>
                </a:ext>
              </a:extLst>
            </p:cNvPr>
            <p:cNvSpPr txBox="1"/>
            <p:nvPr/>
          </p:nvSpPr>
          <p:spPr>
            <a:xfrm>
              <a:off x="6604628" y="3642924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Idea B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0BA838-9C0B-6028-D25C-5CFE2665E9EE}"/>
                </a:ext>
              </a:extLst>
            </p:cNvPr>
            <p:cNvSpPr txBox="1"/>
            <p:nvPr/>
          </p:nvSpPr>
          <p:spPr>
            <a:xfrm>
              <a:off x="7049436" y="4417300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Idea A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cxnSp>
          <p:nvCxnSpPr>
            <p:cNvPr id="48" name="Straight Arrow Connector 10">
              <a:extLst>
                <a:ext uri="{FF2B5EF4-FFF2-40B4-BE49-F238E27FC236}">
                  <a16:creationId xmlns:a16="http://schemas.microsoft.com/office/drawing/2014/main" id="{DB3AF8D3-893D-1CB4-DAE9-2CA5840EAD5C}"/>
                </a:ext>
              </a:extLst>
            </p:cNvPr>
            <p:cNvCxnSpPr>
              <a:cxnSpLocks/>
              <a:stCxn id="42" idx="2"/>
            </p:cNvCxnSpPr>
            <p:nvPr/>
          </p:nvCxnSpPr>
          <p:spPr bwMode="auto">
            <a:xfrm>
              <a:off x="5125821" y="2644200"/>
              <a:ext cx="305420" cy="51510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10">
              <a:extLst>
                <a:ext uri="{FF2B5EF4-FFF2-40B4-BE49-F238E27FC236}">
                  <a16:creationId xmlns:a16="http://schemas.microsoft.com/office/drawing/2014/main" id="{F0E375B2-9C37-0BE5-1BB4-60B83D1400E0}"/>
                </a:ext>
              </a:extLst>
            </p:cNvPr>
            <p:cNvCxnSpPr>
              <a:cxnSpLocks/>
              <a:stCxn id="39" idx="3"/>
              <a:endCxn id="40" idx="2"/>
            </p:cNvCxnSpPr>
            <p:nvPr/>
          </p:nvCxnSpPr>
          <p:spPr bwMode="auto">
            <a:xfrm flipV="1">
              <a:off x="6760758" y="2860348"/>
              <a:ext cx="961079" cy="51198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10">
              <a:extLst>
                <a:ext uri="{FF2B5EF4-FFF2-40B4-BE49-F238E27FC236}">
                  <a16:creationId xmlns:a16="http://schemas.microsoft.com/office/drawing/2014/main" id="{9FA85B8C-8F40-708C-5CF1-E89F47059D2F}"/>
                </a:ext>
              </a:extLst>
            </p:cNvPr>
            <p:cNvCxnSpPr>
              <a:cxnSpLocks/>
              <a:stCxn id="39" idx="2"/>
              <a:endCxn id="41" idx="0"/>
            </p:cNvCxnSpPr>
            <p:nvPr/>
          </p:nvCxnSpPr>
          <p:spPr bwMode="auto">
            <a:xfrm>
              <a:off x="6096000" y="3652058"/>
              <a:ext cx="0" cy="5751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Arrow Connector 10">
              <a:extLst>
                <a:ext uri="{FF2B5EF4-FFF2-40B4-BE49-F238E27FC236}">
                  <a16:creationId xmlns:a16="http://schemas.microsoft.com/office/drawing/2014/main" id="{3F3F6F35-11B2-7081-3E7D-4D810A32A211}"/>
                </a:ext>
              </a:extLst>
            </p:cNvPr>
            <p:cNvCxnSpPr>
              <a:cxnSpLocks/>
              <a:stCxn id="43" idx="2"/>
            </p:cNvCxnSpPr>
            <p:nvPr/>
          </p:nvCxnSpPr>
          <p:spPr bwMode="auto">
            <a:xfrm>
              <a:off x="6960807" y="1860244"/>
              <a:ext cx="280490" cy="42137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10">
              <a:extLst>
                <a:ext uri="{FF2B5EF4-FFF2-40B4-BE49-F238E27FC236}">
                  <a16:creationId xmlns:a16="http://schemas.microsoft.com/office/drawing/2014/main" id="{57C8E708-190F-4F71-DEF7-B81A770464A2}"/>
                </a:ext>
              </a:extLst>
            </p:cNvPr>
            <p:cNvCxnSpPr>
              <a:cxnSpLocks/>
              <a:stCxn id="44" idx="2"/>
            </p:cNvCxnSpPr>
            <p:nvPr/>
          </p:nvCxnSpPr>
          <p:spPr bwMode="auto">
            <a:xfrm flipH="1">
              <a:off x="7998864" y="1931572"/>
              <a:ext cx="196553" cy="3693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10">
              <a:extLst>
                <a:ext uri="{FF2B5EF4-FFF2-40B4-BE49-F238E27FC236}">
                  <a16:creationId xmlns:a16="http://schemas.microsoft.com/office/drawing/2014/main" id="{67DCDE44-8B98-4773-F15D-896F19763ED7}"/>
                </a:ext>
              </a:extLst>
            </p:cNvPr>
            <p:cNvCxnSpPr>
              <a:cxnSpLocks/>
              <a:stCxn id="45" idx="0"/>
            </p:cNvCxnSpPr>
            <p:nvPr/>
          </p:nvCxnSpPr>
          <p:spPr bwMode="auto">
            <a:xfrm flipH="1" flipV="1">
              <a:off x="8090274" y="2860348"/>
              <a:ext cx="1" cy="29895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10">
              <a:extLst>
                <a:ext uri="{FF2B5EF4-FFF2-40B4-BE49-F238E27FC236}">
                  <a16:creationId xmlns:a16="http://schemas.microsoft.com/office/drawing/2014/main" id="{EE737594-B055-3C7E-D192-BBDF08473B84}"/>
                </a:ext>
              </a:extLst>
            </p:cNvPr>
            <p:cNvCxnSpPr>
              <a:cxnSpLocks/>
              <a:endCxn id="41" idx="3"/>
            </p:cNvCxnSpPr>
            <p:nvPr/>
          </p:nvCxnSpPr>
          <p:spPr bwMode="auto">
            <a:xfrm flipH="1" flipV="1">
              <a:off x="6760758" y="4506911"/>
              <a:ext cx="597171" cy="11655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10">
              <a:extLst>
                <a:ext uri="{FF2B5EF4-FFF2-40B4-BE49-F238E27FC236}">
                  <a16:creationId xmlns:a16="http://schemas.microsoft.com/office/drawing/2014/main" id="{AA3FC502-E503-F747-6E21-7E8137CE90D9}"/>
                </a:ext>
              </a:extLst>
            </p:cNvPr>
            <p:cNvCxnSpPr>
              <a:cxnSpLocks/>
              <a:stCxn id="46" idx="2"/>
            </p:cNvCxnSpPr>
            <p:nvPr/>
          </p:nvCxnSpPr>
          <p:spPr bwMode="auto">
            <a:xfrm flipH="1">
              <a:off x="6760758" y="4012256"/>
              <a:ext cx="512450" cy="24874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2" name="Content Placeholder 6">
            <a:extLst>
              <a:ext uri="{FF2B5EF4-FFF2-40B4-BE49-F238E27FC236}">
                <a16:creationId xmlns:a16="http://schemas.microsoft.com/office/drawing/2014/main" id="{41708313-9817-90C7-458A-34976A5967E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800"/>
            <a:ext cx="4267200" cy="5181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CA" dirty="0"/>
              <a:t>Summary</a:t>
            </a:r>
          </a:p>
          <a:p>
            <a:pPr lvl="1"/>
            <a:r>
              <a:rPr lang="en-CA" dirty="0"/>
              <a:t>Point A</a:t>
            </a:r>
          </a:p>
          <a:p>
            <a:pPr lvl="1"/>
            <a:r>
              <a:rPr lang="en-CA" dirty="0"/>
              <a:t>Point B </a:t>
            </a:r>
          </a:p>
          <a:p>
            <a:pPr lvl="1"/>
            <a:r>
              <a:rPr lang="en-CA" dirty="0"/>
              <a:t>Point C</a:t>
            </a:r>
          </a:p>
          <a:p>
            <a:r>
              <a:rPr lang="en-CA" dirty="0"/>
              <a:t>Hypothesis</a:t>
            </a:r>
          </a:p>
          <a:p>
            <a:r>
              <a:rPr lang="en-CA" dirty="0"/>
              <a:t>Application</a:t>
            </a:r>
          </a:p>
          <a:p>
            <a:pPr lvl="1"/>
            <a:r>
              <a:rPr lang="en-CA" dirty="0"/>
              <a:t>Idea A</a:t>
            </a:r>
          </a:p>
          <a:p>
            <a:pPr lvl="1"/>
            <a:r>
              <a:rPr lang="en-CA" dirty="0"/>
              <a:t>Idea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14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Elements of the Conclusion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altLang="zh-CN" dirty="0"/>
              <a:t>(macro) Decide on points to include in conclusions. (cluster diagram) </a:t>
            </a:r>
          </a:p>
          <a:p>
            <a:r>
              <a:rPr lang="en-US" dirty="0">
                <a:sym typeface="Wingdings" panose="05000000000000000000" pitchFamily="2" charset="2"/>
              </a:rPr>
              <a:t>Order your points</a:t>
            </a:r>
            <a:endParaRPr lang="en-US" dirty="0"/>
          </a:p>
          <a:p>
            <a:r>
              <a:rPr lang="en-US" dirty="0"/>
              <a:t>(micro) Convert to Sentences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Project Conclusion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C0389FB-0DD7-40D6-B47D-6C13C10A2B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8716516-BF36-FFAC-49D9-F84D5B2A5CC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8F1713D4-40A4-7933-34DF-D4A296BF3DD1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FB5A158-77E2-13F6-6BA7-A8154D6B8B66}"/>
              </a:ext>
            </a:extLst>
          </p:cNvPr>
          <p:cNvGrpSpPr/>
          <p:nvPr/>
        </p:nvGrpSpPr>
        <p:grpSpPr>
          <a:xfrm>
            <a:off x="4661045" y="1219200"/>
            <a:ext cx="4406755" cy="3295720"/>
            <a:chOff x="4457241" y="1490912"/>
            <a:chExt cx="4406755" cy="3295720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3DB2533D-DE1D-A3FB-AAC7-7974E89796D5}"/>
                </a:ext>
              </a:extLst>
            </p:cNvPr>
            <p:cNvSpPr/>
            <p:nvPr/>
          </p:nvSpPr>
          <p:spPr bwMode="auto">
            <a:xfrm>
              <a:off x="5431241" y="3092615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Conclusion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4DFF542B-3DE0-C62A-87E4-D9324F6F2008}"/>
                </a:ext>
              </a:extLst>
            </p:cNvPr>
            <p:cNvSpPr/>
            <p:nvPr/>
          </p:nvSpPr>
          <p:spPr bwMode="auto">
            <a:xfrm>
              <a:off x="7057078" y="2300905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Summary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2FE350C-9DFD-39C9-81A5-710F368F7FAC}"/>
                </a:ext>
              </a:extLst>
            </p:cNvPr>
            <p:cNvSpPr/>
            <p:nvPr/>
          </p:nvSpPr>
          <p:spPr bwMode="auto">
            <a:xfrm>
              <a:off x="5431241" y="4227189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Application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9F82B7D-C3C4-2016-C5F1-552C7CBB41DA}"/>
                </a:ext>
              </a:extLst>
            </p:cNvPr>
            <p:cNvSpPr txBox="1"/>
            <p:nvPr/>
          </p:nvSpPr>
          <p:spPr>
            <a:xfrm>
              <a:off x="4457241" y="2274868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Hypothesis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47E3672-CF53-E404-7F5E-CF15302D226D}"/>
                </a:ext>
              </a:extLst>
            </p:cNvPr>
            <p:cNvSpPr txBox="1"/>
            <p:nvPr/>
          </p:nvSpPr>
          <p:spPr>
            <a:xfrm>
              <a:off x="6292227" y="1490912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A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1D74E0-B49C-F91B-4DD7-55A7C8AA158F}"/>
                </a:ext>
              </a:extLst>
            </p:cNvPr>
            <p:cNvSpPr txBox="1"/>
            <p:nvPr/>
          </p:nvSpPr>
          <p:spPr>
            <a:xfrm>
              <a:off x="7526837" y="1562240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B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32410ED-3094-6003-0B10-BF1800D5AFBE}"/>
                </a:ext>
              </a:extLst>
            </p:cNvPr>
            <p:cNvSpPr txBox="1"/>
            <p:nvPr/>
          </p:nvSpPr>
          <p:spPr>
            <a:xfrm>
              <a:off x="7421695" y="3159303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C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527388E-53DC-0B0F-7330-C680E3DE98C1}"/>
                </a:ext>
              </a:extLst>
            </p:cNvPr>
            <p:cNvSpPr txBox="1"/>
            <p:nvPr/>
          </p:nvSpPr>
          <p:spPr>
            <a:xfrm>
              <a:off x="6604628" y="3642924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Idea B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FA23E95-C2CE-32AF-FDC0-AEA2410FED4D}"/>
                </a:ext>
              </a:extLst>
            </p:cNvPr>
            <p:cNvSpPr txBox="1"/>
            <p:nvPr/>
          </p:nvSpPr>
          <p:spPr>
            <a:xfrm>
              <a:off x="7049436" y="4417300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Idea A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cxnSp>
          <p:nvCxnSpPr>
            <p:cNvPr id="58" name="Straight Arrow Connector 10">
              <a:extLst>
                <a:ext uri="{FF2B5EF4-FFF2-40B4-BE49-F238E27FC236}">
                  <a16:creationId xmlns:a16="http://schemas.microsoft.com/office/drawing/2014/main" id="{A9425D15-6625-4B6F-4A60-F9B7BD6C1560}"/>
                </a:ext>
              </a:extLst>
            </p:cNvPr>
            <p:cNvCxnSpPr>
              <a:cxnSpLocks/>
              <a:stCxn id="52" idx="2"/>
            </p:cNvCxnSpPr>
            <p:nvPr/>
          </p:nvCxnSpPr>
          <p:spPr bwMode="auto">
            <a:xfrm>
              <a:off x="5125821" y="2644200"/>
              <a:ext cx="305420" cy="51510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10">
              <a:extLst>
                <a:ext uri="{FF2B5EF4-FFF2-40B4-BE49-F238E27FC236}">
                  <a16:creationId xmlns:a16="http://schemas.microsoft.com/office/drawing/2014/main" id="{9493D286-4C7A-D903-A87D-3145D216A0B8}"/>
                </a:ext>
              </a:extLst>
            </p:cNvPr>
            <p:cNvCxnSpPr>
              <a:cxnSpLocks/>
              <a:stCxn id="49" idx="3"/>
              <a:endCxn id="50" idx="2"/>
            </p:cNvCxnSpPr>
            <p:nvPr/>
          </p:nvCxnSpPr>
          <p:spPr bwMode="auto">
            <a:xfrm flipV="1">
              <a:off x="6760758" y="2860348"/>
              <a:ext cx="961079" cy="51198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10">
              <a:extLst>
                <a:ext uri="{FF2B5EF4-FFF2-40B4-BE49-F238E27FC236}">
                  <a16:creationId xmlns:a16="http://schemas.microsoft.com/office/drawing/2014/main" id="{852EFDEA-DFD9-AD97-7B58-767E518F4070}"/>
                </a:ext>
              </a:extLst>
            </p:cNvPr>
            <p:cNvCxnSpPr>
              <a:cxnSpLocks/>
              <a:stCxn id="49" idx="2"/>
              <a:endCxn id="51" idx="0"/>
            </p:cNvCxnSpPr>
            <p:nvPr/>
          </p:nvCxnSpPr>
          <p:spPr bwMode="auto">
            <a:xfrm>
              <a:off x="6096000" y="3652058"/>
              <a:ext cx="0" cy="5751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Arrow Connector 10">
              <a:extLst>
                <a:ext uri="{FF2B5EF4-FFF2-40B4-BE49-F238E27FC236}">
                  <a16:creationId xmlns:a16="http://schemas.microsoft.com/office/drawing/2014/main" id="{E31C35D6-A471-D843-CACD-CDCEA8598E05}"/>
                </a:ext>
              </a:extLst>
            </p:cNvPr>
            <p:cNvCxnSpPr>
              <a:cxnSpLocks/>
              <a:stCxn id="53" idx="2"/>
            </p:cNvCxnSpPr>
            <p:nvPr/>
          </p:nvCxnSpPr>
          <p:spPr bwMode="auto">
            <a:xfrm>
              <a:off x="6960807" y="1860244"/>
              <a:ext cx="280490" cy="42137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Straight Arrow Connector 10">
              <a:extLst>
                <a:ext uri="{FF2B5EF4-FFF2-40B4-BE49-F238E27FC236}">
                  <a16:creationId xmlns:a16="http://schemas.microsoft.com/office/drawing/2014/main" id="{472C6EC4-417A-FE8B-9158-3AB3649CBD4F}"/>
                </a:ext>
              </a:extLst>
            </p:cNvPr>
            <p:cNvCxnSpPr>
              <a:cxnSpLocks/>
              <a:stCxn id="54" idx="2"/>
            </p:cNvCxnSpPr>
            <p:nvPr/>
          </p:nvCxnSpPr>
          <p:spPr bwMode="auto">
            <a:xfrm flipH="1">
              <a:off x="7998864" y="1931572"/>
              <a:ext cx="196553" cy="3693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10">
              <a:extLst>
                <a:ext uri="{FF2B5EF4-FFF2-40B4-BE49-F238E27FC236}">
                  <a16:creationId xmlns:a16="http://schemas.microsoft.com/office/drawing/2014/main" id="{7B3724AA-1E6A-EDA2-F8F1-2349E443CD33}"/>
                </a:ext>
              </a:extLst>
            </p:cNvPr>
            <p:cNvCxnSpPr>
              <a:cxnSpLocks/>
              <a:stCxn id="55" idx="0"/>
            </p:cNvCxnSpPr>
            <p:nvPr/>
          </p:nvCxnSpPr>
          <p:spPr bwMode="auto">
            <a:xfrm flipH="1" flipV="1">
              <a:off x="8090274" y="2860348"/>
              <a:ext cx="1" cy="29895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10">
              <a:extLst>
                <a:ext uri="{FF2B5EF4-FFF2-40B4-BE49-F238E27FC236}">
                  <a16:creationId xmlns:a16="http://schemas.microsoft.com/office/drawing/2014/main" id="{4885898D-20F1-5903-1688-EBB23367FDC5}"/>
                </a:ext>
              </a:extLst>
            </p:cNvPr>
            <p:cNvCxnSpPr>
              <a:cxnSpLocks/>
              <a:endCxn id="51" idx="3"/>
            </p:cNvCxnSpPr>
            <p:nvPr/>
          </p:nvCxnSpPr>
          <p:spPr bwMode="auto">
            <a:xfrm flipH="1" flipV="1">
              <a:off x="6760758" y="4506911"/>
              <a:ext cx="597171" cy="11655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10">
              <a:extLst>
                <a:ext uri="{FF2B5EF4-FFF2-40B4-BE49-F238E27FC236}">
                  <a16:creationId xmlns:a16="http://schemas.microsoft.com/office/drawing/2014/main" id="{17BC239A-2392-84D9-E288-F33DF2F322ED}"/>
                </a:ext>
              </a:extLst>
            </p:cNvPr>
            <p:cNvCxnSpPr>
              <a:cxnSpLocks/>
              <a:stCxn id="56" idx="2"/>
            </p:cNvCxnSpPr>
            <p:nvPr/>
          </p:nvCxnSpPr>
          <p:spPr bwMode="auto">
            <a:xfrm flipH="1">
              <a:off x="6760758" y="4012256"/>
              <a:ext cx="512450" cy="24874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" name="Content Placeholder 2">
            <a:hlinkClick r:id="rId3" tooltip="Timer 10 minutes"/>
            <a:extLst>
              <a:ext uri="{FF2B5EF4-FFF2-40B4-BE49-F238E27FC236}">
                <a16:creationId xmlns:a16="http://schemas.microsoft.com/office/drawing/2014/main" id="{B64F3E4A-2A7B-7051-E200-FBBAFA492A37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323319"/>
            <a:ext cx="609600" cy="30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82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Mistakes in a Conclusion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5663201-490A-44CD-98F6-43872B4FA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ideas</a:t>
            </a:r>
          </a:p>
          <a:p>
            <a:r>
              <a:rPr lang="en-US" dirty="0"/>
              <a:t>Citations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FB6D3-DDF9-4E3A-8117-9D73424180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F42CB9B8-E32A-4BED-9108-A79EC2B24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81620D-9ACA-8123-53F2-0CBDE884F40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618" y="1447800"/>
            <a:ext cx="4267200" cy="5181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CA" dirty="0"/>
              <a:t>Summary</a:t>
            </a:r>
          </a:p>
          <a:p>
            <a:pPr lvl="1"/>
            <a:r>
              <a:rPr lang="en-CA" dirty="0"/>
              <a:t>Point A</a:t>
            </a:r>
          </a:p>
          <a:p>
            <a:pPr lvl="1"/>
            <a:r>
              <a:rPr lang="en-CA" dirty="0"/>
              <a:t>Point B (New Idea)</a:t>
            </a:r>
          </a:p>
          <a:p>
            <a:pPr lvl="1"/>
            <a:r>
              <a:rPr lang="en-CA" dirty="0"/>
              <a:t>Point C [Wang, 2024]</a:t>
            </a:r>
          </a:p>
          <a:p>
            <a:r>
              <a:rPr lang="en-CA" dirty="0"/>
              <a:t>Hypothesis</a:t>
            </a:r>
          </a:p>
          <a:p>
            <a:r>
              <a:rPr lang="en-CA" dirty="0"/>
              <a:t>Application</a:t>
            </a:r>
          </a:p>
          <a:p>
            <a:pPr lvl="1"/>
            <a:r>
              <a:rPr lang="en-CA" dirty="0"/>
              <a:t>Idea 1</a:t>
            </a:r>
          </a:p>
          <a:p>
            <a:pPr lvl="1"/>
            <a:r>
              <a:rPr lang="en-CA" dirty="0"/>
              <a:t>Idea 2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1825B5-1272-BB54-CEE7-A7B5ECC29F7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495F56-0287-13F3-9A9D-F9EEE8EFF4E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214F2B-25F1-46F1-B855-729A6D3B419A}"/>
              </a:ext>
            </a:extLst>
          </p:cNvPr>
          <p:cNvCxnSpPr/>
          <p:nvPr/>
        </p:nvCxnSpPr>
        <p:spPr bwMode="auto">
          <a:xfrm>
            <a:off x="6708297" y="3335292"/>
            <a:ext cx="2188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8B2FE5-9841-47ED-B017-5F6A276A0D72}"/>
              </a:ext>
            </a:extLst>
          </p:cNvPr>
          <p:cNvCxnSpPr>
            <a:cxnSpLocks/>
          </p:cNvCxnSpPr>
          <p:nvPr/>
        </p:nvCxnSpPr>
        <p:spPr bwMode="auto">
          <a:xfrm>
            <a:off x="6752729" y="2815682"/>
            <a:ext cx="175604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C515E5A1-85FC-5721-C51A-125CB10AB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962" y="929639"/>
            <a:ext cx="1450851" cy="7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3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312175B-B863-4738-BD36-D19663C129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1. Sources of Funding</a:t>
            </a:r>
          </a:p>
          <a:p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F42CB9B8-E32A-4BED-9108-A79EC2B24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ED83386C-640E-5056-715E-13F0AC4AC00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5BF04EE-B928-7140-E493-0B2FF2455F4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D54CDD9-F0E5-4227-AB1E-89311BF3900D}"/>
              </a:ext>
            </a:extLst>
          </p:cNvPr>
          <p:cNvSpPr/>
          <p:nvPr/>
        </p:nvSpPr>
        <p:spPr bwMode="auto">
          <a:xfrm>
            <a:off x="4519162" y="5991396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2A0F4604-329F-4438-BAAD-775659E3F5D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  <a:prstGeom prst="rect">
            <a:avLst/>
          </a:prstGeom>
        </p:spPr>
      </p:pic>
      <p:pic>
        <p:nvPicPr>
          <p:cNvPr id="1026" name="Picture 2" descr="$100 polymer note - Bank of Canada">
            <a:extLst>
              <a:ext uri="{FF2B5EF4-FFF2-40B4-BE49-F238E27FC236}">
                <a16:creationId xmlns:a16="http://schemas.microsoft.com/office/drawing/2014/main" id="{DDC7B5B7-A403-8CF3-0951-9501958FDC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95734"/>
            <a:ext cx="4114800" cy="188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2812D4-6A64-A86E-D474-0D44F5A37C1F}"/>
              </a:ext>
            </a:extLst>
          </p:cNvPr>
          <p:cNvSpPr txBox="1"/>
          <p:nvPr/>
        </p:nvSpPr>
        <p:spPr>
          <a:xfrm>
            <a:off x="2718924" y="6270806"/>
            <a:ext cx="1483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Ref: Bank of Canada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4637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532F3E8-2BAC-460A-BE86-8F5217BA15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2. Colleagues who helped</a:t>
            </a:r>
          </a:p>
          <a:p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F42CB9B8-E32A-4BED-9108-A79EC2B24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3F629BB5-6536-2D13-68F1-9F80ECD46FD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7B75F7-6429-57B9-0E4F-4479190F5C6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DA5E6C8-C3BA-A8FD-036B-23491319B4C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D54CDD9-F0E5-4227-AB1E-89311BF3900D}"/>
              </a:ext>
            </a:extLst>
          </p:cNvPr>
          <p:cNvSpPr/>
          <p:nvPr/>
        </p:nvSpPr>
        <p:spPr bwMode="auto">
          <a:xfrm>
            <a:off x="4572000" y="5988301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56A2F639-F264-4DB7-A050-B18C7F11A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93" y="2500087"/>
            <a:ext cx="3188214" cy="307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22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58349-AEC2-2AE8-13C3-334E5D42E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AD1B-2A6D-940D-A8E0-ADE3A4901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AD66EF1-EC00-E97C-E571-CA37FEB87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If the conclusion is “Drinking one can of Taiwan Beer and Smoking six cigarettes daily reduces the chance of Parkinson’s disease.”</a:t>
            </a:r>
          </a:p>
          <a:p>
            <a:r>
              <a:rPr lang="en-US" dirty="0"/>
              <a:t>You must acknowledge that “The author owns shares in the Taiwan Tobacco and Liquor Corp.”</a:t>
            </a:r>
          </a:p>
          <a:p>
            <a:r>
              <a:rPr lang="en-US" dirty="0"/>
              <a:t>(It may bias your results.)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1B2135-582A-2C61-DAA5-96937AEA43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3. Conflicts of Interest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4439ED67-0D1B-DEC3-9E7B-84FD2A9150D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6419BB4E-7AF4-C953-C8BC-4B968DAEDCA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633059CE-DE5C-664E-6E08-7F4C96A3EE6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D644B938-5FF6-80DC-58F9-0D1BE236D5A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4750CAD-3662-FAFA-602B-9A8121B329F5}"/>
              </a:ext>
            </a:extLst>
          </p:cNvPr>
          <p:cNvSpPr/>
          <p:nvPr/>
        </p:nvSpPr>
        <p:spPr bwMode="auto">
          <a:xfrm>
            <a:off x="4557262" y="6003209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01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93D0A-E9D7-9FBB-286F-76576F895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BB95E-5F8D-198C-2861-16FF55C2D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77D3234-BD4D-A499-0E65-9F734FF57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Lestron provided the conceptual framework</a:t>
            </a:r>
          </a:p>
          <a:p>
            <a:r>
              <a:rPr lang="en-US" dirty="0"/>
              <a:t>Hank prepared the Survey Questions</a:t>
            </a:r>
          </a:p>
          <a:p>
            <a:r>
              <a:rPr lang="en-US" dirty="0"/>
              <a:t>Johnny analyzed the data and created all figures</a:t>
            </a:r>
          </a:p>
          <a:p>
            <a:r>
              <a:rPr lang="en-US" dirty="0"/>
              <a:t>Michael wrote the final draft</a:t>
            </a:r>
          </a:p>
          <a:p>
            <a:r>
              <a:rPr lang="en-US" dirty="0"/>
              <a:t>Donna provided overall supervision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AD2C838-DC30-7027-0D5E-CD9AE54F5E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4. Division of Labor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4117394E-BF77-0C94-ED6A-B9D5D7ABB20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1B244E1B-CD8F-B6CD-386E-087BD6BB5C8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E3FA950-8F98-7085-4EF2-EF0D2C61DA5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CD25776-3C22-D12F-580F-99B2EDB4AE6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D044004-AA4B-D971-76F4-2A20342249B2}"/>
              </a:ext>
            </a:extLst>
          </p:cNvPr>
          <p:cNvSpPr/>
          <p:nvPr/>
        </p:nvSpPr>
        <p:spPr bwMode="auto">
          <a:xfrm>
            <a:off x="4557262" y="6003209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9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1B3AA-5744-215B-E037-422AE304B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08C5-D8E6-EBC7-EAF9-658191E25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2167472-93E5-43B7-F1E8-29F3ED84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CA" dirty="0"/>
              <a:t>Agree</a:t>
            </a:r>
            <a:r>
              <a:rPr lang="en-US" dirty="0"/>
              <a:t> on the Division of Labor for your Research Paper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19A11BA-8E88-CC03-902A-776439C6A9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Final Report: Decide on Division of Labor Statement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7E28F6A9-3F47-F738-05BF-B4D873984C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C53D5571-0BAC-D8D0-DFE9-6FCD095EDA8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4EE3DC-C716-7507-6B51-C6DA2FE03B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EFC28F5-53A7-35F7-DEEA-9AC83007D385}"/>
              </a:ext>
            </a:extLst>
          </p:cNvPr>
          <p:cNvSpPr/>
          <p:nvPr/>
        </p:nvSpPr>
        <p:spPr bwMode="auto">
          <a:xfrm>
            <a:off x="4557262" y="6003209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7" name="Content Placeholder 2">
            <a:hlinkClick r:id="rId4" tooltip="Timer 10 minutes"/>
            <a:extLst>
              <a:ext uri="{FF2B5EF4-FFF2-40B4-BE49-F238E27FC236}">
                <a16:creationId xmlns:a16="http://schemas.microsoft.com/office/drawing/2014/main" id="{A6036A0B-323F-EBEF-4D12-925A858A24AD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323319"/>
            <a:ext cx="609600" cy="30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10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Music &amp; Culture Appreciation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14400"/>
            <a:ext cx="8686800" cy="5713413"/>
          </a:xfrm>
        </p:spPr>
        <p:txBody>
          <a:bodyPr/>
          <a:lstStyle/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F748C-C4A3-44A5-9EC8-E8C253637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77" y="1832993"/>
            <a:ext cx="8719646" cy="319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69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Homework &amp; Assignments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          Complete an ordered </a:t>
            </a:r>
            <a:r>
              <a:rPr lang="en-US" altLang="zh-CN" dirty="0"/>
              <a:t>cluster diagram for the conclusion </a:t>
            </a:r>
            <a:r>
              <a:rPr lang="en-US" dirty="0"/>
              <a:t>and acknowledgments sections </a:t>
            </a:r>
          </a:p>
          <a:p>
            <a:r>
              <a:rPr lang="en-US" dirty="0"/>
              <a:t> Convert the discussion section into sentences</a:t>
            </a:r>
          </a:p>
          <a:p>
            <a:r>
              <a:rPr lang="en-US" dirty="0"/>
              <a:t>(all) Bring a research paper authored by a native English speaker to class next week. (i.e., not a paper by </a:t>
            </a:r>
            <a:r>
              <a:rPr lang="zh-CN" altLang="en-US" dirty="0"/>
              <a:t>白小明</a:t>
            </a:r>
            <a:r>
              <a:rPr lang="en-US" dirty="0"/>
              <a:t>, or Hirohito Yamaguchi)</a:t>
            </a:r>
          </a:p>
          <a:p>
            <a:r>
              <a:rPr lang="en-US" dirty="0"/>
              <a:t>It should be related to your final project</a:t>
            </a:r>
          </a:p>
          <a:p>
            <a:r>
              <a:rPr lang="en-US" dirty="0"/>
              <a:t>Hint: Find </a:t>
            </a:r>
            <a:r>
              <a:rPr lang="en-US"/>
              <a:t>paper on </a:t>
            </a:r>
            <a:r>
              <a:rPr lang="en-US" dirty="0"/>
              <a:t>https://scholar.google.com</a:t>
            </a: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0CF57CE-8545-45BC-B4B6-3064D7325E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IN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270CF9E-FC49-4C90-A70D-BF898B5004F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2B0D373-30A0-4DCA-AE6E-06C46442CB4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993D46-23D7-4267-9393-B9BDEDD1B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64" y="1474865"/>
            <a:ext cx="1082180" cy="545637"/>
          </a:xfrm>
          <a:prstGeom prst="rect">
            <a:avLst/>
          </a:prstGeom>
        </p:spPr>
      </p:pic>
      <p:pic>
        <p:nvPicPr>
          <p:cNvPr id="3" name="Content Placeholder 7">
            <a:hlinkClick r:id="rId4" tooltip="Scholar at Google"/>
            <a:extLst>
              <a:ext uri="{FF2B5EF4-FFF2-40B4-BE49-F238E27FC236}">
                <a16:creationId xmlns:a16="http://schemas.microsoft.com/office/drawing/2014/main" id="{758998F7-1870-A93C-CC57-34F50BC0E84A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84392"/>
            <a:ext cx="609600" cy="585216"/>
          </a:xfrm>
        </p:spPr>
      </p:pic>
    </p:spTree>
    <p:extLst>
      <p:ext uri="{BB962C8B-B14F-4D97-AF65-F5344CB8AC3E}">
        <p14:creationId xmlns:p14="http://schemas.microsoft.com/office/powerpoint/2010/main" val="1719710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Homework &amp; Assignments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Final Due date for the Research Paper 7 days after the last exam.</a:t>
            </a:r>
          </a:p>
          <a:p>
            <a:r>
              <a:rPr lang="en-US" dirty="0"/>
              <a:t>This includes…</a:t>
            </a:r>
          </a:p>
          <a:p>
            <a:pPr lvl="1"/>
            <a:r>
              <a:rPr lang="en-US" dirty="0"/>
              <a:t>Cluster Diagram</a:t>
            </a:r>
          </a:p>
          <a:p>
            <a:pPr lvl="1"/>
            <a:r>
              <a:rPr lang="en-US" dirty="0"/>
              <a:t>Complete Linear Outline</a:t>
            </a:r>
          </a:p>
          <a:p>
            <a:pPr lvl="1"/>
            <a:r>
              <a:rPr lang="en-US" dirty="0"/>
              <a:t>Complete Paper</a:t>
            </a:r>
          </a:p>
          <a:p>
            <a:pPr lvl="1"/>
            <a:r>
              <a:rPr lang="en-US" dirty="0"/>
              <a:t>Cover Letter</a:t>
            </a: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0CF57CE-8545-45BC-B4B6-3064D7325E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Take Home Test / Assignment</a:t>
            </a:r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5A004D-AF0D-1E1F-6305-A0ADFE54CF3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4" name="Content Placeholder 7">
            <a:hlinkClick r:id="rId3"/>
            <a:extLst>
              <a:ext uri="{FF2B5EF4-FFF2-40B4-BE49-F238E27FC236}">
                <a16:creationId xmlns:a16="http://schemas.microsoft.com/office/drawing/2014/main" id="{D6248E1D-6192-49B4-BF15-A7587E9CDEB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6184392"/>
            <a:ext cx="609600" cy="585216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2AC0C1-5FC1-1435-B365-69525D31216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63779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1061</TotalTime>
  <Words>380</Words>
  <Application>Microsoft Office PowerPoint</Application>
  <PresentationFormat>On-screen Show (4:3)</PresentationFormat>
  <Paragraphs>86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Wingdings</vt:lpstr>
      <vt:lpstr>ecp1026</vt:lpstr>
      <vt:lpstr>CorelDRAW</vt:lpstr>
      <vt:lpstr>§7.7 Conclusion &amp; Acknowledgments</vt:lpstr>
      <vt:lpstr>1 Elements of the Conclusion</vt:lpstr>
      <vt:lpstr>1 Elements of the Conclusion</vt:lpstr>
      <vt:lpstr>2 Mistakes in a Conclusion</vt:lpstr>
      <vt:lpstr>3 Acknowledgments</vt:lpstr>
      <vt:lpstr>3 Acknowledgments</vt:lpstr>
      <vt:lpstr>3 Acknowledgments</vt:lpstr>
      <vt:lpstr>3 Acknowledgments</vt:lpstr>
      <vt:lpstr>3 Acknowledgments</vt:lpstr>
      <vt:lpstr>4 Music &amp; Culture Appreciation</vt:lpstr>
      <vt:lpstr>5 Homework &amp; Assignments</vt:lpstr>
      <vt:lpstr>4 Homework &amp; Assignments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78</cp:revision>
  <dcterms:created xsi:type="dcterms:W3CDTF">2023-10-09T11:41:49Z</dcterms:created>
  <dcterms:modified xsi:type="dcterms:W3CDTF">2025-01-02T14:07:45Z</dcterms:modified>
  <cp:category>course</cp:category>
</cp:coreProperties>
</file>