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8" r:id="rId3"/>
    <p:sldId id="259" r:id="rId4"/>
    <p:sldId id="269" r:id="rId5"/>
    <p:sldId id="270" r:id="rId6"/>
    <p:sldId id="271" r:id="rId7"/>
    <p:sldId id="272" r:id="rId8"/>
    <p:sldId id="273" r:id="rId9"/>
    <p:sldId id="274" r:id="rId10"/>
    <p:sldId id="258" r:id="rId11"/>
    <p:sldId id="348" r:id="rId12"/>
    <p:sldId id="349" r:id="rId13"/>
    <p:sldId id="355" r:id="rId14"/>
    <p:sldId id="351" r:id="rId15"/>
    <p:sldId id="358" r:id="rId16"/>
    <p:sldId id="356" r:id="rId17"/>
    <p:sldId id="357" r:id="rId18"/>
    <p:sldId id="275" r:id="rId19"/>
    <p:sldId id="276" r:id="rId20"/>
    <p:sldId id="257" r:id="rId21"/>
    <p:sldId id="266" r:id="rId22"/>
    <p:sldId id="260" r:id="rId23"/>
    <p:sldId id="261" r:id="rId24"/>
    <p:sldId id="264" r:id="rId25"/>
    <p:sldId id="265" r:id="rId26"/>
    <p:sldId id="267" r:id="rId27"/>
    <p:sldId id="263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>
      <p:cViewPr varScale="1">
        <p:scale>
          <a:sx n="86" d="100"/>
          <a:sy n="86" d="100"/>
        </p:scale>
        <p:origin x="68" y="16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85E0B1-46D1-4170-A06E-F7614497C99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66700" y="2908168"/>
            <a:ext cx="8610600" cy="3695307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996950"/>
            <a:ext cx="8610600" cy="1642555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 dirty="0"/>
              <a:t>Click to edit Master style</a:t>
            </a:r>
          </a:p>
        </p:txBody>
      </p:sp>
    </p:spTree>
    <p:extLst>
      <p:ext uri="{BB962C8B-B14F-4D97-AF65-F5344CB8AC3E}">
        <p14:creationId xmlns:p14="http://schemas.microsoft.com/office/powerpoint/2010/main" val="3425347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ResearchPaper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8495290-4093-4296-84C3-E029D632E402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0" y="-76200"/>
          <a:ext cx="3581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69413" imgH="830885" progId="CorelDraw.Graphic.17">
                  <p:embed/>
                </p:oleObj>
              </mc:Choice>
              <mc:Fallback>
                <p:oleObj name="CorelDRAW" r:id="rId2" imgW="2769413" imgH="830885" progId="CorelDraw.Graphic.17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8495290-4093-4296-84C3-E029D632E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76200"/>
                        <a:ext cx="3581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996950"/>
            <a:ext cx="4267200" cy="4175251"/>
          </a:xfrm>
        </p:spPr>
        <p:txBody>
          <a:bodyPr>
            <a:normAutofit/>
          </a:bodyPr>
          <a:lstStyle>
            <a:lvl1pPr algn="ctr">
              <a:defRPr sz="5400"/>
            </a:lvl1pPr>
          </a:lstStyle>
          <a:p>
            <a:r>
              <a:rPr lang="en-US" dirty="0"/>
              <a:t>Click to edit Master style</a:t>
            </a:r>
          </a:p>
        </p:txBody>
      </p:sp>
      <p:pic>
        <p:nvPicPr>
          <p:cNvPr id="3" name="Content Placeholder 5">
            <a:extLst>
              <a:ext uri="{FF2B5EF4-FFF2-40B4-BE49-F238E27FC236}">
                <a16:creationId xmlns:a16="http://schemas.microsoft.com/office/drawing/2014/main" id="{79E077A6-1180-0622-6057-80F7347ACAA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70511" y="1856730"/>
            <a:ext cx="3090940" cy="4627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30760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A_One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654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ne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7727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TwoPane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94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tractP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pic>
        <p:nvPicPr>
          <p:cNvPr id="4" name="Content Placeholder 69">
            <a:extLst>
              <a:ext uri="{FF2B5EF4-FFF2-40B4-BE49-F238E27FC236}">
                <a16:creationId xmlns:a16="http://schemas.microsoft.com/office/drawing/2014/main" id="{A58CDA9A-2538-F072-8D33-AFB2499449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00600" y="2267631"/>
            <a:ext cx="4267200" cy="354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Content Placeholder 10">
            <a:extLst>
              <a:ext uri="{FF2B5EF4-FFF2-40B4-BE49-F238E27FC236}">
                <a16:creationId xmlns:a16="http://schemas.microsoft.com/office/drawing/2014/main" id="{F372F1C2-DB92-88E4-2BC4-5A66F07F814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575" y="952500"/>
            <a:ext cx="91057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45053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TwoPanes_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09944"/>
            <a:ext cx="8513762" cy="549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914400"/>
            <a:ext cx="4422775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371600"/>
            <a:ext cx="4422775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14400"/>
            <a:ext cx="436245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5974" y="1371600"/>
            <a:ext cx="436245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9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43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0013"/>
          </a:xfrm>
        </p:spPr>
        <p:txBody>
          <a:bodyPr/>
          <a:lstStyle>
            <a:lvl1pPr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FFF77A-F720-4A4B-8B3F-6393AA41873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50C2275-EC02-4DF4-931D-74AA81F85BD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30862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woP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266121-4A0D-4346-B1E0-15E1880EF08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1447007"/>
            <a:ext cx="4267200" cy="51816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  <a:lvl2pPr marL="742950" indent="-28575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22982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tract_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114801" cy="5180013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257300" indent="-342900">
              <a:buFont typeface="Wingdings" panose="05000000000000000000" pitchFamily="2" charset="2"/>
              <a:buChar char="Ø"/>
              <a:defRPr/>
            </a:lvl3pPr>
            <a:lvl4pPr marL="1714500" indent="-342900">
              <a:buFont typeface="Wingdings" panose="05000000000000000000" pitchFamily="2" charset="2"/>
              <a:buChar char="Ø"/>
              <a:defRPr/>
            </a:lvl4pPr>
            <a:lvl5pPr marL="2171700" indent="-342900"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76200" y="990600"/>
            <a:ext cx="990600" cy="45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7A175C-AE1B-4841-AFC4-212B96ABE7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962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DD71F7F-2BC8-49DB-9829-EE46C8E304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010400" y="6172200"/>
            <a:ext cx="609600" cy="60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Icon</a:t>
            </a:r>
          </a:p>
        </p:txBody>
      </p:sp>
      <p:pic>
        <p:nvPicPr>
          <p:cNvPr id="4" name="Content Placeholder 69">
            <a:extLst>
              <a:ext uri="{FF2B5EF4-FFF2-40B4-BE49-F238E27FC236}">
                <a16:creationId xmlns:a16="http://schemas.microsoft.com/office/drawing/2014/main" id="{404D9A65-25F2-E593-66D4-E5220A9AE3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00600" y="2267631"/>
            <a:ext cx="4267200" cy="354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50759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9906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(No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21CEA2CC-441D-4F63-A6F1-737033F6ADE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9821" y="914400"/>
            <a:ext cx="9007979" cy="53340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6854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www.kejiyingwen.com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FFFFF"/>
            </a:gs>
            <a:gs pos="50000">
              <a:srgbClr val="FBFBFB"/>
            </a:gs>
            <a:gs pos="100000">
              <a:srgbClr val="D0D0D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523EDB-3677-4F8C-97C3-AAAB38D7B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73678" y="304800"/>
            <a:ext cx="827032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12EC0-90B2-4FC1-BD65-C92DAD9A5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8081" y="914400"/>
            <a:ext cx="8892262" cy="57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dirty="0"/>
              <a:t>Click to 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1028" name="Text Box 9">
            <a:extLst>
              <a:ext uri="{FF2B5EF4-FFF2-40B4-BE49-F238E27FC236}">
                <a16:creationId xmlns:a16="http://schemas.microsoft.com/office/drawing/2014/main" id="{C1431C5F-1059-4DEA-85BB-F9E2A2EE8C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1800" y="6400800"/>
            <a:ext cx="2362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(</a:t>
            </a:r>
            <a:fld id="{B31A1189-E713-4D81-944B-AB536684CD8F}" type="slidenum">
              <a:rPr lang="en-US" altLang="zh-TW" smtClean="0">
                <a:solidFill>
                  <a:schemeClr val="tx2"/>
                </a:solidFill>
                <a:ea typeface="新細明體" panose="02020500000000000000" pitchFamily="18" charset="-120"/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altLang="zh-TW">
                <a:solidFill>
                  <a:schemeClr val="tx2"/>
                </a:solidFill>
                <a:ea typeface="新細明體" panose="02020500000000000000" pitchFamily="18" charset="-120"/>
              </a:rPr>
              <a:t>)</a:t>
            </a:r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BDE00BED-2BEA-44A2-9C54-5C463D74DD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54016" y="6627813"/>
            <a:ext cx="8305800" cy="230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900" dirty="0">
                <a:solidFill>
                  <a:schemeClr val="tx2"/>
                </a:solidFill>
                <a:ea typeface="新細明體" panose="02020500000000000000" pitchFamily="18" charset="-120"/>
              </a:rPr>
              <a:t>©2020 by J. D. White. For use with Research Communication: EFL for Scientists and Engineers by J D White, </a:t>
            </a:r>
            <a:r>
              <a:rPr lang="en-US" altLang="zh-TW" sz="900" dirty="0">
                <a:solidFill>
                  <a:srgbClr val="FF0000"/>
                </a:solidFill>
                <a:ea typeface="新細明體" panose="02020500000000000000" pitchFamily="18" charset="-120"/>
                <a:hlinkClick r:id="rId15"/>
              </a:rPr>
              <a:t>https://www.kejiyingwen.com</a:t>
            </a:r>
            <a:endParaRPr lang="en-US" altLang="zh-TW" sz="900" dirty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3377FCB3-4BD5-42D7-AF9F-900F3A23275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39688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1" name="Straight Connector 2">
            <a:extLst>
              <a:ext uri="{FF2B5EF4-FFF2-40B4-BE49-F238E27FC236}">
                <a16:creationId xmlns:a16="http://schemas.microsoft.com/office/drawing/2014/main" id="{8AC085AF-D21D-418B-BA91-4648D26D9D1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914400"/>
            <a:ext cx="9144000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2" name="TextBox 11">
            <a:extLst>
              <a:ext uri="{FF2B5EF4-FFF2-40B4-BE49-F238E27FC236}">
                <a16:creationId xmlns:a16="http://schemas.microsoft.com/office/drawing/2014/main" id="{C502DFA6-D0F0-4E73-A02E-593F33B004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25963" y="0"/>
            <a:ext cx="46180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zh-TW" sz="2000" dirty="0">
                <a:solidFill>
                  <a:schemeClr val="tx2"/>
                </a:solidFill>
                <a:ea typeface="新細明體" panose="02020500000000000000" pitchFamily="18" charset="-120"/>
              </a:rPr>
              <a:t>§7.8 Abstract</a:t>
            </a:r>
            <a:endParaRPr lang="en-CA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0045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3" r:id="rId2"/>
    <p:sldLayoutId id="2147483674" r:id="rId3"/>
    <p:sldLayoutId id="2147483675" r:id="rId4"/>
    <p:sldLayoutId id="2147483676" r:id="rId5"/>
    <p:sldLayoutId id="2147483684" r:id="rId6"/>
    <p:sldLayoutId id="2147483678" r:id="rId7"/>
    <p:sldLayoutId id="2147483679" r:id="rId8"/>
    <p:sldLayoutId id="2147483681" r:id="rId9"/>
    <p:sldLayoutId id="2147483682" r:id="rId10"/>
    <p:sldLayoutId id="2147483685" r:id="rId11"/>
    <p:sldLayoutId id="2147483680" r:id="rId12"/>
    <p:sldLayoutId id="2147483686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CC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aw.kejiyingwen.com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5.png"/><Relationship Id="rId3" Type="http://schemas.openxmlformats.org/officeDocument/2006/relationships/image" Target="../media/image20.png"/><Relationship Id="rId7" Type="http://schemas.openxmlformats.org/officeDocument/2006/relationships/image" Target="../media/image18.png"/><Relationship Id="rId12" Type="http://schemas.openxmlformats.org/officeDocument/2006/relationships/image" Target="../media/image6.png"/><Relationship Id="rId2" Type="http://schemas.openxmlformats.org/officeDocument/2006/relationships/image" Target="../media/image19.png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11" Type="http://schemas.openxmlformats.org/officeDocument/2006/relationships/image" Target="../media/image24.png"/><Relationship Id="rId5" Type="http://schemas.openxmlformats.org/officeDocument/2006/relationships/image" Target="../media/image15.png"/><Relationship Id="rId15" Type="http://schemas.openxmlformats.org/officeDocument/2006/relationships/image" Target="../media/image17.png"/><Relationship Id="rId10" Type="http://schemas.openxmlformats.org/officeDocument/2006/relationships/image" Target="../media/image23.png"/><Relationship Id="rId4" Type="http://schemas.openxmlformats.org/officeDocument/2006/relationships/image" Target="../media/image16.png"/><Relationship Id="rId9" Type="http://schemas.openxmlformats.org/officeDocument/2006/relationships/image" Target="../media/image22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A3F2-AE48-4C1A-A904-18C6A84EA4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/>
              <a:t>§7.8 Abstract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8135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6C026-3F18-4BF5-A401-E781F14E8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Activity_2Panes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2F8ACC-170F-496A-BE72-1C9A91148D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Tell me your ideas on improving this course for next year’s students.</a:t>
            </a:r>
          </a:p>
          <a:p>
            <a:r>
              <a:rPr lang="en-US" dirty="0"/>
              <a:t>What parts did you find most useful?</a:t>
            </a:r>
            <a:endParaRPr lang="en-IN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483324-FDE7-41C4-B2CB-66C2A78D043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For the case in which we need two sides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61264E9-30E1-4E50-864C-F049D215E53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4B45B823-6A29-29A4-D0FF-4E7B6001167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pic>
        <p:nvPicPr>
          <p:cNvPr id="22" name="Content Placeholder 10">
            <a:extLst>
              <a:ext uri="{FF2B5EF4-FFF2-40B4-BE49-F238E27FC236}">
                <a16:creationId xmlns:a16="http://schemas.microsoft.com/office/drawing/2014/main" id="{95FBC150-1D29-4B8E-8D8F-58AC610A6C01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226" y="2160869"/>
            <a:ext cx="2901948" cy="3755461"/>
          </a:xfr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BDF02C57-2CBD-4F12-B8C7-3E8D8EC253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214" y="5465427"/>
            <a:ext cx="1409352" cy="664044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C203A011-C91C-4A1F-A5B2-564BBC9B49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640" y="5334973"/>
            <a:ext cx="1929470" cy="92422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0DB8BB7E-16B7-403F-B0EC-736C75312D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061" y="4553124"/>
            <a:ext cx="939566" cy="939244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E487FCDD-198C-4A28-94AB-46E1DACE84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162" y="5679347"/>
            <a:ext cx="986044" cy="985706"/>
          </a:xfrm>
          <a:prstGeom prst="rect">
            <a:avLst/>
          </a:prstGeo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B6483C72-01EB-F264-9385-3C5EA2027337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6323319"/>
            <a:ext cx="609600" cy="307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404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C09D0-D3A4-47AB-B61D-819E344C7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2 Its Role and Structure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C48CF-BBCE-490A-989A-AEA951E552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Objective: Gateway</a:t>
            </a:r>
          </a:p>
          <a:p>
            <a:pPr lvl="1"/>
            <a:r>
              <a:rPr lang="en-US" dirty="0"/>
              <a:t>Point to Significant Results</a:t>
            </a:r>
          </a:p>
          <a:p>
            <a:pPr lvl="1"/>
            <a:r>
              <a:rPr lang="en-US" dirty="0"/>
              <a:t>Provide a Gateway</a:t>
            </a:r>
          </a:p>
          <a:p>
            <a:r>
              <a:rPr lang="en-US" dirty="0"/>
              <a:t>Importance for Editor</a:t>
            </a:r>
          </a:p>
          <a:p>
            <a:pPr lvl="1"/>
            <a:r>
              <a:rPr lang="en-US" dirty="0"/>
              <a:t>“Is it suitable for this journal?”</a:t>
            </a:r>
          </a:p>
          <a:p>
            <a:pPr lvl="1"/>
            <a:r>
              <a:rPr lang="en-US" dirty="0"/>
              <a:t>“Is it worth sending to referees?’</a:t>
            </a:r>
          </a:p>
          <a:p>
            <a:pPr lvl="1"/>
            <a:r>
              <a:rPr lang="en-US" dirty="0"/>
              <a:t>“Which referees?”</a:t>
            </a:r>
          </a:p>
          <a:p>
            <a:r>
              <a:rPr lang="en-US" dirty="0"/>
              <a:t>Importance for Readers</a:t>
            </a:r>
          </a:p>
          <a:p>
            <a:pPr lvl="1"/>
            <a:r>
              <a:rPr lang="en-US" dirty="0"/>
              <a:t>Will they find your abstract?</a:t>
            </a:r>
          </a:p>
          <a:p>
            <a:pPr lvl="1"/>
            <a:r>
              <a:rPr lang="en-US" dirty="0"/>
              <a:t>Will they look for your paper?</a:t>
            </a:r>
          </a:p>
          <a:p>
            <a:pPr lvl="1"/>
            <a:r>
              <a:rPr lang="en-US" dirty="0"/>
              <a:t>Will they read your paper?</a:t>
            </a:r>
          </a:p>
          <a:p>
            <a:pPr lvl="1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DA716-1AAF-403E-B5D2-3ACE696818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Role and Importance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C5DD39E-BE1A-4D07-A2B9-330FEF51026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868A235-EEA4-487A-975C-5C1E3575E84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FFD8AABE-E239-4927-9F2C-725F1AA0D16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  <a:prstGeom prst="rect">
            <a:avLst/>
          </a:prstGeom>
        </p:spPr>
      </p:pic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A5200417-2CE2-2453-3CCC-208B27810577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730" y="1724967"/>
            <a:ext cx="3090940" cy="4627265"/>
          </a:xfr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FD27CEB6-99E5-D7AA-130A-C3A2378E52AB}"/>
              </a:ext>
            </a:extLst>
          </p:cNvPr>
          <p:cNvSpPr/>
          <p:nvPr/>
        </p:nvSpPr>
        <p:spPr bwMode="auto">
          <a:xfrm>
            <a:off x="4800601" y="3390563"/>
            <a:ext cx="588129" cy="64724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2">
              <a:lumMod val="95000"/>
              <a:lumOff val="5000"/>
            </a:schemeClr>
          </a:solidFill>
          <a:ln w="9525" cap="flat" cmpd="sng" algn="ctr">
            <a:solidFill>
              <a:schemeClr val="tx2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874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2CB16-B44B-F0F7-27C0-CC3004D43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678" y="304800"/>
            <a:ext cx="8270322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2 Its Role and Structure 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D8000-8703-9156-1239-0579E62C51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Structure: Shaped Like a Pretty Girl</a:t>
            </a:r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2E6E8E0-9B0E-B3FD-8AD6-62A49A30F9A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678804BC-7894-E515-473F-72391F6B7A0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D7D3C6DF-4821-FC03-7482-0634CEAE2C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81567"/>
            <a:ext cx="4114800" cy="351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404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2B62B-8B1A-C366-335A-BA140EF82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4C8EF-951C-45DF-447C-977AAEC66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678" y="304800"/>
            <a:ext cx="8270322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2 Its Role and Structure 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30074D5-DB4D-6B4F-80CA-40C5119EDC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/>
              <a:t>Draw the Reader In (1 sentence)</a:t>
            </a:r>
          </a:p>
          <a:p>
            <a:r>
              <a:rPr lang="en-CA" dirty="0"/>
              <a:t>Why are you doing this? (1 sentence)</a:t>
            </a:r>
          </a:p>
          <a:p>
            <a:r>
              <a:rPr lang="en-CA" dirty="0"/>
              <a:t>What did you do? (1 or 2 sentences)</a:t>
            </a:r>
          </a:p>
          <a:p>
            <a:r>
              <a:rPr lang="en-US" dirty="0"/>
              <a:t>What did your find out? (2 or 3)</a:t>
            </a:r>
          </a:p>
          <a:p>
            <a:r>
              <a:rPr lang="en-US" dirty="0"/>
              <a:t>What does this tell me? (1 or 2)</a:t>
            </a:r>
          </a:p>
          <a:p>
            <a:r>
              <a:rPr lang="en-US" dirty="0"/>
              <a:t>So what? (1)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96F32C-CA38-CA8A-C670-9BC39AECEBB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Structure: Shaped Like a Pretty Girl</a:t>
            </a:r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FDC8AC3-077D-D8FE-9E66-0DC1B3C7D46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E4ECAE0F-3079-9641-E095-117B6FB76383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A094062E-3E26-6303-DE00-78B3497EDE15}"/>
              </a:ext>
            </a:extLst>
          </p:cNvPr>
          <p:cNvSpPr/>
          <p:nvPr/>
        </p:nvSpPr>
        <p:spPr bwMode="auto">
          <a:xfrm>
            <a:off x="4414205" y="2375230"/>
            <a:ext cx="493614" cy="533400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4C4C1EAA-5CB4-DB62-BA6D-BC06AA369333}"/>
              </a:ext>
            </a:extLst>
          </p:cNvPr>
          <p:cNvSpPr/>
          <p:nvPr/>
        </p:nvSpPr>
        <p:spPr bwMode="auto">
          <a:xfrm>
            <a:off x="4661012" y="2940324"/>
            <a:ext cx="493614" cy="533400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ED85C373-F230-045D-BF94-2ABD2FF67EA0}"/>
              </a:ext>
            </a:extLst>
          </p:cNvPr>
          <p:cNvSpPr/>
          <p:nvPr/>
        </p:nvSpPr>
        <p:spPr bwMode="auto">
          <a:xfrm>
            <a:off x="4907819" y="3505418"/>
            <a:ext cx="493614" cy="533400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97238B6A-54E8-26CF-C32B-0AC3C0E26105}"/>
              </a:ext>
            </a:extLst>
          </p:cNvPr>
          <p:cNvSpPr/>
          <p:nvPr/>
        </p:nvSpPr>
        <p:spPr bwMode="auto">
          <a:xfrm>
            <a:off x="4907819" y="4070512"/>
            <a:ext cx="493614" cy="533400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69F19530-957D-C58B-B712-F9E1E06165DB}"/>
              </a:ext>
            </a:extLst>
          </p:cNvPr>
          <p:cNvSpPr/>
          <p:nvPr/>
        </p:nvSpPr>
        <p:spPr bwMode="auto">
          <a:xfrm>
            <a:off x="4800601" y="4635606"/>
            <a:ext cx="493614" cy="533400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BCB7B776-FF30-3667-C645-4499D20ABF29}"/>
              </a:ext>
            </a:extLst>
          </p:cNvPr>
          <p:cNvSpPr/>
          <p:nvPr/>
        </p:nvSpPr>
        <p:spPr bwMode="auto">
          <a:xfrm>
            <a:off x="4414205" y="5200700"/>
            <a:ext cx="493614" cy="533400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181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  <p:bldP spid="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DE4AA-7DC9-A2F9-5828-1FBA82A07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CE268-9C1E-13ED-92AF-4D5012C1C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678" y="304800"/>
            <a:ext cx="8270322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2 Its Role and Structure 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27676D3-3EB6-9299-103F-76E5AE1C4F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Present</a:t>
            </a:r>
          </a:p>
          <a:p>
            <a:r>
              <a:rPr lang="en-CA" dirty="0"/>
              <a:t>Past or present perfect</a:t>
            </a:r>
          </a:p>
          <a:p>
            <a:r>
              <a:rPr lang="en-CA" dirty="0"/>
              <a:t>Past</a:t>
            </a:r>
          </a:p>
          <a:p>
            <a:r>
              <a:rPr lang="en-US" dirty="0"/>
              <a:t>Past</a:t>
            </a:r>
          </a:p>
          <a:p>
            <a:r>
              <a:rPr lang="en-US" dirty="0"/>
              <a:t>Universal (Present)</a:t>
            </a:r>
          </a:p>
          <a:p>
            <a:r>
              <a:rPr lang="en-US" dirty="0"/>
              <a:t>Present tentative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F9E7B1-5390-A2C7-3222-AA3EF802AB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Verb Tenses</a:t>
            </a:r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2B8514E-7ABC-B0C3-41BC-A25A192A02F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A451B16-CF79-A729-B212-1635092F0D56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9E91CE1A-D015-D33E-5945-9F0A32D16C89}"/>
              </a:ext>
            </a:extLst>
          </p:cNvPr>
          <p:cNvSpPr/>
          <p:nvPr/>
        </p:nvSpPr>
        <p:spPr bwMode="auto">
          <a:xfrm>
            <a:off x="4414205" y="2375230"/>
            <a:ext cx="493614" cy="533400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C79CDA68-FA5E-DE83-91EA-F343258001CB}"/>
              </a:ext>
            </a:extLst>
          </p:cNvPr>
          <p:cNvSpPr/>
          <p:nvPr/>
        </p:nvSpPr>
        <p:spPr bwMode="auto">
          <a:xfrm>
            <a:off x="4661012" y="2940324"/>
            <a:ext cx="493614" cy="533400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ED3C3A9A-F0C7-1AB2-EE2D-7854C4B63F6D}"/>
              </a:ext>
            </a:extLst>
          </p:cNvPr>
          <p:cNvSpPr/>
          <p:nvPr/>
        </p:nvSpPr>
        <p:spPr bwMode="auto">
          <a:xfrm>
            <a:off x="4907819" y="3505418"/>
            <a:ext cx="493614" cy="533400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A3D0CB05-8E4D-F2BA-381C-513B84BE2732}"/>
              </a:ext>
            </a:extLst>
          </p:cNvPr>
          <p:cNvSpPr/>
          <p:nvPr/>
        </p:nvSpPr>
        <p:spPr bwMode="auto">
          <a:xfrm>
            <a:off x="4907819" y="4070512"/>
            <a:ext cx="493614" cy="533400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A5178737-D1B4-2E31-871A-6F32C2AA4B06}"/>
              </a:ext>
            </a:extLst>
          </p:cNvPr>
          <p:cNvSpPr/>
          <p:nvPr/>
        </p:nvSpPr>
        <p:spPr bwMode="auto">
          <a:xfrm>
            <a:off x="4800601" y="4635606"/>
            <a:ext cx="493614" cy="533400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DBA0064C-43C9-4A04-9414-6D0E24FE39AF}"/>
              </a:ext>
            </a:extLst>
          </p:cNvPr>
          <p:cNvSpPr/>
          <p:nvPr/>
        </p:nvSpPr>
        <p:spPr bwMode="auto">
          <a:xfrm>
            <a:off x="4414205" y="5200700"/>
            <a:ext cx="493614" cy="533400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694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  <p:bldP spid="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804D1-A846-5959-EBEC-EE406BB99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2 Its Role and Structure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83CEC5-4E0E-082E-F4ED-C12BAC6366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Find another student with similar research interests.</a:t>
            </a:r>
          </a:p>
          <a:p>
            <a:r>
              <a:rPr lang="en-US" dirty="0"/>
              <a:t>Read a published paper’s abstract together.</a:t>
            </a:r>
          </a:p>
          <a:p>
            <a:r>
              <a:rPr lang="en-US" dirty="0"/>
              <a:t>Determine each sentence’s function</a:t>
            </a:r>
          </a:p>
          <a:p>
            <a:r>
              <a:rPr lang="en-US" dirty="0"/>
              <a:t>Prepare to introduce to class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E9F874-D062-05E9-5494-D4BCE1DFE27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Review a Published Abstract</a:t>
            </a:r>
            <a:endParaRPr lang="en-IN" dirty="0"/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5E401A-8137-1EBE-7B90-CA9FE2B706A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C002190-1DAB-8A77-C490-921B8781F1A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11">
            <a:extLst>
              <a:ext uri="{FF2B5EF4-FFF2-40B4-BE49-F238E27FC236}">
                <a16:creationId xmlns:a16="http://schemas.microsoft.com/office/drawing/2014/main" id="{611BC2AD-FE6D-A640-338B-52214B81D7B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058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4F29D-AB76-DE41-4491-8D4FCD4EF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3D4BD-38FB-5868-6701-B2169B8CA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678" y="304800"/>
            <a:ext cx="8270322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3 Does &amp; Don’ts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5F8578-BD27-AE94-9024-4F3B52FFDD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You must…</a:t>
            </a:r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776057F-C6A3-52AC-E6FB-17FBD5FE658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E4FE9E1A-34C2-80D3-4425-ED94326F0F3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C57A1C-EEEE-3444-55E2-89844F67D9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Demonstrate your findings are important.</a:t>
            </a:r>
          </a:p>
          <a:p>
            <a:r>
              <a:rPr lang="en-US" dirty="0"/>
              <a:t>Prove the study was carefully done.</a:t>
            </a:r>
          </a:p>
          <a:p>
            <a:r>
              <a:rPr lang="en-US" dirty="0"/>
              <a:t>State objectives clearly &amp; concisely.</a:t>
            </a:r>
          </a:p>
          <a:p>
            <a:r>
              <a:rPr lang="en-US" dirty="0"/>
              <a:t>KISS</a:t>
            </a:r>
          </a:p>
          <a:p>
            <a:r>
              <a:rPr lang="en-US" dirty="0"/>
              <a:t>Include all key information.</a:t>
            </a:r>
          </a:p>
          <a:p>
            <a:r>
              <a:rPr lang="en-US" dirty="0"/>
              <a:t>Include terms to identify your work.</a:t>
            </a:r>
            <a:endParaRPr lang="en-IN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682FF2E-8B47-4CC0-9A33-7CFF9B6A60C4}"/>
              </a:ext>
            </a:extLst>
          </p:cNvPr>
          <p:cNvSpPr txBox="1"/>
          <p:nvPr/>
        </p:nvSpPr>
        <p:spPr>
          <a:xfrm>
            <a:off x="3978585" y="5749125"/>
            <a:ext cx="3886199" cy="64633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… in &lt;150 words!</a:t>
            </a:r>
            <a:endParaRPr lang="en-IN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320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AA94C-05A6-772B-06CC-CCF9F81C0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EA9AB-7086-05B8-E2A2-3F1F1CB18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678" y="304800"/>
            <a:ext cx="8270322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3 Does &amp; Don’ts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E2E363-92D7-8A03-BB21-3EF1D553D42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You must not (Common Mistakes to Avoid)</a:t>
            </a:r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55CB420-CFB3-FE70-D0CD-220BBB8A07D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41BB972-C4D1-10E3-A32B-C2EE1BEB37D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72D440-B526-6BF0-6A5C-A785ABC673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Use the same sentences as the paper.</a:t>
            </a:r>
          </a:p>
          <a:p>
            <a:r>
              <a:rPr lang="en-US" dirty="0"/>
              <a:t>Include citations (i.e.  Reference your points) [1]</a:t>
            </a:r>
          </a:p>
          <a:p>
            <a:r>
              <a:rPr lang="en-US" dirty="0"/>
              <a:t>Write: “In this paper”.</a:t>
            </a:r>
          </a:p>
          <a:p>
            <a:r>
              <a:rPr lang="en-US" dirty="0"/>
              <a:t>Provide a general motivation.</a:t>
            </a:r>
          </a:p>
          <a:p>
            <a:r>
              <a:rPr lang="en-US" dirty="0"/>
              <a:t>Use mathematical expressions.</a:t>
            </a:r>
          </a:p>
        </p:txBody>
      </p:sp>
    </p:spTree>
    <p:extLst>
      <p:ext uri="{BB962C8B-B14F-4D97-AF65-F5344CB8AC3E}">
        <p14:creationId xmlns:p14="http://schemas.microsoft.com/office/powerpoint/2010/main" val="1744084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678" y="304800"/>
            <a:ext cx="8270322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4 Following a Recipe</a:t>
            </a:r>
            <a:endParaRPr lang="en-CA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F9D7A9C-AA1F-411B-83BC-84B50DD217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Write down section names</a:t>
            </a:r>
          </a:p>
          <a:p>
            <a:r>
              <a:rPr lang="en-US" dirty="0"/>
              <a:t>Write sentences from your paper</a:t>
            </a:r>
          </a:p>
          <a:p>
            <a:r>
              <a:rPr lang="en-US" dirty="0"/>
              <a:t>Remove section names</a:t>
            </a:r>
          </a:p>
          <a:p>
            <a:r>
              <a:rPr lang="en-US" dirty="0"/>
              <a:t>Improve flow</a:t>
            </a:r>
          </a:p>
          <a:p>
            <a:r>
              <a:rPr lang="en-US" dirty="0"/>
              <a:t>Remove acronyms</a:t>
            </a:r>
          </a:p>
          <a:p>
            <a:r>
              <a:rPr lang="en-US" dirty="0"/>
              <a:t>Do something else</a:t>
            </a:r>
            <a:endParaRPr lang="en-IN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Demonstration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EC83669-2C18-418A-9859-FE01AEDEBE7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3" y="990600"/>
            <a:ext cx="910574" cy="457200"/>
          </a:xfr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7E94A15-01A4-46A7-8EF4-5344CB96286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1A6845AF-C8E6-4D28-A82C-04ED5ADA5BE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505723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416AA-225D-4941-8DB5-F5AE20FB7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4 Following a Recipe</a:t>
            </a:r>
            <a:endParaRPr lang="en-IN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EAC1A2-608C-4C8A-B55A-C0D1F1956B8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1. Write down section names</a:t>
            </a:r>
          </a:p>
          <a:p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F2471BC-5651-4DF5-BA9E-D3BAE7B6919B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0" y="1430554"/>
          <a:ext cx="9143999" cy="50486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0470">
                  <a:extLst>
                    <a:ext uri="{9D8B030D-6E8A-4147-A177-3AD203B41FA5}">
                      <a16:colId xmlns:a16="http://schemas.microsoft.com/office/drawing/2014/main" val="1023442582"/>
                    </a:ext>
                  </a:extLst>
                </a:gridCol>
                <a:gridCol w="7063529">
                  <a:extLst>
                    <a:ext uri="{9D8B030D-6E8A-4147-A177-3AD203B41FA5}">
                      <a16:colId xmlns:a16="http://schemas.microsoft.com/office/drawing/2014/main" val="4153560864"/>
                    </a:ext>
                  </a:extLst>
                </a:gridCol>
              </a:tblGrid>
              <a:tr h="695549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2"/>
                          </a:solidFill>
                        </a:rPr>
                        <a:t>Background</a:t>
                      </a:r>
                      <a:endParaRPr lang="en-IN" sz="28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633152"/>
                  </a:ext>
                </a:extLst>
              </a:tr>
              <a:tr h="695549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2"/>
                          </a:solidFill>
                        </a:rPr>
                        <a:t>Purpose</a:t>
                      </a:r>
                      <a:endParaRPr lang="en-IN" sz="28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569132"/>
                  </a:ext>
                </a:extLst>
              </a:tr>
              <a:tr h="695549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2"/>
                          </a:solidFill>
                        </a:rPr>
                        <a:t>Method</a:t>
                      </a:r>
                      <a:endParaRPr lang="en-IN" sz="28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4672116"/>
                  </a:ext>
                </a:extLst>
              </a:tr>
              <a:tr h="695549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2"/>
                          </a:solidFill>
                        </a:rPr>
                        <a:t>Results</a:t>
                      </a:r>
                      <a:endParaRPr lang="en-IN" sz="28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2031635"/>
                  </a:ext>
                </a:extLst>
              </a:tr>
              <a:tr h="695549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2"/>
                          </a:solidFill>
                        </a:rPr>
                        <a:t>Conclusion</a:t>
                      </a:r>
                      <a:endParaRPr lang="en-IN" sz="28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728124"/>
                  </a:ext>
                </a:extLst>
              </a:tr>
              <a:tr h="695549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2"/>
                          </a:solidFill>
                        </a:rPr>
                        <a:t>Implication</a:t>
                      </a:r>
                      <a:endParaRPr lang="en-IN" sz="28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8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1266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52427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416AA-225D-4941-8DB5-F5AE20FB7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4 Following a Recipe</a:t>
            </a:r>
            <a:endParaRPr lang="en-IN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EAC1A2-608C-4C8A-B55A-C0D1F1956B8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2. Write sentences from your paper</a:t>
            </a:r>
          </a:p>
          <a:p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921C383-F073-441C-AA4B-717F92FB0FA4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0" y="1430554"/>
          <a:ext cx="9143999" cy="50486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0470">
                  <a:extLst>
                    <a:ext uri="{9D8B030D-6E8A-4147-A177-3AD203B41FA5}">
                      <a16:colId xmlns:a16="http://schemas.microsoft.com/office/drawing/2014/main" val="1023442582"/>
                    </a:ext>
                  </a:extLst>
                </a:gridCol>
                <a:gridCol w="7063529">
                  <a:extLst>
                    <a:ext uri="{9D8B030D-6E8A-4147-A177-3AD203B41FA5}">
                      <a16:colId xmlns:a16="http://schemas.microsoft.com/office/drawing/2014/main" val="4153560864"/>
                    </a:ext>
                  </a:extLst>
                </a:gridCol>
              </a:tblGrid>
              <a:tr h="695549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2"/>
                          </a:solidFill>
                        </a:rPr>
                        <a:t>Background</a:t>
                      </a:r>
                      <a:endParaRPr lang="en-IN" sz="28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2"/>
                          </a:solidFill>
                          <a:effectLst/>
                        </a:rPr>
                        <a:t>It is generally accepted that the solvent used to spin a polymer thin film determines photoluminescence (PL) and that this PL is a good indicator of charge transport (CT) properties.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633152"/>
                  </a:ext>
                </a:extLst>
              </a:tr>
              <a:tr h="695549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2"/>
                          </a:solidFill>
                        </a:rPr>
                        <a:t>Purpose</a:t>
                      </a:r>
                      <a:endParaRPr lang="en-IN" sz="28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2"/>
                          </a:solidFill>
                          <a:effectLst/>
                        </a:rPr>
                        <a:t>To determine the relationship between photoluminescence (PL) and charge transport (CT) in MEH-PPV.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569132"/>
                  </a:ext>
                </a:extLst>
              </a:tr>
              <a:tr h="695549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2"/>
                          </a:solidFill>
                        </a:rPr>
                        <a:t>Method</a:t>
                      </a:r>
                      <a:endParaRPr lang="en-IN" sz="28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2"/>
                          </a:solidFill>
                          <a:effectLst/>
                        </a:rPr>
                        <a:t>Local PL, CT and topography of homogeneous, high optical quality films produced from MEH-PPV well dissolved in TL and CB were measured by means of </a:t>
                      </a:r>
                      <a:r>
                        <a:rPr lang="en-US" sz="1800" b="0" dirty="0" err="1">
                          <a:solidFill>
                            <a:schemeClr val="tx2"/>
                          </a:solidFill>
                          <a:effectLst/>
                        </a:rPr>
                        <a:t>TrEL</a:t>
                      </a:r>
                      <a:r>
                        <a:rPr lang="en-US" sz="1800" b="0" dirty="0">
                          <a:solidFill>
                            <a:schemeClr val="tx2"/>
                          </a:solidFill>
                          <a:effectLst/>
                        </a:rPr>
                        <a:t>, NSOM and SFM under vacuum conditions.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4672116"/>
                  </a:ext>
                </a:extLst>
              </a:tr>
              <a:tr h="695549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2"/>
                          </a:solidFill>
                        </a:rPr>
                        <a:t>Results</a:t>
                      </a:r>
                      <a:endParaRPr lang="en-IN" sz="28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2"/>
                          </a:solidFill>
                          <a:effectLst/>
                        </a:rPr>
                        <a:t>Films exhibited identical, spatially invariant, far and near-field PL spectra without bright or dark spots. Topographically, films were featureless. CT; however, differed between films by an order of magnitude.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2031635"/>
                  </a:ext>
                </a:extLst>
              </a:tr>
              <a:tr h="695549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2"/>
                          </a:solidFill>
                        </a:rPr>
                        <a:t>Conclusion</a:t>
                      </a:r>
                      <a:endParaRPr lang="en-IN" sz="28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2"/>
                          </a:solidFill>
                          <a:effectLst/>
                        </a:rPr>
                        <a:t>Morphologies dictating CT are different from those determining optical properties. It is proposed that differing orientation of small aggregated regions affects CT but not PL.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728124"/>
                  </a:ext>
                </a:extLst>
              </a:tr>
              <a:tr h="695549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2"/>
                          </a:solidFill>
                        </a:rPr>
                        <a:t>Implication</a:t>
                      </a:r>
                      <a:endParaRPr lang="en-IN" sz="28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2"/>
                          </a:solidFill>
                          <a:effectLst/>
                        </a:rPr>
                        <a:t>Optical and surface homogeneity are necessary but not sufficient conditions for good devices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1266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1464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416AA-225D-4941-8DB5-F5AE20FB7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4 Following a Recipe</a:t>
            </a:r>
            <a:endParaRPr lang="en-IN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EAC1A2-608C-4C8A-B55A-C0D1F1956B8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3. Remove section names</a:t>
            </a:r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F907D4D-4B0F-46AF-93EF-F71DCE0EB6C2}"/>
              </a:ext>
            </a:extLst>
          </p:cNvPr>
          <p:cNvGraphicFramePr>
            <a:graphicFrameLocks noGrp="1"/>
          </p:cNvGraphicFramePr>
          <p:nvPr/>
        </p:nvGraphicFramePr>
        <p:xfrm>
          <a:off x="2083264" y="1406109"/>
          <a:ext cx="7063529" cy="50486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63529">
                  <a:extLst>
                    <a:ext uri="{9D8B030D-6E8A-4147-A177-3AD203B41FA5}">
                      <a16:colId xmlns:a16="http://schemas.microsoft.com/office/drawing/2014/main" val="1328335958"/>
                    </a:ext>
                  </a:extLst>
                </a:gridCol>
              </a:tblGrid>
              <a:tr h="6955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2"/>
                          </a:solidFill>
                          <a:effectLst/>
                        </a:rPr>
                        <a:t>It is generally accepted that the solvent used to spin a polymer thin film determines photoluminescence (PL) and that this PL is a good indicator of charge transport (CT) properties.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4930276"/>
                  </a:ext>
                </a:extLst>
              </a:tr>
              <a:tr h="6955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2"/>
                          </a:solidFill>
                          <a:effectLst/>
                        </a:rPr>
                        <a:t>To determine the relationship between photoluminescence (PL) and charge transport (CT) in MEH-PPV.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6719634"/>
                  </a:ext>
                </a:extLst>
              </a:tr>
              <a:tr h="6955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2"/>
                          </a:solidFill>
                          <a:effectLst/>
                        </a:rPr>
                        <a:t>Local PL, CT and topography of homogeneous, high optical quality films produced from MEH-PPV well dissolved in TL and CB were measured by means of </a:t>
                      </a:r>
                      <a:r>
                        <a:rPr lang="en-US" sz="1800" b="0" dirty="0" err="1">
                          <a:solidFill>
                            <a:schemeClr val="tx2"/>
                          </a:solidFill>
                          <a:effectLst/>
                        </a:rPr>
                        <a:t>TrEL</a:t>
                      </a:r>
                      <a:r>
                        <a:rPr lang="en-US" sz="1800" b="0" dirty="0">
                          <a:solidFill>
                            <a:schemeClr val="tx2"/>
                          </a:solidFill>
                          <a:effectLst/>
                        </a:rPr>
                        <a:t>, NSOM and SFM under vacuum conditions.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003443"/>
                  </a:ext>
                </a:extLst>
              </a:tr>
              <a:tr h="6955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2"/>
                          </a:solidFill>
                          <a:effectLst/>
                        </a:rPr>
                        <a:t>Films exhibited identical, spatially invariant, far and near-field PL spectra without bright or dark spots. Topographically, films were featureless. CT; however, differed between films by an order of magnitude.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8526865"/>
                  </a:ext>
                </a:extLst>
              </a:tr>
              <a:tr h="6955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2"/>
                          </a:solidFill>
                          <a:effectLst/>
                        </a:rPr>
                        <a:t>Morphologies dictating CT are different from those determining optical properties. It is proposed that differing orientation of small aggregated regions affects CT but not PL.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0112717"/>
                  </a:ext>
                </a:extLst>
              </a:tr>
              <a:tr h="6955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2"/>
                          </a:solidFill>
                          <a:effectLst/>
                        </a:rPr>
                        <a:t>Optical and surface homogeneity are necessary but not sufficient conditions for good devices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26515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6497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416AA-225D-4941-8DB5-F5AE20FB7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4 Following a Recipe</a:t>
            </a:r>
            <a:endParaRPr lang="en-IN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EAC1A2-608C-4C8A-B55A-C0D1F1956B8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3. Remove section names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A11442-4776-476F-9598-77242D404235}"/>
              </a:ext>
            </a:extLst>
          </p:cNvPr>
          <p:cNvSpPr/>
          <p:nvPr/>
        </p:nvSpPr>
        <p:spPr bwMode="auto">
          <a:xfrm>
            <a:off x="47625" y="1371599"/>
            <a:ext cx="8991600" cy="533975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It is generally accepted that the solvent used to spin a polymer thin film</a:t>
            </a:r>
          </a:p>
          <a:p>
            <a:r>
              <a:rPr lang="en-US" sz="2400" dirty="0">
                <a:solidFill>
                  <a:schemeClr val="tx2"/>
                </a:solidFill>
              </a:rPr>
              <a:t>determines photoluminescence (PL) and that this PL is a good indicator</a:t>
            </a:r>
          </a:p>
          <a:p>
            <a:r>
              <a:rPr lang="en-US" sz="2400" dirty="0">
                <a:solidFill>
                  <a:schemeClr val="tx2"/>
                </a:solidFill>
              </a:rPr>
              <a:t>of charge transport (CT) properties. To determine the relationship</a:t>
            </a:r>
          </a:p>
          <a:p>
            <a:r>
              <a:rPr lang="en-US" sz="2400" dirty="0">
                <a:solidFill>
                  <a:schemeClr val="tx2"/>
                </a:solidFill>
              </a:rPr>
              <a:t>between photoluminescence (PL) and charge transport (CT) in</a:t>
            </a:r>
          </a:p>
          <a:p>
            <a:r>
              <a:rPr lang="en-US" sz="2400" dirty="0">
                <a:solidFill>
                  <a:schemeClr val="tx2"/>
                </a:solidFill>
              </a:rPr>
              <a:t>MEH-PPV. Local PL, CT and topography of homogeneous, high optical</a:t>
            </a:r>
          </a:p>
          <a:p>
            <a:r>
              <a:rPr lang="en-US" sz="2400" dirty="0">
                <a:solidFill>
                  <a:schemeClr val="tx2"/>
                </a:solidFill>
              </a:rPr>
              <a:t>quality films produced from MEH-PPV well dissolved in TL and CB</a:t>
            </a:r>
          </a:p>
          <a:p>
            <a:r>
              <a:rPr lang="en-US" sz="2400" dirty="0">
                <a:solidFill>
                  <a:schemeClr val="tx2"/>
                </a:solidFill>
              </a:rPr>
              <a:t>were measured by means of </a:t>
            </a:r>
            <a:r>
              <a:rPr lang="en-US" sz="2400" dirty="0" err="1">
                <a:solidFill>
                  <a:schemeClr val="tx2"/>
                </a:solidFill>
              </a:rPr>
              <a:t>TrEL</a:t>
            </a:r>
            <a:r>
              <a:rPr lang="en-US" sz="2400" dirty="0">
                <a:solidFill>
                  <a:schemeClr val="tx2"/>
                </a:solidFill>
              </a:rPr>
              <a:t>, NSOM and SFM under vacuum</a:t>
            </a:r>
          </a:p>
          <a:p>
            <a:r>
              <a:rPr lang="en-US" sz="2400" dirty="0">
                <a:solidFill>
                  <a:schemeClr val="tx2"/>
                </a:solidFill>
              </a:rPr>
              <a:t>conditions. Films exhibited identical, spatially invariant, far and</a:t>
            </a:r>
          </a:p>
          <a:p>
            <a:r>
              <a:rPr lang="en-US" sz="2400" dirty="0">
                <a:solidFill>
                  <a:schemeClr val="tx2"/>
                </a:solidFill>
              </a:rPr>
              <a:t>near-field PL spectra without bright or dark spots. Topographically,</a:t>
            </a:r>
          </a:p>
          <a:p>
            <a:r>
              <a:rPr lang="en-US" sz="2400" dirty="0">
                <a:solidFill>
                  <a:schemeClr val="tx2"/>
                </a:solidFill>
              </a:rPr>
              <a:t>films were featureless. CT; however, differed between films by an order</a:t>
            </a:r>
          </a:p>
          <a:p>
            <a:r>
              <a:rPr lang="en-US" sz="2400" dirty="0">
                <a:solidFill>
                  <a:schemeClr val="tx2"/>
                </a:solidFill>
              </a:rPr>
              <a:t>of magnitude. Morphologies dictating CT are different from those</a:t>
            </a:r>
          </a:p>
          <a:p>
            <a:r>
              <a:rPr lang="en-US" sz="2400" dirty="0">
                <a:solidFill>
                  <a:schemeClr val="tx2"/>
                </a:solidFill>
              </a:rPr>
              <a:t>determining optical properties. It is proposed that differing orientation</a:t>
            </a:r>
          </a:p>
          <a:p>
            <a:r>
              <a:rPr lang="en-US" sz="2400" dirty="0">
                <a:solidFill>
                  <a:schemeClr val="tx2"/>
                </a:solidFill>
              </a:rPr>
              <a:t>of small aggregated regions affects CT but not PL. Optical and surface</a:t>
            </a:r>
          </a:p>
          <a:p>
            <a:r>
              <a:rPr lang="en-US" sz="2400" dirty="0">
                <a:solidFill>
                  <a:schemeClr val="tx2"/>
                </a:solidFill>
              </a:rPr>
              <a:t>homogeneity are necessary but not sufficient conditions for good devices.</a:t>
            </a:r>
          </a:p>
        </p:txBody>
      </p:sp>
    </p:spTree>
    <p:extLst>
      <p:ext uri="{BB962C8B-B14F-4D97-AF65-F5344CB8AC3E}">
        <p14:creationId xmlns:p14="http://schemas.microsoft.com/office/powerpoint/2010/main" val="32234891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416AA-225D-4941-8DB5-F5AE20FB7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4 Following a Recipe</a:t>
            </a:r>
            <a:endParaRPr lang="en-IN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EAC1A2-608C-4C8A-B55A-C0D1F1956B8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4. Improve flow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A11442-4776-476F-9598-77242D404235}"/>
              </a:ext>
            </a:extLst>
          </p:cNvPr>
          <p:cNvSpPr/>
          <p:nvPr/>
        </p:nvSpPr>
        <p:spPr bwMode="auto">
          <a:xfrm>
            <a:off x="76200" y="1371599"/>
            <a:ext cx="8991600" cy="533975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/>
            <a:r>
              <a:rPr lang="en-US" sz="2300" dirty="0">
                <a:solidFill>
                  <a:schemeClr val="tx2"/>
                </a:solidFill>
              </a:rPr>
              <a:t>It is generally accepted that the solvent used to spin a polymer thin film</a:t>
            </a:r>
          </a:p>
          <a:p>
            <a:pPr defTabSz="914400"/>
            <a:r>
              <a:rPr lang="en-US" sz="2300" dirty="0">
                <a:solidFill>
                  <a:schemeClr val="tx2"/>
                </a:solidFill>
              </a:rPr>
              <a:t>determines photoluminescence (PL) and that this PL is a good indicator of </a:t>
            </a:r>
          </a:p>
          <a:p>
            <a:pPr defTabSz="914400"/>
            <a:r>
              <a:rPr lang="en-US" sz="2300" dirty="0">
                <a:solidFill>
                  <a:schemeClr val="tx2"/>
                </a:solidFill>
              </a:rPr>
              <a:t>charge transport (CT) properties. To determine the relationship between </a:t>
            </a:r>
          </a:p>
          <a:p>
            <a:pPr defTabSz="914400"/>
            <a:r>
              <a:rPr lang="en-US" sz="2300" dirty="0">
                <a:solidFill>
                  <a:schemeClr val="tx2"/>
                </a:solidFill>
              </a:rPr>
              <a:t>photoluminescence (PL) and charge transport (CT) in MEH-PPV, </a:t>
            </a:r>
            <a:r>
              <a:rPr lang="en-US" sz="2300" dirty="0">
                <a:solidFill>
                  <a:srgbClr val="FF0000"/>
                </a:solidFill>
              </a:rPr>
              <a:t>l</a:t>
            </a:r>
            <a:r>
              <a:rPr lang="en-US" sz="2300" dirty="0">
                <a:solidFill>
                  <a:schemeClr val="tx2"/>
                </a:solidFill>
              </a:rPr>
              <a:t>ocal PL, </a:t>
            </a:r>
          </a:p>
          <a:p>
            <a:pPr defTabSz="914400"/>
            <a:r>
              <a:rPr lang="en-US" sz="2300" dirty="0">
                <a:solidFill>
                  <a:schemeClr val="tx2"/>
                </a:solidFill>
              </a:rPr>
              <a:t>CT and topography of homogeneous, high optical quality films produced</a:t>
            </a:r>
          </a:p>
          <a:p>
            <a:pPr defTabSz="914400"/>
            <a:r>
              <a:rPr lang="en-US" sz="2300" dirty="0">
                <a:solidFill>
                  <a:schemeClr val="tx2"/>
                </a:solidFill>
              </a:rPr>
              <a:t>from MEH-PPV well dissolved in TL and CB were measured by means of</a:t>
            </a:r>
          </a:p>
          <a:p>
            <a:pPr defTabSz="914400"/>
            <a:r>
              <a:rPr lang="en-US" sz="2300" dirty="0" err="1">
                <a:solidFill>
                  <a:schemeClr val="tx2"/>
                </a:solidFill>
              </a:rPr>
              <a:t>TrEL</a:t>
            </a:r>
            <a:r>
              <a:rPr lang="en-US" sz="2300" dirty="0">
                <a:solidFill>
                  <a:schemeClr val="tx2"/>
                </a:solidFill>
              </a:rPr>
              <a:t>, NSOM and SFM under vacuum conditions. Films exhibited</a:t>
            </a:r>
          </a:p>
          <a:p>
            <a:pPr defTabSz="914400"/>
            <a:r>
              <a:rPr lang="en-US" sz="2300" dirty="0">
                <a:solidFill>
                  <a:schemeClr val="tx2"/>
                </a:solidFill>
              </a:rPr>
              <a:t>identical, spatially invariant, far and near-field PL spectra without bright or</a:t>
            </a:r>
          </a:p>
          <a:p>
            <a:pPr defTabSz="914400"/>
            <a:r>
              <a:rPr lang="en-US" sz="2300" dirty="0">
                <a:solidFill>
                  <a:schemeClr val="tx2"/>
                </a:solidFill>
              </a:rPr>
              <a:t>dark spots. Topographically, films were featureless. CT; however, differed</a:t>
            </a:r>
          </a:p>
          <a:p>
            <a:pPr defTabSz="914400"/>
            <a:r>
              <a:rPr lang="en-US" sz="2300" dirty="0">
                <a:solidFill>
                  <a:schemeClr val="tx2"/>
                </a:solidFill>
              </a:rPr>
              <a:t>between films by an order of magnitude </a:t>
            </a:r>
            <a:r>
              <a:rPr lang="en-US" sz="2300" dirty="0">
                <a:solidFill>
                  <a:srgbClr val="FF0000"/>
                </a:solidFill>
              </a:rPr>
              <a:t>suggesting that m</a:t>
            </a:r>
            <a:r>
              <a:rPr lang="en-US" sz="2300" dirty="0">
                <a:solidFill>
                  <a:schemeClr val="tx2"/>
                </a:solidFill>
              </a:rPr>
              <a:t>orphologies</a:t>
            </a:r>
          </a:p>
          <a:p>
            <a:pPr defTabSz="914400"/>
            <a:r>
              <a:rPr lang="en-US" sz="2300" dirty="0">
                <a:solidFill>
                  <a:schemeClr val="tx2"/>
                </a:solidFill>
              </a:rPr>
              <a:t>dictating CT are different from those determining optical properties. It is</a:t>
            </a:r>
          </a:p>
          <a:p>
            <a:pPr defTabSz="914400"/>
            <a:r>
              <a:rPr lang="en-US" sz="2300" dirty="0">
                <a:solidFill>
                  <a:schemeClr val="tx2"/>
                </a:solidFill>
              </a:rPr>
              <a:t>proposed that differing orientation of small aggregated regions affects CT</a:t>
            </a:r>
          </a:p>
          <a:p>
            <a:pPr defTabSz="914400"/>
            <a:r>
              <a:rPr lang="en-US" sz="2300" dirty="0">
                <a:solidFill>
                  <a:schemeClr val="tx2"/>
                </a:solidFill>
              </a:rPr>
              <a:t>but not PL. </a:t>
            </a:r>
            <a:r>
              <a:rPr lang="en-US" sz="2300" dirty="0">
                <a:solidFill>
                  <a:srgbClr val="FF0000"/>
                </a:solidFill>
              </a:rPr>
              <a:t>This implies that o</a:t>
            </a:r>
            <a:r>
              <a:rPr lang="en-US" sz="2300" dirty="0">
                <a:solidFill>
                  <a:schemeClr val="tx2"/>
                </a:solidFill>
              </a:rPr>
              <a:t>ptical and surface homogeneity are necessary</a:t>
            </a:r>
          </a:p>
          <a:p>
            <a:pPr defTabSz="914400"/>
            <a:r>
              <a:rPr lang="en-US" sz="2300" dirty="0">
                <a:solidFill>
                  <a:schemeClr val="tx2"/>
                </a:solidFill>
              </a:rPr>
              <a:t>but not sufficient conditions for good devices.</a:t>
            </a:r>
            <a:endParaRPr kumimoji="0" lang="en-US" sz="23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4987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416AA-225D-4941-8DB5-F5AE20FB7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4 Following a Recipe</a:t>
            </a:r>
            <a:endParaRPr lang="en-IN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EAC1A2-608C-4C8A-B55A-C0D1F1956B8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5. Remove acronyms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A11442-4776-476F-9598-77242D404235}"/>
              </a:ext>
            </a:extLst>
          </p:cNvPr>
          <p:cNvSpPr/>
          <p:nvPr/>
        </p:nvSpPr>
        <p:spPr bwMode="auto">
          <a:xfrm>
            <a:off x="76200" y="1304924"/>
            <a:ext cx="8991600" cy="533975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200" dirty="0">
                <a:solidFill>
                  <a:schemeClr val="tx2"/>
                </a:solidFill>
              </a:rPr>
              <a:t>It is generally accepted that the solvent used to spin a polymer thin film</a:t>
            </a:r>
          </a:p>
          <a:p>
            <a:r>
              <a:rPr lang="en-US" sz="2200" dirty="0">
                <a:solidFill>
                  <a:schemeClr val="tx2"/>
                </a:solidFill>
              </a:rPr>
              <a:t>determines photoluminescence (PL) and that this PL is a good indicator of</a:t>
            </a:r>
          </a:p>
          <a:p>
            <a:r>
              <a:rPr lang="en-US" sz="2200" dirty="0">
                <a:solidFill>
                  <a:schemeClr val="tx2"/>
                </a:solidFill>
              </a:rPr>
              <a:t>charge transport </a:t>
            </a:r>
            <a:r>
              <a:rPr lang="en-US" sz="2200" strike="sngStrike" dirty="0">
                <a:solidFill>
                  <a:schemeClr val="tx2"/>
                </a:solidFill>
              </a:rPr>
              <a:t>(CT) </a:t>
            </a:r>
            <a:r>
              <a:rPr lang="en-US" sz="2200" dirty="0">
                <a:solidFill>
                  <a:schemeClr val="tx2"/>
                </a:solidFill>
              </a:rPr>
              <a:t>properties. To determine the relationship between </a:t>
            </a:r>
          </a:p>
          <a:p>
            <a:r>
              <a:rPr lang="en-US" sz="2200" strike="sngStrike" dirty="0">
                <a:solidFill>
                  <a:schemeClr val="tx2"/>
                </a:solidFill>
              </a:rPr>
              <a:t>photoluminescence</a:t>
            </a:r>
            <a:r>
              <a:rPr lang="en-US" sz="2200" dirty="0">
                <a:solidFill>
                  <a:schemeClr val="tx2"/>
                </a:solidFill>
              </a:rPr>
              <a:t> (PL) and charge transport </a:t>
            </a:r>
            <a:r>
              <a:rPr lang="en-US" sz="2200" strike="sngStrike" dirty="0">
                <a:solidFill>
                  <a:schemeClr val="tx2"/>
                </a:solidFill>
              </a:rPr>
              <a:t>(CT) </a:t>
            </a:r>
            <a:r>
              <a:rPr lang="en-US" sz="2200" dirty="0">
                <a:solidFill>
                  <a:schemeClr val="tx2"/>
                </a:solidFill>
              </a:rPr>
              <a:t>in </a:t>
            </a:r>
            <a:r>
              <a:rPr lang="en-US" sz="2200" i="1" dirty="0">
                <a:solidFill>
                  <a:srgbClr val="FF0000"/>
                </a:solidFill>
              </a:rPr>
              <a:t>poly[2-methoxy-5-</a:t>
            </a:r>
          </a:p>
          <a:p>
            <a:r>
              <a:rPr lang="en-US" sz="2200" i="1" dirty="0">
                <a:solidFill>
                  <a:srgbClr val="FF0000"/>
                </a:solidFill>
              </a:rPr>
              <a:t>(2'-ethyl-hexyloxy)-1,4-phenylene vinylene] </a:t>
            </a:r>
            <a:r>
              <a:rPr lang="en-US" sz="2200" i="1" dirty="0">
                <a:solidFill>
                  <a:schemeClr val="tx2"/>
                </a:solidFill>
              </a:rPr>
              <a:t>(</a:t>
            </a:r>
            <a:r>
              <a:rPr lang="en-US" sz="2200" dirty="0">
                <a:solidFill>
                  <a:schemeClr val="tx2"/>
                </a:solidFill>
              </a:rPr>
              <a:t>MEH-PPV), local PL, CT and</a:t>
            </a:r>
          </a:p>
          <a:p>
            <a:r>
              <a:rPr lang="en-US" sz="2200" dirty="0">
                <a:solidFill>
                  <a:schemeClr val="tx2"/>
                </a:solidFill>
              </a:rPr>
              <a:t>topography of homogeneous, high optical quality films produced from</a:t>
            </a:r>
          </a:p>
          <a:p>
            <a:r>
              <a:rPr lang="en-US" sz="2200" dirty="0">
                <a:solidFill>
                  <a:schemeClr val="tx2"/>
                </a:solidFill>
              </a:rPr>
              <a:t>MEH-PPV well dissolved in</a:t>
            </a:r>
            <a:r>
              <a:rPr lang="en-US" sz="2200" dirty="0"/>
              <a:t> </a:t>
            </a:r>
            <a:r>
              <a:rPr lang="en-US" sz="2200" i="1" dirty="0">
                <a:solidFill>
                  <a:srgbClr val="FF0000"/>
                </a:solidFill>
              </a:rPr>
              <a:t>toluene</a:t>
            </a:r>
            <a:r>
              <a:rPr lang="en-US" sz="2200" dirty="0"/>
              <a:t> </a:t>
            </a:r>
            <a:r>
              <a:rPr lang="en-US" sz="2200" strike="sngStrike" dirty="0">
                <a:solidFill>
                  <a:schemeClr val="tx2"/>
                </a:solidFill>
              </a:rPr>
              <a:t>TL</a:t>
            </a:r>
            <a:r>
              <a:rPr lang="en-US" sz="2200" dirty="0">
                <a:solidFill>
                  <a:schemeClr val="tx2"/>
                </a:solidFill>
              </a:rPr>
              <a:t> and </a:t>
            </a:r>
            <a:r>
              <a:rPr lang="en-US" sz="2200" i="1" dirty="0">
                <a:solidFill>
                  <a:srgbClr val="FF0000"/>
                </a:solidFill>
              </a:rPr>
              <a:t>chlorobenzene </a:t>
            </a:r>
            <a:r>
              <a:rPr lang="en-US" sz="2200" strike="sngStrike" dirty="0">
                <a:solidFill>
                  <a:schemeClr val="tx2"/>
                </a:solidFill>
              </a:rPr>
              <a:t>CB</a:t>
            </a:r>
            <a:r>
              <a:rPr lang="en-US" sz="2200" dirty="0">
                <a:solidFill>
                  <a:schemeClr val="tx2"/>
                </a:solidFill>
              </a:rPr>
              <a:t> were measured</a:t>
            </a:r>
          </a:p>
          <a:p>
            <a:r>
              <a:rPr lang="en-US" sz="2200" dirty="0">
                <a:solidFill>
                  <a:schemeClr val="tx2"/>
                </a:solidFill>
              </a:rPr>
              <a:t>by means of </a:t>
            </a:r>
            <a:r>
              <a:rPr lang="en-US" sz="2200" dirty="0">
                <a:solidFill>
                  <a:srgbClr val="FF0000"/>
                </a:solidFill>
              </a:rPr>
              <a:t>transient </a:t>
            </a:r>
            <a:r>
              <a:rPr lang="en-US" sz="2200" i="1" dirty="0">
                <a:solidFill>
                  <a:srgbClr val="FF0000"/>
                </a:solidFill>
              </a:rPr>
              <a:t>electroluminescence </a:t>
            </a:r>
            <a:r>
              <a:rPr lang="en-US" sz="2200" strike="sngStrike" dirty="0" err="1">
                <a:solidFill>
                  <a:schemeClr val="tx2"/>
                </a:solidFill>
              </a:rPr>
              <a:t>TrEL</a:t>
            </a:r>
            <a:r>
              <a:rPr lang="en-US" sz="2200" dirty="0">
                <a:solidFill>
                  <a:schemeClr val="tx2"/>
                </a:solidFill>
              </a:rPr>
              <a:t>,</a:t>
            </a:r>
            <a:r>
              <a:rPr lang="en-US" sz="2200" dirty="0"/>
              <a:t> </a:t>
            </a:r>
            <a:r>
              <a:rPr lang="en-US" sz="2200" i="1" dirty="0">
                <a:solidFill>
                  <a:srgbClr val="FF0000"/>
                </a:solidFill>
              </a:rPr>
              <a:t>near field optical microscopy</a:t>
            </a:r>
          </a:p>
          <a:p>
            <a:r>
              <a:rPr lang="en-US" sz="2200" strike="sngStrike" dirty="0">
                <a:solidFill>
                  <a:schemeClr val="tx2"/>
                </a:solidFill>
              </a:rPr>
              <a:t>NSOM</a:t>
            </a:r>
            <a:r>
              <a:rPr lang="en-US" sz="2200" dirty="0">
                <a:solidFill>
                  <a:schemeClr val="tx2"/>
                </a:solidFill>
              </a:rPr>
              <a:t> and </a:t>
            </a:r>
            <a:r>
              <a:rPr lang="en-US" sz="2200" i="1" dirty="0">
                <a:solidFill>
                  <a:srgbClr val="FF0000"/>
                </a:solidFill>
              </a:rPr>
              <a:t>shear force microscopy </a:t>
            </a:r>
            <a:r>
              <a:rPr lang="en-US" sz="2200" strike="sngStrike" dirty="0">
                <a:solidFill>
                  <a:schemeClr val="tx2"/>
                </a:solidFill>
              </a:rPr>
              <a:t>SFM</a:t>
            </a:r>
            <a:r>
              <a:rPr lang="en-US" sz="2200" dirty="0">
                <a:solidFill>
                  <a:schemeClr val="tx2"/>
                </a:solidFill>
              </a:rPr>
              <a:t> under vacuum conditions. Films</a:t>
            </a:r>
          </a:p>
          <a:p>
            <a:r>
              <a:rPr lang="en-US" sz="2200" dirty="0">
                <a:solidFill>
                  <a:schemeClr val="tx2"/>
                </a:solidFill>
              </a:rPr>
              <a:t>exhibited identical, spatially invariant, far and near-field PL spectra without</a:t>
            </a:r>
          </a:p>
          <a:p>
            <a:r>
              <a:rPr lang="en-US" sz="2200" dirty="0">
                <a:solidFill>
                  <a:schemeClr val="tx2"/>
                </a:solidFill>
              </a:rPr>
              <a:t>bright or dark spots. Topographically, films were featureless.</a:t>
            </a:r>
            <a:r>
              <a:rPr lang="en-US" sz="2200" dirty="0"/>
              <a:t> </a:t>
            </a:r>
            <a:r>
              <a:rPr lang="en-US" sz="2200" i="1" dirty="0">
                <a:solidFill>
                  <a:srgbClr val="FF0000"/>
                </a:solidFill>
              </a:rPr>
              <a:t>charge transport</a:t>
            </a:r>
          </a:p>
          <a:p>
            <a:r>
              <a:rPr lang="en-US" sz="2200" strike="sngStrike" dirty="0">
                <a:solidFill>
                  <a:schemeClr val="tx2"/>
                </a:solidFill>
              </a:rPr>
              <a:t>CT</a:t>
            </a:r>
            <a:r>
              <a:rPr lang="en-US" sz="2200" dirty="0">
                <a:solidFill>
                  <a:schemeClr val="tx2"/>
                </a:solidFill>
              </a:rPr>
              <a:t>; however, differed between films by an order of magnitude suggesting that</a:t>
            </a:r>
          </a:p>
          <a:p>
            <a:r>
              <a:rPr lang="en-US" sz="2200" dirty="0">
                <a:solidFill>
                  <a:schemeClr val="tx2"/>
                </a:solidFill>
              </a:rPr>
              <a:t>morphologies dictating </a:t>
            </a:r>
            <a:r>
              <a:rPr lang="en-US" sz="2200" i="1" dirty="0">
                <a:solidFill>
                  <a:srgbClr val="FF0000"/>
                </a:solidFill>
              </a:rPr>
              <a:t>charge transport </a:t>
            </a:r>
            <a:r>
              <a:rPr lang="en-US" sz="2200" strike="sngStrike" dirty="0">
                <a:solidFill>
                  <a:schemeClr val="tx2"/>
                </a:solidFill>
              </a:rPr>
              <a:t>CT</a:t>
            </a:r>
            <a:r>
              <a:rPr lang="en-US" sz="2200" dirty="0">
                <a:solidFill>
                  <a:schemeClr val="tx2"/>
                </a:solidFill>
              </a:rPr>
              <a:t> are different from those</a:t>
            </a:r>
          </a:p>
          <a:p>
            <a:r>
              <a:rPr lang="en-US" sz="2200" dirty="0">
                <a:solidFill>
                  <a:schemeClr val="tx2"/>
                </a:solidFill>
              </a:rPr>
              <a:t>determining optical properties. It is proposed that differing orientation of small</a:t>
            </a:r>
          </a:p>
          <a:p>
            <a:r>
              <a:rPr lang="en-US" sz="2200" dirty="0">
                <a:solidFill>
                  <a:schemeClr val="tx2"/>
                </a:solidFill>
              </a:rPr>
              <a:t>aggregated regions affects CT but not PL. This implies that optical and surface</a:t>
            </a:r>
          </a:p>
          <a:p>
            <a:r>
              <a:rPr lang="en-US" sz="2200" dirty="0">
                <a:solidFill>
                  <a:schemeClr val="tx2"/>
                </a:solidFill>
              </a:rPr>
              <a:t>homogeneity are necessary but not sufficient conditions for good devices.</a:t>
            </a:r>
          </a:p>
        </p:txBody>
      </p:sp>
    </p:spTree>
    <p:extLst>
      <p:ext uri="{BB962C8B-B14F-4D97-AF65-F5344CB8AC3E}">
        <p14:creationId xmlns:p14="http://schemas.microsoft.com/office/powerpoint/2010/main" val="13558034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416AA-225D-4941-8DB5-F5AE20FB7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4 Following a Recipe</a:t>
            </a:r>
            <a:endParaRPr lang="en-IN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EAC1A2-608C-4C8A-B55A-C0D1F1956B8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6. Do something else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A11442-4776-476F-9598-77242D404235}"/>
              </a:ext>
            </a:extLst>
          </p:cNvPr>
          <p:cNvSpPr/>
          <p:nvPr/>
        </p:nvSpPr>
        <p:spPr bwMode="auto">
          <a:xfrm>
            <a:off x="76200" y="1247774"/>
            <a:ext cx="8991600" cy="533975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200" dirty="0">
                <a:solidFill>
                  <a:schemeClr val="tx2"/>
                </a:solidFill>
              </a:rPr>
              <a:t>It is generally accepted that the solvent used to spin a polymer thin film</a:t>
            </a:r>
          </a:p>
          <a:p>
            <a:r>
              <a:rPr lang="en-US" sz="2200" dirty="0">
                <a:solidFill>
                  <a:schemeClr val="tx2"/>
                </a:solidFill>
              </a:rPr>
              <a:t>determines photoluminescence (PL) and that this PL is a good indicator of </a:t>
            </a:r>
          </a:p>
          <a:p>
            <a:r>
              <a:rPr lang="en-US" sz="2200" dirty="0">
                <a:solidFill>
                  <a:schemeClr val="tx2"/>
                </a:solidFill>
              </a:rPr>
              <a:t>charge transport properties. To determine the relationship between (PL) and </a:t>
            </a:r>
          </a:p>
          <a:p>
            <a:r>
              <a:rPr lang="en-US" sz="2200" dirty="0">
                <a:solidFill>
                  <a:schemeClr val="tx2"/>
                </a:solidFill>
              </a:rPr>
              <a:t>charge transport in poly[2-methoxy-5-(2'-ethyl-hexyloxy)-1,4-phenylene</a:t>
            </a:r>
          </a:p>
          <a:p>
            <a:r>
              <a:rPr lang="en-US" sz="2200" dirty="0">
                <a:solidFill>
                  <a:schemeClr val="tx2"/>
                </a:solidFill>
              </a:rPr>
              <a:t>vinylene]</a:t>
            </a:r>
            <a:r>
              <a:rPr lang="en-US" sz="2200" i="1" dirty="0">
                <a:solidFill>
                  <a:schemeClr val="tx2"/>
                </a:solidFill>
              </a:rPr>
              <a:t> (</a:t>
            </a:r>
            <a:r>
              <a:rPr lang="en-US" sz="2200" dirty="0">
                <a:solidFill>
                  <a:schemeClr val="tx2"/>
                </a:solidFill>
              </a:rPr>
              <a:t>MEH-PPV), local PL, CT and topography of homogeneous, high</a:t>
            </a:r>
          </a:p>
          <a:p>
            <a:r>
              <a:rPr lang="en-US" sz="2200" dirty="0">
                <a:solidFill>
                  <a:schemeClr val="tx2"/>
                </a:solidFill>
              </a:rPr>
              <a:t>optical quality films produced from MEH-PPV well dissolved in </a:t>
            </a:r>
            <a:r>
              <a:rPr lang="en-US" sz="2200" i="1" dirty="0">
                <a:solidFill>
                  <a:schemeClr val="tx2"/>
                </a:solidFill>
              </a:rPr>
              <a:t>toluene</a:t>
            </a:r>
            <a:r>
              <a:rPr lang="en-US" sz="2200" dirty="0">
                <a:solidFill>
                  <a:schemeClr val="tx2"/>
                </a:solidFill>
              </a:rPr>
              <a:t> and </a:t>
            </a:r>
          </a:p>
          <a:p>
            <a:r>
              <a:rPr lang="en-US" sz="2200" dirty="0">
                <a:solidFill>
                  <a:schemeClr val="tx2"/>
                </a:solidFill>
              </a:rPr>
              <a:t>chlorobenzene were measured by means of transient electroluminescence, near</a:t>
            </a:r>
          </a:p>
          <a:p>
            <a:r>
              <a:rPr lang="en-US" sz="2200" dirty="0">
                <a:solidFill>
                  <a:schemeClr val="tx2"/>
                </a:solidFill>
              </a:rPr>
              <a:t> field optical microscopy and shear force microscopy under vacuum conditions</a:t>
            </a:r>
          </a:p>
          <a:p>
            <a:r>
              <a:rPr lang="en-US" sz="2200" dirty="0">
                <a:solidFill>
                  <a:schemeClr val="tx2"/>
                </a:solidFill>
              </a:rPr>
              <a:t>. Films exhibited identical, spatially invariant, far and near-field PL spectra</a:t>
            </a:r>
          </a:p>
          <a:p>
            <a:r>
              <a:rPr lang="en-US" sz="2200" dirty="0">
                <a:solidFill>
                  <a:schemeClr val="tx2"/>
                </a:solidFill>
              </a:rPr>
              <a:t>without bright or dark spots. Topographically, films were featureless. Charge</a:t>
            </a:r>
          </a:p>
          <a:p>
            <a:r>
              <a:rPr lang="en-US" sz="2200" dirty="0">
                <a:solidFill>
                  <a:schemeClr val="tx2"/>
                </a:solidFill>
              </a:rPr>
              <a:t>transport; however, differed between films by an order of magnitude</a:t>
            </a:r>
          </a:p>
          <a:p>
            <a:r>
              <a:rPr lang="en-US" sz="2200" dirty="0">
                <a:solidFill>
                  <a:schemeClr val="tx2"/>
                </a:solidFill>
              </a:rPr>
              <a:t>Suggesting that morphologies dictating charge transport are different from</a:t>
            </a:r>
          </a:p>
          <a:p>
            <a:r>
              <a:rPr lang="en-US" sz="2200" dirty="0">
                <a:solidFill>
                  <a:schemeClr val="tx2"/>
                </a:solidFill>
              </a:rPr>
              <a:t>Those determining optical properties. It is proposed that differing orientation</a:t>
            </a:r>
          </a:p>
          <a:p>
            <a:r>
              <a:rPr lang="en-US" sz="2200" dirty="0">
                <a:solidFill>
                  <a:schemeClr val="tx2"/>
                </a:solidFill>
              </a:rPr>
              <a:t>of small aggregated regions affects CT but not PL. This implies that optical</a:t>
            </a:r>
          </a:p>
          <a:p>
            <a:r>
              <a:rPr lang="en-US" sz="2200" dirty="0">
                <a:solidFill>
                  <a:schemeClr val="tx2"/>
                </a:solidFill>
              </a:rPr>
              <a:t>and surface homogeneity are necessary but not sufficient conditions for good</a:t>
            </a:r>
          </a:p>
          <a:p>
            <a:r>
              <a:rPr lang="en-US" sz="2200" dirty="0">
                <a:solidFill>
                  <a:schemeClr val="tx2"/>
                </a:solidFill>
              </a:rPr>
              <a:t>devices.</a:t>
            </a:r>
          </a:p>
        </p:txBody>
      </p:sp>
    </p:spTree>
    <p:extLst>
      <p:ext uri="{BB962C8B-B14F-4D97-AF65-F5344CB8AC3E}">
        <p14:creationId xmlns:p14="http://schemas.microsoft.com/office/powerpoint/2010/main" val="41907346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3D6DA-9D98-E6E9-145E-FA367F3268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B3A9D-4962-42C5-92E2-27E37FB4B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4 Following a Recipe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7692C3-BB4E-67C3-66A6-BDF9D8AAAE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Design 1 sentence for each part of the abstract.</a:t>
            </a:r>
          </a:p>
          <a:p>
            <a:r>
              <a:rPr lang="en-US" dirty="0"/>
              <a:t>Improve the flow.</a:t>
            </a:r>
          </a:p>
          <a:p>
            <a:r>
              <a:rPr lang="en-US" dirty="0"/>
              <a:t>Remove acronyms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268D52-8F39-E2AB-5D17-C5BE24BB215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Write the Abstract for Your Paper</a:t>
            </a:r>
            <a:endParaRPr lang="en-IN" dirty="0"/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DBC21C-CAE8-451E-C499-5B9817101AA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11">
            <a:extLst>
              <a:ext uri="{FF2B5EF4-FFF2-40B4-BE49-F238E27FC236}">
                <a16:creationId xmlns:a16="http://schemas.microsoft.com/office/drawing/2014/main" id="{9171FB21-5693-076D-3795-4491B3110E7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CC4437E-9C09-E15E-39CA-C453F7C8D7E9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6323319"/>
            <a:ext cx="609600" cy="307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3433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D7064-6AB2-67DE-6656-8A169838F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65349-750F-8623-06F2-654FA785A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 Homework &amp; Assignments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73821A-3D71-DCE7-7C25-C22BE4750A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Submit</a:t>
            </a:r>
            <a:r>
              <a:rPr lang="en-US" dirty="0"/>
              <a:t> your completed research paper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40A99B-1605-8AEF-6F5C-0AB6C425C9F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Write the Abstract for Your Paper</a:t>
            </a:r>
            <a:endParaRPr lang="en-IN" dirty="0"/>
          </a:p>
          <a:p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6F68D8B5-0B51-D209-BAD7-192CDCB70AC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B190BD9-A6A0-FCA6-5075-FE95210016A0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" name="Picture 6">
            <a:hlinkClick r:id="rId3"/>
            <a:extLst>
              <a:ext uri="{FF2B5EF4-FFF2-40B4-BE49-F238E27FC236}">
                <a16:creationId xmlns:a16="http://schemas.microsoft.com/office/drawing/2014/main" id="{0DAD7D3B-3EF1-BC38-796A-2F96A8DA429F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76050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1FC3-4005-4CED-B5D6-11EB2A4F2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678" y="304800"/>
            <a:ext cx="8270322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1A_OnePane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53CE-030C-4D6B-9943-BD2445AB1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081" y="914400"/>
            <a:ext cx="8892262" cy="5713413"/>
          </a:xfrm>
        </p:spPr>
        <p:txBody>
          <a:bodyPr/>
          <a:lstStyle/>
          <a:p>
            <a:r>
              <a:rPr lang="en-CA" dirty="0"/>
              <a:t>Use for standard slides (not usually)</a:t>
            </a:r>
          </a:p>
        </p:txBody>
      </p:sp>
    </p:spTree>
    <p:extLst>
      <p:ext uri="{BB962C8B-B14F-4D97-AF65-F5344CB8AC3E}">
        <p14:creationId xmlns:p14="http://schemas.microsoft.com/office/powerpoint/2010/main" val="15708545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0BC2-EEC1-47FB-A679-712A0BC6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1B_OnePane_Icons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354A-C3AD-4F2A-89E7-C072A86F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37F9-E3CA-40BE-A7D0-557841979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Vocabulary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DB87CD-2A07-40D7-87F1-263D542306E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086BC11-D4D0-42C2-B092-71348B9190B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E32242E-D25A-45CB-B6BB-D2A9D081FEA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8120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E6BDF-63E0-4A0E-B6E9-FEBCFF131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2_TwoPanes_Compare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9EE95E-4302-4086-B297-BF60BDDD62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9092BC-2A91-484D-8EF9-517F8B98895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25224F-4171-4718-9A9F-B488BC0DA3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7AEA05-2D91-47A8-8DA7-82F05C99CC3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552595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653E8-638E-409A-884E-07EDD9CC6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3_Title(</a:t>
            </a:r>
            <a:r>
              <a:rPr lang="en-CA" dirty="0" err="1"/>
              <a:t>NoPane</a:t>
            </a:r>
            <a:r>
              <a:rPr lang="en-CA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701619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Activity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7ED66C5-B00F-4664-A4CB-1CC0AEA284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Instruction for Activities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493A2022-2A32-44B2-BC74-0AA21B1BC4D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B5761E0-95FF-41F9-B791-FB87D844563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04574ED-C3EE-44B9-AD3B-C0F9663897F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3156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Activity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77B505B-1749-41F8-8406-D5A8ED239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Homework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AC3883E-0159-4EDE-9045-8690FE7F479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F6CBFC6B-362B-47FA-BD29-6BB4C4CCBBD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BE793247-D896-4996-94FC-7925502AA84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3604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3A9-240F-40DC-9D6E-19EB9AA13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153400" cy="457200"/>
          </a:xfrm>
        </p:spPr>
        <p:txBody>
          <a:bodyPr>
            <a:normAutofit fontScale="90000"/>
          </a:bodyPr>
          <a:lstStyle/>
          <a:p>
            <a:r>
              <a:rPr lang="en-CA" dirty="0"/>
              <a:t>Activity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77B505B-1749-41F8-8406-D5A8ED239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F0FD8-1B9D-485F-82A4-0BA8B5A404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14400"/>
            <a:ext cx="8001000" cy="5334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Assignments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AC3883E-0159-4EDE-9045-8690FE7F479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F6CBFC6B-362B-47FA-BD29-6BB4C4CCBBD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0A0FF58A-5253-48C9-91FA-DF03C14ECCB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" y="990600"/>
            <a:ext cx="90678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7424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F0202A73-F6D8-4FD1-A6E1-FB749222C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6172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92C998-4F62-4423-B488-47E7B5FF8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616743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3C4AA3F4-B6D6-4D5E-AEE5-381C83BC37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61626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A81FFE0-90DD-4AF6-9272-2F600DEA1E91}"/>
              </a:ext>
            </a:extLst>
          </p:cNvPr>
          <p:cNvSpPr txBox="1"/>
          <p:nvPr/>
        </p:nvSpPr>
        <p:spPr>
          <a:xfrm>
            <a:off x="3390900" y="369124"/>
            <a:ext cx="2362200" cy="461665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Blank Slide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2C92848-20FE-4C97-8016-7002389DD7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174" y="2722562"/>
            <a:ext cx="1450851" cy="73152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6A28EA5-0D10-4B7D-9FEE-E6667108E6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91" y="5484803"/>
            <a:ext cx="1450851" cy="73152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9B795A8-E696-4430-AB82-1153E57C7F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91" y="4569777"/>
            <a:ext cx="1450851" cy="73152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76F5F57-D79E-4E52-AA91-10CB6AEFDB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723" y="4611675"/>
            <a:ext cx="1447803" cy="72847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01E6226-F289-4BB5-AC6B-C7B0550574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2847478"/>
            <a:ext cx="1450851" cy="73152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2270072-31E8-4583-96E6-58B0C46385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890" y="3693841"/>
            <a:ext cx="1450851" cy="72847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81DE3C2-3194-4160-B17C-7F80C0EC7C4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44" y="3600509"/>
            <a:ext cx="1450851" cy="72847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3C944B2D-EB43-4FA0-864B-C2CC1A26BF0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92" y="2716011"/>
            <a:ext cx="1450851" cy="73152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3CED0F05-123E-480A-AF10-3992999056D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05" y="1836873"/>
            <a:ext cx="1450851" cy="728473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4193E67-C840-4A96-8573-A07A81C09BD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2001115"/>
            <a:ext cx="1450851" cy="731521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9DE3D0F-23DE-4DA4-853A-76CFCEF2331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05" y="976583"/>
            <a:ext cx="1450851" cy="731521"/>
          </a:xfrm>
          <a:prstGeom prst="rect">
            <a:avLst/>
          </a:prstGeom>
        </p:spPr>
      </p:pic>
      <p:pic>
        <p:nvPicPr>
          <p:cNvPr id="3" name="Picture 2" descr="A picture containing text, light&#10;&#10;Description automatically generated">
            <a:extLst>
              <a:ext uri="{FF2B5EF4-FFF2-40B4-BE49-F238E27FC236}">
                <a16:creationId xmlns:a16="http://schemas.microsoft.com/office/drawing/2014/main" id="{A907FB23-A56A-4F0B-8B14-4275845E667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499" y="1796240"/>
            <a:ext cx="2214872" cy="80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185077"/>
      </p:ext>
    </p:extLst>
  </p:cSld>
  <p:clrMapOvr>
    <a:masterClrMapping/>
  </p:clrMapOvr>
</p:sld>
</file>

<file path=ppt/theme/theme1.xml><?xml version="1.0" encoding="utf-8"?>
<a:theme xmlns:a="http://schemas.openxmlformats.org/drawingml/2006/main" name="ecp1026">
  <a:themeElements>
    <a:clrScheme name="Custom 2">
      <a:dk1>
        <a:srgbClr val="969696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66FF66"/>
      </a:accent2>
      <a:accent3>
        <a:srgbClr val="AAAAAA"/>
      </a:accent3>
      <a:accent4>
        <a:srgbClr val="DADADA"/>
      </a:accent4>
      <a:accent5>
        <a:srgbClr val="AAE2CA"/>
      </a:accent5>
      <a:accent6>
        <a:srgbClr val="5CE75C"/>
      </a:accent6>
      <a:hlink>
        <a:srgbClr val="FF0000"/>
      </a:hlink>
      <a:folHlink>
        <a:srgbClr val="B2B2B2"/>
      </a:folHlink>
    </a:clrScheme>
    <a:fontScheme name="ecp1026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cp1026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p1026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p1026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C110FC45-D127-442D-A522-6648AA26FEF0}" vid="{7A308FB7-59D1-4068-83B7-F76DA01798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kejiyingwen</Template>
  <TotalTime>69</TotalTime>
  <Words>1561</Words>
  <Application>Microsoft Office PowerPoint</Application>
  <PresentationFormat>On-screen Show (4:3)</PresentationFormat>
  <Paragraphs>198</Paragraphs>
  <Slides>27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Times New Roman</vt:lpstr>
      <vt:lpstr>Wingdings</vt:lpstr>
      <vt:lpstr>ecp1026</vt:lpstr>
      <vt:lpstr>CorelDRAW</vt:lpstr>
      <vt:lpstr>§7.8 Abstract</vt:lpstr>
      <vt:lpstr>Activity_2Panes</vt:lpstr>
      <vt:lpstr>2 Its Role and Structure </vt:lpstr>
      <vt:lpstr>2 Its Role and Structure </vt:lpstr>
      <vt:lpstr>2 Its Role and Structure </vt:lpstr>
      <vt:lpstr>2 Its Role and Structure </vt:lpstr>
      <vt:lpstr>2 Its Role and Structure </vt:lpstr>
      <vt:lpstr>3 Does &amp; Don’ts</vt:lpstr>
      <vt:lpstr>3 Does &amp; Don’ts</vt:lpstr>
      <vt:lpstr>4 Following a Recipe</vt:lpstr>
      <vt:lpstr>4 Following a Recipe</vt:lpstr>
      <vt:lpstr>4 Following a Recipe</vt:lpstr>
      <vt:lpstr>4 Following a Recipe</vt:lpstr>
      <vt:lpstr>4 Following a Recipe</vt:lpstr>
      <vt:lpstr>4 Following a Recipe</vt:lpstr>
      <vt:lpstr>4 Following a Recipe</vt:lpstr>
      <vt:lpstr>4 Following a Recipe</vt:lpstr>
      <vt:lpstr>4 Following a Recipe</vt:lpstr>
      <vt:lpstr>5 Homework &amp; Assignments</vt:lpstr>
      <vt:lpstr>1A_OnePane</vt:lpstr>
      <vt:lpstr>1B_OnePane_Icons</vt:lpstr>
      <vt:lpstr>2_TwoPanes_Compare</vt:lpstr>
      <vt:lpstr>3_Title(NoPane)</vt:lpstr>
      <vt:lpstr>Activity</vt:lpstr>
      <vt:lpstr>Activity</vt:lpstr>
      <vt:lpstr>Activity</vt:lpstr>
      <vt:lpstr>PowerPoint Presentation</vt:lpstr>
    </vt:vector>
  </TitlesOfParts>
  <Company>Research Communication: EFL for Science and Engineering Students</Company>
  <LinksUpToDate>false</LinksUpToDate>
  <SharedDoc>false</SharedDoc>
  <HyperlinkBase>https://www.kejiyingwen.com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0Title</dc:title>
  <dc:subject>Template for Lecture Slides for Kejiyingwen</dc:subject>
  <dc:creator>Jonathon David White</dc:creator>
  <cp:lastModifiedBy>Jonathon David White</cp:lastModifiedBy>
  <cp:revision>10</cp:revision>
  <dcterms:created xsi:type="dcterms:W3CDTF">2021-12-08T04:30:48Z</dcterms:created>
  <dcterms:modified xsi:type="dcterms:W3CDTF">2025-01-01T15:38:00Z</dcterms:modified>
  <cp:category>course</cp:category>
</cp:coreProperties>
</file>