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99" r:id="rId4"/>
    <p:sldId id="298" r:id="rId5"/>
    <p:sldId id="300" r:id="rId6"/>
    <p:sldId id="301" r:id="rId7"/>
    <p:sldId id="302" r:id="rId8"/>
    <p:sldId id="324" r:id="rId9"/>
    <p:sldId id="308" r:id="rId10"/>
    <p:sldId id="304" r:id="rId11"/>
    <p:sldId id="306" r:id="rId12"/>
    <p:sldId id="327" r:id="rId13"/>
    <p:sldId id="326" r:id="rId14"/>
    <p:sldId id="310" r:id="rId15"/>
    <p:sldId id="311" r:id="rId16"/>
    <p:sldId id="312" r:id="rId17"/>
    <p:sldId id="313" r:id="rId18"/>
    <p:sldId id="325" r:id="rId19"/>
    <p:sldId id="314" r:id="rId20"/>
    <p:sldId id="315" r:id="rId21"/>
    <p:sldId id="317" r:id="rId22"/>
    <p:sldId id="319" r:id="rId23"/>
    <p:sldId id="321" r:id="rId24"/>
    <p:sldId id="322" r:id="rId25"/>
    <p:sldId id="32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安里" initials="安里" lastIdx="1" clrIdx="0">
    <p:extLst>
      <p:ext uri="{19B8F6BF-5375-455C-9EA6-DF929625EA0E}">
        <p15:presenceInfo xmlns:p15="http://schemas.microsoft.com/office/powerpoint/2012/main" userId="安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92"/>
    <a:srgbClr val="0000FF"/>
    <a:srgbClr val="FF00FF"/>
    <a:srgbClr val="7F6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76" y="1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-§2.2 Opening Communication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a/11cultgr.mp3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../a/11party.mp3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hyperlink" Target="../a/11airpor.mp3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kejiyingwen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935966"/>
            <a:ext cx="8610600" cy="1203385"/>
          </a:xfrm>
        </p:spPr>
        <p:txBody>
          <a:bodyPr/>
          <a:lstStyle/>
          <a:p>
            <a:r>
              <a:rPr lang="en-CA" sz="4800" dirty="0" err="1"/>
              <a:t>bo</a:t>
            </a:r>
            <a:r>
              <a:rPr lang="en-CA" sz="4800" dirty="0"/>
              <a:t>-§2.2 Opening Communication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5E49C1-E8F5-4B90-AE16-3C3541D10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569" y="1856806"/>
            <a:ext cx="4743960" cy="413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Protocol [</a:t>
            </a:r>
            <a:r>
              <a:rPr lang="en-US" dirty="0" err="1"/>
              <a:t>proh-tuh-kawl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ftp: file transfer protocol</a:t>
            </a:r>
          </a:p>
          <a:p>
            <a:pPr lvl="1"/>
            <a:r>
              <a:rPr lang="en-US" dirty="0"/>
              <a:t>http: hypertext transfer protocol</a:t>
            </a:r>
          </a:p>
          <a:p>
            <a:pPr lvl="1"/>
            <a:r>
              <a:rPr lang="en-US" dirty="0"/>
              <a:t>https: hypertext transfer protocol secure</a:t>
            </a:r>
          </a:p>
          <a:p>
            <a:pPr lvl="1"/>
            <a:r>
              <a:rPr lang="en-US" dirty="0" err="1"/>
              <a:t>ip</a:t>
            </a:r>
            <a:r>
              <a:rPr lang="en-US" dirty="0"/>
              <a:t>: Internet protocol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AC359-F621-4E14-BA4A-580A225E04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0F34E2-9423-46C5-A030-E1DE2956CE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1529ED-67D6-41F9-947D-D399887C99F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05813EE-D0E8-4B2A-B6B8-2BE2BEE57D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Protocols: Defined Way of Doing Something</a:t>
            </a:r>
          </a:p>
          <a:p>
            <a:r>
              <a:rPr lang="en-CA" dirty="0"/>
              <a:t>E.g.  ftp, http, https,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6EFA363-B3E6-4136-8257-A8B6F574A0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77D24B-5913-4DF3-ABA1-4494A52A1F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7D45F5C-EACC-A430-01FB-DB1D2FCB5C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261A88D-23CA-5707-0E8E-BFAC5D962B2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CDF7B5-821C-4DDB-93DD-C4DBC0AF77DD}"/>
              </a:ext>
            </a:extLst>
          </p:cNvPr>
          <p:cNvGrpSpPr/>
          <p:nvPr/>
        </p:nvGrpSpPr>
        <p:grpSpPr>
          <a:xfrm>
            <a:off x="897898" y="3121206"/>
            <a:ext cx="6547449" cy="536275"/>
            <a:chOff x="534838" y="2481533"/>
            <a:chExt cx="6547449" cy="5362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E59F9A4-93DE-4EC4-BB0A-7DEF2C4DDD65}"/>
                </a:ext>
              </a:extLst>
            </p:cNvPr>
            <p:cNvSpPr/>
            <p:nvPr/>
          </p:nvSpPr>
          <p:spPr bwMode="auto">
            <a:xfrm>
              <a:off x="534838" y="2484408"/>
              <a:ext cx="1242445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A4B00F0-D88E-4A82-AA3B-0AA857836BCB}"/>
                </a:ext>
              </a:extLst>
            </p:cNvPr>
            <p:cNvSpPr/>
            <p:nvPr/>
          </p:nvSpPr>
          <p:spPr bwMode="auto">
            <a:xfrm>
              <a:off x="1777283" y="2481533"/>
              <a:ext cx="4166317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1E1765-EB9B-4E71-BC82-05AE4F2073CC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32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up</a:t>
            </a:r>
          </a:p>
          <a:p>
            <a:r>
              <a:rPr lang="en-US" dirty="0"/>
              <a:t>Introduce yourself to 3 classmates (that you don’t know).</a:t>
            </a:r>
          </a:p>
          <a:p>
            <a:r>
              <a:rPr lang="en-US" dirty="0"/>
              <a:t>Sit down.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4772A-8619-9552-08EF-F1AD066E57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5916B6A-7340-4DA0-9BDB-6696A22C9E7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741254-0287-E0AF-5DF0-D9F8529EC96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835519-2FF2-D44A-BC54-C9A6F069505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3372E9F-9766-3AE1-5573-81431DC4D8D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177397"/>
            <a:ext cx="4267200" cy="372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3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Say your name</a:t>
            </a:r>
          </a:p>
          <a:p>
            <a:r>
              <a:rPr lang="en-US" dirty="0"/>
              <a:t>Repeat the 2 previous names.</a:t>
            </a:r>
          </a:p>
          <a:p>
            <a:r>
              <a:rPr lang="en-US" dirty="0"/>
              <a:t>Introduce the name of one of your new friends.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277CAC-FD07-990B-2ECA-D5E05D0EEE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5916B6A-7340-4DA0-9BDB-6696A22C9E7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6019FA-7B2D-9632-D107-F7CF90807D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B93078-0514-F83D-4EF9-E3B2395539B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5B30EC9-1695-EF56-B41A-E51A4E2789B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177397"/>
            <a:ext cx="4267200" cy="372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50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Addressing People in English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Fill in the table in both your and your partner’s workbook.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How would you address them?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09C8F2E-2A28-4E7B-A60B-1B5C4513403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23" name="Content Placeholder 22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F66B48E7-AA5D-D330-5805-AAE5380A1A3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98128"/>
            <a:ext cx="4267200" cy="3880944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0EA914F-7CAC-CB68-7110-2579D18B4D8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A6736C6-6A3F-1100-5405-6A2EFE8BAAF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DEAED-14B9-91AB-7499-9C5F2652BEEF}"/>
              </a:ext>
            </a:extLst>
          </p:cNvPr>
          <p:cNvSpPr txBox="1"/>
          <p:nvPr/>
        </p:nvSpPr>
        <p:spPr>
          <a:xfrm>
            <a:off x="465291" y="3252976"/>
            <a:ext cx="4159306" cy="193899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</a:rPr>
              <a:t>I have a professor by the name of </a:t>
            </a:r>
            <a:r>
              <a:rPr lang="en-CA" sz="2400" b="1" dirty="0" err="1">
                <a:solidFill>
                  <a:schemeClr val="tx2"/>
                </a:solidFill>
              </a:rPr>
              <a:t>Musaddam</a:t>
            </a:r>
            <a:r>
              <a:rPr lang="en-CA" sz="2400" b="1" dirty="0">
                <a:solidFill>
                  <a:schemeClr val="tx2"/>
                </a:solidFill>
              </a:rPr>
              <a:t> </a:t>
            </a:r>
            <a:r>
              <a:rPr lang="en-CA" sz="2400" b="1" dirty="0" err="1">
                <a:solidFill>
                  <a:schemeClr val="tx2"/>
                </a:solidFill>
              </a:rPr>
              <a:t>Idrissa</a:t>
            </a:r>
            <a:r>
              <a:rPr lang="en-CA" sz="2400" b="1" dirty="0">
                <a:solidFill>
                  <a:schemeClr val="tx2"/>
                </a:solidFill>
              </a:rPr>
              <a:t> Musa</a:t>
            </a:r>
            <a:r>
              <a:rPr lang="en-CA" sz="2400" dirty="0">
                <a:solidFill>
                  <a:schemeClr val="tx2"/>
                </a:solidFill>
              </a:rPr>
              <a:t>.  When I meet her on the road, I will address her as </a:t>
            </a:r>
            <a:r>
              <a:rPr lang="en-CA" sz="2400" b="1" dirty="0">
                <a:solidFill>
                  <a:schemeClr val="tx2"/>
                </a:solidFill>
              </a:rPr>
              <a:t>Professor Musa.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F7076B-594C-1CC3-2D8F-6E2AD144DEDF}"/>
              </a:ext>
            </a:extLst>
          </p:cNvPr>
          <p:cNvSpPr txBox="1"/>
          <p:nvPr/>
        </p:nvSpPr>
        <p:spPr>
          <a:xfrm>
            <a:off x="4756095" y="5972145"/>
            <a:ext cx="461852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 err="1"/>
              <a:t>Musaddam</a:t>
            </a:r>
            <a:r>
              <a:rPr lang="en-US" sz="700" dirty="0"/>
              <a:t> </a:t>
            </a:r>
            <a:r>
              <a:rPr lang="en-US" sz="700" dirty="0" err="1"/>
              <a:t>Idrissa</a:t>
            </a:r>
            <a:r>
              <a:rPr lang="en-US" sz="700" dirty="0"/>
              <a:t> Musa, CC BY-SA 4.0 &lt;https://creativecommons.org/licenses/by-sa/4.0&gt;,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307026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Addressing people in English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teacher’s talk.</a:t>
            </a:r>
          </a:p>
          <a:p>
            <a:r>
              <a:rPr lang="en-US" dirty="0"/>
              <a:t>Check your answers.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Using people’s names and titles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172B75-DA34-452D-AF4F-A3B2ECC74B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308997-996F-4773-8FF9-BED0030D9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146030A0-35F6-4D32-845E-90647356C73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3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9B2298-71D5-7B15-4F97-A4D256D1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Addressing people in English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440E4-059A-F710-A928-7B7819AAA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Relationship determines Formality</a:t>
            </a:r>
          </a:p>
          <a:p>
            <a:pPr lvl="1"/>
            <a:r>
              <a:rPr lang="en-CA" dirty="0"/>
              <a:t>Prof. Jonathon David White</a:t>
            </a:r>
            <a:r>
              <a:rPr lang="en-CA" dirty="0">
                <a:sym typeface="Wingdings" panose="05000000000000000000" pitchFamily="2" charset="2"/>
              </a:rPr>
              <a:t> Prof. White, Jonathon, Jon, Sparky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Mr. Lien Leon Joshua Donald White  Mr. White, Leon, </a:t>
            </a:r>
            <a:r>
              <a:rPr lang="en-CA" dirty="0" err="1">
                <a:sym typeface="Wingdings" panose="05000000000000000000" pitchFamily="2" charset="2"/>
              </a:rPr>
              <a:t>LeeLee</a:t>
            </a:r>
            <a:endParaRPr lang="en-CA" dirty="0"/>
          </a:p>
          <a:p>
            <a:r>
              <a:rPr lang="en-CA" dirty="0"/>
              <a:t>Names not Relationship</a:t>
            </a:r>
          </a:p>
          <a:p>
            <a:pPr lvl="1"/>
            <a:r>
              <a:rPr lang="en-CA" dirty="0"/>
              <a:t>“Sharon thinks…” NOT “My wife thinks…”</a:t>
            </a:r>
          </a:p>
          <a:p>
            <a:pPr lvl="1"/>
            <a:r>
              <a:rPr lang="en-CA" dirty="0"/>
              <a:t>“Ask Deborah.”   NOT “Ask your oldest sister.”</a:t>
            </a:r>
          </a:p>
          <a:p>
            <a:r>
              <a:rPr lang="en-US" dirty="0"/>
              <a:t>Role call: Given name 1</a:t>
            </a:r>
            <a:r>
              <a:rPr lang="en-US" baseline="30000" dirty="0"/>
              <a:t>st</a:t>
            </a:r>
            <a:r>
              <a:rPr lang="en-US" dirty="0"/>
              <a:t> , Family name 2</a:t>
            </a:r>
            <a:r>
              <a:rPr lang="en-US" baseline="30000" dirty="0"/>
              <a:t>nd</a:t>
            </a:r>
            <a:r>
              <a:rPr lang="en-US" dirty="0"/>
              <a:t> (no Middle)</a:t>
            </a:r>
          </a:p>
          <a:p>
            <a:pPr lvl="1"/>
            <a:r>
              <a:rPr lang="en-US" dirty="0"/>
              <a:t>Meili Wang NOT Wang Meili</a:t>
            </a:r>
          </a:p>
          <a:p>
            <a:r>
              <a:rPr lang="en-US" dirty="0"/>
              <a:t>Titles</a:t>
            </a:r>
          </a:p>
          <a:p>
            <a:pPr lvl="1"/>
            <a:r>
              <a:rPr lang="en-US" dirty="0"/>
              <a:t>Family name must include a title (with exceptions)</a:t>
            </a:r>
          </a:p>
          <a:p>
            <a:pPr lvl="2"/>
            <a:r>
              <a:rPr lang="en-US" dirty="0"/>
              <a:t>Mr. Green NOT Green</a:t>
            </a:r>
          </a:p>
          <a:p>
            <a:pPr lvl="2"/>
            <a:r>
              <a:rPr lang="en-US" dirty="0"/>
              <a:t>Ms. Wang NOT Wang</a:t>
            </a:r>
          </a:p>
          <a:p>
            <a:pPr lvl="1"/>
            <a:r>
              <a:rPr lang="en-US" dirty="0"/>
              <a:t>Given name must NOT include a title</a:t>
            </a:r>
          </a:p>
          <a:p>
            <a:pPr lvl="2"/>
            <a:r>
              <a:rPr lang="en-US" dirty="0"/>
              <a:t>Jonathon NOT Prof Jonathon</a:t>
            </a:r>
          </a:p>
          <a:p>
            <a:r>
              <a:rPr lang="en-US" dirty="0"/>
              <a:t>American vs British English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DE090-534D-A8F1-6876-0915071359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Using people’s Names: Take Home Points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D8C130-F2A1-3100-4265-9D164040D81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D3AE0E2D-5B51-E43A-AF17-352E778CFE7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4FAB06-5546-B639-DB26-FA47317C41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9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 Opening with a Stranger</a:t>
            </a:r>
            <a:endParaRPr lang="en-CA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434E5B5-C8D6-4946-AD99-6E06D70FF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Acquaintance [uh-</a:t>
            </a:r>
            <a:r>
              <a:rPr lang="en-US" dirty="0" err="1"/>
              <a:t>kweyn</a:t>
            </a:r>
            <a:r>
              <a:rPr lang="en-US" dirty="0"/>
              <a:t>-</a:t>
            </a:r>
            <a:r>
              <a:rPr lang="en-US" dirty="0" err="1"/>
              <a:t>tns</a:t>
            </a:r>
            <a:r>
              <a:rPr lang="en-US" dirty="0"/>
              <a:t>]</a:t>
            </a:r>
          </a:p>
          <a:p>
            <a:r>
              <a:rPr lang="en-US" dirty="0"/>
              <a:t>Stranger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0B075F-15C9-DE39-5AA7-082BA7492D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15A1971A-3081-45BE-A7CF-BC33EBB3715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BFE920E-E728-245D-B460-5056430BE01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ADCB881-EDF6-5416-0155-E8F1751EFA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2F390F-7C00-6D78-88BE-9C2DA6F3CD8D}"/>
              </a:ext>
            </a:extLst>
          </p:cNvPr>
          <p:cNvGrpSpPr/>
          <p:nvPr/>
        </p:nvGrpSpPr>
        <p:grpSpPr>
          <a:xfrm>
            <a:off x="1743372" y="2873376"/>
            <a:ext cx="5657255" cy="646331"/>
            <a:chOff x="2843808" y="4135438"/>
            <a:chExt cx="5657255" cy="6463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519541B-912B-187A-F7F7-AC7ED401793D}"/>
                </a:ext>
              </a:extLst>
            </p:cNvPr>
            <p:cNvSpPr txBox="1"/>
            <p:nvPr/>
          </p:nvSpPr>
          <p:spPr>
            <a:xfrm>
              <a:off x="2843808" y="4135438"/>
              <a:ext cx="5657255" cy="646331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Stranger 	        Acquaintance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BB75330-25C4-4116-A841-543429762D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67849" y="4515118"/>
              <a:ext cx="852260" cy="0"/>
            </a:xfrm>
            <a:prstGeom prst="straightConnector1">
              <a:avLst/>
            </a:prstGeom>
            <a:solidFill>
              <a:schemeClr val="accent1"/>
            </a:solidFill>
            <a:ln w="60325" cap="flat" cmpd="sng" algn="ctr">
              <a:solidFill>
                <a:schemeClr val="bg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0974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Up 9">
            <a:extLst>
              <a:ext uri="{FF2B5EF4-FFF2-40B4-BE49-F238E27FC236}">
                <a16:creationId xmlns:a16="http://schemas.microsoft.com/office/drawing/2014/main" id="{25B43A47-52EF-07FB-F760-AFB369341055}"/>
              </a:ext>
            </a:extLst>
          </p:cNvPr>
          <p:cNvSpPr/>
          <p:nvPr/>
        </p:nvSpPr>
        <p:spPr bwMode="auto">
          <a:xfrm>
            <a:off x="984741" y="3084224"/>
            <a:ext cx="834087" cy="634671"/>
          </a:xfrm>
          <a:prstGeom prst="upArrow">
            <a:avLst/>
          </a:prstGeom>
          <a:solidFill>
            <a:srgbClr val="00479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Starting a Dialogue with a Stranger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BA092-EB80-403C-A69A-FD2580791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as the teacher roleplays opening a conversation with a stranger.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Demonstration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C00576D-62B6-C508-516B-9BEDC678DA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7DC1490-0FE9-2BC4-5D1A-C962E236894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B0D6168D-E901-F2CE-2CFC-3609E1CF1BF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C20CD9-2871-0079-F7B4-28B9E6B5509A}"/>
              </a:ext>
            </a:extLst>
          </p:cNvPr>
          <p:cNvSpPr txBox="1"/>
          <p:nvPr/>
        </p:nvSpPr>
        <p:spPr>
          <a:xfrm>
            <a:off x="404813" y="3630159"/>
            <a:ext cx="7945188" cy="26776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J: Hello, my name is </a:t>
            </a:r>
            <a:r>
              <a:rPr lang="en-US" sz="2800" dirty="0">
                <a:solidFill>
                  <a:schemeClr val="tx2"/>
                </a:solidFill>
              </a:rPr>
              <a:t>Jonathon David White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	Could you please tell me your name?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P: Hi, I’m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Chen Yong Guang</a:t>
            </a:r>
            <a:r>
              <a:rPr lang="en-US" sz="2800" b="1" dirty="0">
                <a:solidFill>
                  <a:schemeClr val="tx2"/>
                </a:solidFill>
              </a:rPr>
              <a:t>, but just call me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Peter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J: Okay,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Peter</a:t>
            </a:r>
            <a:r>
              <a:rPr lang="en-US" sz="2800" b="1" dirty="0">
                <a:solidFill>
                  <a:schemeClr val="tx2"/>
                </a:solidFill>
              </a:rPr>
              <a:t>. Please call me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Jon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P: Nice to meet you,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Jon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J: Nice to meet you too,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Peter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F7D8FB-7AF0-2787-5654-13F9CDAAEBF1}"/>
              </a:ext>
            </a:extLst>
          </p:cNvPr>
          <p:cNvGrpSpPr/>
          <p:nvPr/>
        </p:nvGrpSpPr>
        <p:grpSpPr>
          <a:xfrm>
            <a:off x="821024" y="2547594"/>
            <a:ext cx="6547449" cy="536275"/>
            <a:chOff x="534838" y="2481533"/>
            <a:chExt cx="6547449" cy="5362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6F76FA4-CAB8-62C7-E693-B0B34E60271C}"/>
                </a:ext>
              </a:extLst>
            </p:cNvPr>
            <p:cNvSpPr/>
            <p:nvPr/>
          </p:nvSpPr>
          <p:spPr bwMode="auto">
            <a:xfrm>
              <a:off x="534838" y="2484408"/>
              <a:ext cx="1242445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BA6A05-2293-CF19-9954-E08156F18497}"/>
                </a:ext>
              </a:extLst>
            </p:cNvPr>
            <p:cNvSpPr/>
            <p:nvPr/>
          </p:nvSpPr>
          <p:spPr bwMode="auto">
            <a:xfrm>
              <a:off x="1777283" y="2481533"/>
              <a:ext cx="4166317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249493E-A2D3-3BE4-74DB-234D2BE30BD7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5520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Starting a Dialogue with a Stranger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a partner (someone you don’t know)</a:t>
            </a:r>
          </a:p>
          <a:p>
            <a:r>
              <a:rPr lang="en-US" dirty="0"/>
              <a:t>Fill in the blanks with your names.</a:t>
            </a:r>
          </a:p>
          <a:p>
            <a:r>
              <a:rPr lang="en-US" dirty="0"/>
              <a:t>Memorize the conversation opening.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Opening a Conversation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E7FC7C6-3341-4789-BEF5-D1864398F0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3D8CF0-EFCB-8066-6B6C-A9316E32705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F1641D-B95B-2A56-D21F-389E68E2F67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675A04-C387-3CB4-F0D2-91025F4A87D0}"/>
              </a:ext>
            </a:extLst>
          </p:cNvPr>
          <p:cNvSpPr txBox="1"/>
          <p:nvPr/>
        </p:nvSpPr>
        <p:spPr>
          <a:xfrm>
            <a:off x="404813" y="3630159"/>
            <a:ext cx="7258718" cy="26776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A: Hello, my name is </a:t>
            </a:r>
            <a:r>
              <a:rPr lang="en-US" sz="2800" dirty="0">
                <a:solidFill>
                  <a:schemeClr val="tx2"/>
                </a:solidFill>
              </a:rPr>
              <a:t>____________________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	Could you please tell me your name?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B: Hi, I’m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__________</a:t>
            </a:r>
            <a:r>
              <a:rPr lang="en-US" sz="2800" b="1" dirty="0">
                <a:solidFill>
                  <a:schemeClr val="tx2"/>
                </a:solidFill>
              </a:rPr>
              <a:t>, but just call me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_____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A: Okay,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_______</a:t>
            </a:r>
            <a:r>
              <a:rPr lang="en-US" sz="2800" b="1" dirty="0">
                <a:solidFill>
                  <a:schemeClr val="tx2"/>
                </a:solidFill>
              </a:rPr>
              <a:t>. Please call me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_______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B: Nice to meet you,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_______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A: Nice to meet you too,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________</a:t>
            </a:r>
            <a:r>
              <a:rPr lang="en-US" sz="2800" b="1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495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Up 9">
            <a:extLst>
              <a:ext uri="{FF2B5EF4-FFF2-40B4-BE49-F238E27FC236}">
                <a16:creationId xmlns:a16="http://schemas.microsoft.com/office/drawing/2014/main" id="{25B43A47-52EF-07FB-F760-AFB369341055}"/>
              </a:ext>
            </a:extLst>
          </p:cNvPr>
          <p:cNvSpPr/>
          <p:nvPr/>
        </p:nvSpPr>
        <p:spPr bwMode="auto">
          <a:xfrm>
            <a:off x="984741" y="3084224"/>
            <a:ext cx="834087" cy="634671"/>
          </a:xfrm>
          <a:prstGeom prst="upArrow">
            <a:avLst/>
          </a:prstGeom>
          <a:solidFill>
            <a:srgbClr val="00479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4 Opening with an Acquaintance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BA092-EB80-403C-A69A-FD2580791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as the teacher roleplays opening a conversation with an </a:t>
            </a:r>
            <a:r>
              <a:rPr lang="en-US" dirty="0" err="1"/>
              <a:t>aquaintance</a:t>
            </a:r>
            <a:r>
              <a:rPr lang="en-US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Demonstration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C00576D-62B6-C508-516B-9BEDC678DA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7DC1490-0FE9-2BC4-5D1A-C962E236894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B0D6168D-E901-F2CE-2CFC-3609E1CF1BF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C20CD9-2871-0079-F7B4-28B9E6B5509A}"/>
              </a:ext>
            </a:extLst>
          </p:cNvPr>
          <p:cNvSpPr txBox="1"/>
          <p:nvPr/>
        </p:nvSpPr>
        <p:spPr>
          <a:xfrm>
            <a:off x="1691705" y="3712197"/>
            <a:ext cx="5107424" cy="13849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A: Hi </a:t>
            </a:r>
            <a:r>
              <a:rPr lang="en-US" sz="2800" dirty="0">
                <a:solidFill>
                  <a:schemeClr val="tx2"/>
                </a:solidFill>
              </a:rPr>
              <a:t>Peter</a:t>
            </a:r>
            <a:r>
              <a:rPr lang="en-US" sz="2800" b="1" dirty="0">
                <a:solidFill>
                  <a:schemeClr val="tx2"/>
                </a:solidFill>
              </a:rPr>
              <a:t>.	How are you doing?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B: Fine, </a:t>
            </a:r>
            <a:r>
              <a:rPr lang="en-US" sz="2800" dirty="0">
                <a:solidFill>
                  <a:schemeClr val="tx2"/>
                </a:solidFill>
              </a:rPr>
              <a:t>Jon</a:t>
            </a:r>
            <a:r>
              <a:rPr lang="en-US" sz="2800" b="1" dirty="0">
                <a:solidFill>
                  <a:schemeClr val="tx2"/>
                </a:solidFill>
              </a:rPr>
              <a:t>. And you?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A: Okay,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Peter</a:t>
            </a:r>
            <a:r>
              <a:rPr lang="en-US" sz="2800" b="1" dirty="0">
                <a:solidFill>
                  <a:schemeClr val="tx2"/>
                </a:solidFill>
              </a:rPr>
              <a:t>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F7D8FB-7AF0-2787-5654-13F9CDAAEBF1}"/>
              </a:ext>
            </a:extLst>
          </p:cNvPr>
          <p:cNvGrpSpPr/>
          <p:nvPr/>
        </p:nvGrpSpPr>
        <p:grpSpPr>
          <a:xfrm>
            <a:off x="821024" y="2547594"/>
            <a:ext cx="6547449" cy="536275"/>
            <a:chOff x="534838" y="2481533"/>
            <a:chExt cx="6547449" cy="5362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6F76FA4-CAB8-62C7-E693-B0B34E60271C}"/>
                </a:ext>
              </a:extLst>
            </p:cNvPr>
            <p:cNvSpPr/>
            <p:nvPr/>
          </p:nvSpPr>
          <p:spPr bwMode="auto">
            <a:xfrm>
              <a:off x="534838" y="2484408"/>
              <a:ext cx="1242445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BA6A05-2293-CF19-9954-E08156F18497}"/>
                </a:ext>
              </a:extLst>
            </p:cNvPr>
            <p:cNvSpPr/>
            <p:nvPr/>
          </p:nvSpPr>
          <p:spPr bwMode="auto">
            <a:xfrm>
              <a:off x="1777283" y="2481533"/>
              <a:ext cx="4166317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249493E-A2D3-3BE4-74DB-234D2BE30BD7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858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Opening with an Acquaintance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Table 2.2 “Greeting an Acquaintance”</a:t>
            </a:r>
          </a:p>
          <a:p>
            <a:r>
              <a:rPr lang="en-US" dirty="0"/>
              <a:t>Which expressions would you use to greet an acquaintance?</a:t>
            </a:r>
          </a:p>
          <a:p>
            <a:r>
              <a:rPr lang="en-US" dirty="0"/>
              <a:t>Discuss (in English) with your partner</a:t>
            </a:r>
          </a:p>
          <a:p>
            <a:r>
              <a:rPr lang="en-US" dirty="0"/>
              <a:t>Fill in the table in your books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68C0C-B154-F937-7C32-A9A6AED90C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Appropriate Greeting Phrases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E7FC7C6-3341-4789-BEF5-D1864398F0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C470AA-040B-8AFF-3739-66EEA5EFFD3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02B68-C820-2D6F-C0C7-FAD1141503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4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Opening with an Acquaintance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teacher’s talk.</a:t>
            </a:r>
          </a:p>
          <a:p>
            <a:r>
              <a:rPr lang="en-US" dirty="0"/>
              <a:t>Correct your answers.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Cultural Aspects of Greeting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EB7227F-AE3A-4CAC-8746-DD48B55F481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1D650-6F3F-ECC8-E2B3-E4E9A3FE789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0597BE2F-56D5-495E-B4EF-34068DA7879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03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 Introductions: Formal vs Informal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for keywords and phrases</a:t>
            </a:r>
          </a:p>
          <a:p>
            <a:r>
              <a:rPr lang="en-US" dirty="0"/>
              <a:t>Which is formal? Which is informal?</a:t>
            </a:r>
          </a:p>
          <a:p>
            <a:r>
              <a:rPr lang="en-US" dirty="0"/>
              <a:t>What are the differences?</a:t>
            </a:r>
          </a:p>
          <a:p>
            <a:r>
              <a:rPr lang="en-US" dirty="0"/>
              <a:t>Make notes in the table in your workbook.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Compare 2 Conversations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8C0C6FD-ED49-4F81-A1C7-47416CF3A20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9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57FD5947-A19E-43BE-A743-9857CB8ECCFF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17">
            <a:hlinkClick r:id="rId5" action="ppaction://hlinkfile"/>
            <a:extLst>
              <a:ext uri="{FF2B5EF4-FFF2-40B4-BE49-F238E27FC236}">
                <a16:creationId xmlns:a16="http://schemas.microsoft.com/office/drawing/2014/main" id="{2D21601B-8E39-414B-B879-873A2FB183FC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D248BF-5B08-F8F3-0B97-C5D9AA202A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23241"/>
            <a:ext cx="9144000" cy="310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48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 Introductions: Formal vs Informal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the Table in your book.</a:t>
            </a:r>
          </a:p>
          <a:p>
            <a:r>
              <a:rPr lang="en-US" dirty="0"/>
              <a:t>Follow along as the teacher explains.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Differences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E40633C-3AD8-4292-B303-269A71ECD7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12990-B9C1-057B-4A79-3FB79848F49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FD5BBF-952F-6EF0-CB3F-1DCC804BC49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08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 Instructions: Formal vs Informal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When?</a:t>
            </a:r>
          </a:p>
          <a:p>
            <a:pPr lvl="1"/>
            <a:r>
              <a:rPr lang="en-US" dirty="0"/>
              <a:t>Who?</a:t>
            </a:r>
          </a:p>
          <a:p>
            <a:pPr lvl="1"/>
            <a:r>
              <a:rPr lang="en-US" dirty="0"/>
              <a:t>Where?</a:t>
            </a:r>
          </a:p>
          <a:p>
            <a:r>
              <a:rPr lang="en-US" dirty="0"/>
              <a:t>What?</a:t>
            </a:r>
          </a:p>
          <a:p>
            <a:r>
              <a:rPr lang="en-US" dirty="0"/>
              <a:t>How?</a:t>
            </a:r>
          </a:p>
          <a:p>
            <a:pPr lvl="1"/>
            <a:r>
              <a:rPr lang="en-US" dirty="0"/>
              <a:t>Self</a:t>
            </a:r>
          </a:p>
          <a:p>
            <a:pPr lvl="1"/>
            <a:r>
              <a:rPr lang="en-US" dirty="0"/>
              <a:t>A friend</a:t>
            </a:r>
          </a:p>
          <a:p>
            <a:pPr lvl="1"/>
            <a:r>
              <a:rPr lang="en-US" dirty="0"/>
              <a:t>Responding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Differences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E40633C-3AD8-4292-B303-269A71ECD7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4B33AD6-1710-ADA9-2080-B06704E258C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F8CB91E-6494-766A-FE65-76335D48EA6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CD387632-7CAF-03B8-C7FC-80242D4BBC2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99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B50CFEF-4632-EF0F-9F92-7A60093E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6 Different Types of Openings</a:t>
            </a:r>
            <a:endParaRPr lang="en-US" dirty="0"/>
          </a:p>
        </p:txBody>
      </p:sp>
      <p:pic>
        <p:nvPicPr>
          <p:cNvPr id="12" name="Content Placeholder 11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E550E493-385F-BF07-0959-0ED5F77D6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65" y="1145884"/>
            <a:ext cx="5935508" cy="5194772"/>
          </a:xfrm>
        </p:spPr>
      </p:pic>
    </p:spTree>
    <p:extLst>
      <p:ext uri="{BB962C8B-B14F-4D97-AF65-F5344CB8AC3E}">
        <p14:creationId xmlns:p14="http://schemas.microsoft.com/office/powerpoint/2010/main" val="498412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7 Continuing: Appropriate Topics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EC894C3-5301-2945-BDE5-494550751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33" y="1373187"/>
            <a:ext cx="8686800" cy="5180013"/>
          </a:xfrm>
        </p:spPr>
        <p:txBody>
          <a:bodyPr/>
          <a:lstStyle/>
          <a:p>
            <a:r>
              <a:rPr lang="en-CA" dirty="0"/>
              <a:t>The communication channel has been opened</a:t>
            </a:r>
          </a:p>
          <a:p>
            <a:r>
              <a:rPr lang="en-CA" dirty="0"/>
              <a:t>Now what?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DA0D9B4-9D2A-A8AB-5017-1451AFEDD2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Now What…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22FCEC2-625C-AA39-0C7D-92F80A9B1F4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63E7367-3DA9-5CF6-8ABF-5F4080B83B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E88072B4-5406-B191-08A2-60D942543DD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24" name="Arrow: Up 23">
            <a:extLst>
              <a:ext uri="{FF2B5EF4-FFF2-40B4-BE49-F238E27FC236}">
                <a16:creationId xmlns:a16="http://schemas.microsoft.com/office/drawing/2014/main" id="{A14D09B2-5BB9-67B2-97CF-D7FCD8BDBDFF}"/>
              </a:ext>
            </a:extLst>
          </p:cNvPr>
          <p:cNvSpPr/>
          <p:nvPr/>
        </p:nvSpPr>
        <p:spPr bwMode="auto">
          <a:xfrm>
            <a:off x="523713" y="3787668"/>
            <a:ext cx="933773" cy="978408"/>
          </a:xfrm>
          <a:prstGeom prst="upArrow">
            <a:avLst/>
          </a:prstGeom>
          <a:solidFill>
            <a:srgbClr val="00479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FC539B-F1A9-09CB-AEB7-E973808EEB86}"/>
              </a:ext>
            </a:extLst>
          </p:cNvPr>
          <p:cNvGrpSpPr/>
          <p:nvPr/>
        </p:nvGrpSpPr>
        <p:grpSpPr>
          <a:xfrm>
            <a:off x="990600" y="3254268"/>
            <a:ext cx="6547449" cy="536275"/>
            <a:chOff x="534838" y="2481533"/>
            <a:chExt cx="6547449" cy="53627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71A8264-9F2B-B2B4-C754-5CA893F8F95A}"/>
                </a:ext>
              </a:extLst>
            </p:cNvPr>
            <p:cNvSpPr/>
            <p:nvPr/>
          </p:nvSpPr>
          <p:spPr bwMode="auto">
            <a:xfrm>
              <a:off x="534838" y="2484408"/>
              <a:ext cx="1242445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E5B89B-4F85-8AB3-B702-7517F89CED8F}"/>
                </a:ext>
              </a:extLst>
            </p:cNvPr>
            <p:cNvSpPr/>
            <p:nvPr/>
          </p:nvSpPr>
          <p:spPr bwMode="auto">
            <a:xfrm>
              <a:off x="1777283" y="2481533"/>
              <a:ext cx="4166317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A2A885A-1A6A-CF9B-B72D-5422C0CE2E3D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943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1 0.00556 L 0.31111 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7 Continuing: Appropriate Topics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Decide which topics are appropriate for a discussion with a scientist you have just met at a conference.</a:t>
            </a:r>
          </a:p>
          <a:p>
            <a:r>
              <a:rPr lang="en-US" dirty="0"/>
              <a:t>Fill in the table in your workbook after discussing with your partner/group.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Which topics are appropriate?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E7FC7C6-3341-4789-BEF5-D1864398F0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20532F-D2F2-B498-2100-2B3AE7F3350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A279B-CA9B-6FEB-B5A6-9500EF44CA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16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7 Continuing: Appropriate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4E52B-BFCC-F70A-A82F-C98D3C68F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the Skit</a:t>
            </a:r>
          </a:p>
          <a:p>
            <a:r>
              <a:rPr lang="en-US" dirty="0"/>
              <a:t>Listen to the talk.</a:t>
            </a:r>
          </a:p>
          <a:p>
            <a:r>
              <a:rPr lang="en-US" dirty="0"/>
              <a:t>Fill in the blanks in your workbook.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Public and Private Words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8A81CB8-AC09-4153-BF01-8FDD675F639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C4D5FE6-A17C-A132-B5F6-2E6D2B58D919}"/>
              </a:ext>
            </a:extLst>
          </p:cNvPr>
          <p:cNvGrpSpPr/>
          <p:nvPr/>
        </p:nvGrpSpPr>
        <p:grpSpPr>
          <a:xfrm>
            <a:off x="4572000" y="1495586"/>
            <a:ext cx="4572000" cy="4389895"/>
            <a:chOff x="2549769" y="1600199"/>
            <a:chExt cx="4730262" cy="472146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F31219A-58C9-4521-BD6C-B11A23C358C8}"/>
                </a:ext>
              </a:extLst>
            </p:cNvPr>
            <p:cNvSpPr/>
            <p:nvPr/>
          </p:nvSpPr>
          <p:spPr bwMode="auto">
            <a:xfrm>
              <a:off x="2549769" y="1600199"/>
              <a:ext cx="4730262" cy="4721469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77AA1E6-C7B6-4F9B-AB5A-33EC5038A828}"/>
                </a:ext>
              </a:extLst>
            </p:cNvPr>
            <p:cNvSpPr/>
            <p:nvPr/>
          </p:nvSpPr>
          <p:spPr bwMode="auto">
            <a:xfrm>
              <a:off x="3923201" y="2933699"/>
              <a:ext cx="2110154" cy="2198076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Private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EB0683-6F9B-4934-B6CE-79AE73B42A99}"/>
                </a:ext>
              </a:extLst>
            </p:cNvPr>
            <p:cNvSpPr/>
            <p:nvPr/>
          </p:nvSpPr>
          <p:spPr bwMode="auto">
            <a:xfrm>
              <a:off x="4031273" y="1910864"/>
              <a:ext cx="1767254" cy="91440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Public</a:t>
              </a:r>
            </a:p>
          </p:txBody>
        </p:sp>
      </p:grp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CDE154D-8913-56E0-3023-8FBB9F1A6A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2D1256D-0ECB-9BC5-A208-CCB0953C268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8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6377DA5-7A0D-ABD4-DEE8-5EBFC8821BAA}"/>
              </a:ext>
            </a:extLst>
          </p:cNvPr>
          <p:cNvGrpSpPr/>
          <p:nvPr/>
        </p:nvGrpSpPr>
        <p:grpSpPr>
          <a:xfrm>
            <a:off x="90847" y="4106757"/>
            <a:ext cx="2222246" cy="2239421"/>
            <a:chOff x="1066806" y="2214114"/>
            <a:chExt cx="1374503" cy="136429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02302D0-8C89-1ECF-8ACA-93F98A811E2F}"/>
                </a:ext>
              </a:extLst>
            </p:cNvPr>
            <p:cNvSpPr/>
            <p:nvPr/>
          </p:nvSpPr>
          <p:spPr bwMode="auto">
            <a:xfrm>
              <a:off x="1066806" y="2214114"/>
              <a:ext cx="1374503" cy="1364299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Smiley Face 6">
              <a:extLst>
                <a:ext uri="{FF2B5EF4-FFF2-40B4-BE49-F238E27FC236}">
                  <a16:creationId xmlns:a16="http://schemas.microsoft.com/office/drawing/2014/main" id="{D194EAB8-7617-28A8-CE7B-104FD00EFDE8}"/>
                </a:ext>
              </a:extLst>
            </p:cNvPr>
            <p:cNvSpPr/>
            <p:nvPr/>
          </p:nvSpPr>
          <p:spPr bwMode="auto">
            <a:xfrm>
              <a:off x="1500157" y="2656824"/>
              <a:ext cx="465827" cy="478879"/>
            </a:xfrm>
            <a:prstGeom prst="smileyFace">
              <a:avLst>
                <a:gd name="adj" fmla="val -4653"/>
              </a:avLst>
            </a:prstGeom>
            <a:solidFill>
              <a:schemeClr val="tx2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/>
              <a:t>7 Continuing: Appropriate Topics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Public and Private Words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8A81CB8-AC09-4153-BF01-8FDD675F639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3" name="Picture 6">
            <a:hlinkClick r:id="rId3" tooltip="Private Topics: Weight Comedy"/>
            <a:extLst>
              <a:ext uri="{FF2B5EF4-FFF2-40B4-BE49-F238E27FC236}">
                <a16:creationId xmlns:a16="http://schemas.microsoft.com/office/drawing/2014/main" id="{B7B15CC1-1EA8-1080-1DC4-4D1A5C674C4E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2E483E80-37D0-4E5B-9750-36D6911AAE6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08957B-2395-B756-0ABA-99309FCECDD2}"/>
              </a:ext>
            </a:extLst>
          </p:cNvPr>
          <p:cNvGrpSpPr/>
          <p:nvPr/>
        </p:nvGrpSpPr>
        <p:grpSpPr>
          <a:xfrm>
            <a:off x="808438" y="5627167"/>
            <a:ext cx="1380226" cy="631249"/>
            <a:chOff x="3733287" y="4204847"/>
            <a:chExt cx="1733919" cy="794384"/>
          </a:xfrm>
        </p:grpSpPr>
        <p:sp>
          <p:nvSpPr>
            <p:cNvPr id="32" name="&quot;Not Allowed&quot; Symbol 31">
              <a:extLst>
                <a:ext uri="{FF2B5EF4-FFF2-40B4-BE49-F238E27FC236}">
                  <a16:creationId xmlns:a16="http://schemas.microsoft.com/office/drawing/2014/main" id="{E5CBECAC-6D1D-470D-AAE2-DC768CA9AACE}"/>
                </a:ext>
              </a:extLst>
            </p:cNvPr>
            <p:cNvSpPr/>
            <p:nvPr/>
          </p:nvSpPr>
          <p:spPr bwMode="auto">
            <a:xfrm>
              <a:off x="4165661" y="4204847"/>
              <a:ext cx="762705" cy="794384"/>
            </a:xfrm>
            <a:prstGeom prst="noSmoking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DEA73E7-29A3-4D37-8A39-0932C12A2533}"/>
                </a:ext>
              </a:extLst>
            </p:cNvPr>
            <p:cNvSpPr/>
            <p:nvPr/>
          </p:nvSpPr>
          <p:spPr bwMode="auto">
            <a:xfrm>
              <a:off x="3733287" y="4267908"/>
              <a:ext cx="1733919" cy="47887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50 years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8E462E6-A759-0AD8-BA72-2F39C6EB0D72}"/>
              </a:ext>
            </a:extLst>
          </p:cNvPr>
          <p:cNvGrpSpPr/>
          <p:nvPr/>
        </p:nvGrpSpPr>
        <p:grpSpPr>
          <a:xfrm>
            <a:off x="34020" y="4945537"/>
            <a:ext cx="812483" cy="681628"/>
            <a:chOff x="1835189" y="2664141"/>
            <a:chExt cx="1262998" cy="1079783"/>
          </a:xfrm>
        </p:grpSpPr>
        <p:sp>
          <p:nvSpPr>
            <p:cNvPr id="5" name="&quot;Not Allowed&quot; Symbol 4">
              <a:extLst>
                <a:ext uri="{FF2B5EF4-FFF2-40B4-BE49-F238E27FC236}">
                  <a16:creationId xmlns:a16="http://schemas.microsoft.com/office/drawing/2014/main" id="{EF0E6BF0-D0FC-4332-BE03-D4584CF759BF}"/>
                </a:ext>
              </a:extLst>
            </p:cNvPr>
            <p:cNvSpPr/>
            <p:nvPr/>
          </p:nvSpPr>
          <p:spPr bwMode="auto">
            <a:xfrm>
              <a:off x="1951588" y="2664141"/>
              <a:ext cx="1030202" cy="1079783"/>
            </a:xfrm>
            <a:prstGeom prst="noSmoking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753E167-2D97-4C47-8A69-39AD9C35D14F}"/>
                </a:ext>
              </a:extLst>
            </p:cNvPr>
            <p:cNvSpPr/>
            <p:nvPr/>
          </p:nvSpPr>
          <p:spPr bwMode="auto">
            <a:xfrm>
              <a:off x="1835189" y="2978380"/>
              <a:ext cx="1262998" cy="47887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CA" sz="28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$100</a:t>
              </a:r>
              <a:endPara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CAA2D2-0B56-E838-97B8-950584676A65}"/>
              </a:ext>
            </a:extLst>
          </p:cNvPr>
          <p:cNvGrpSpPr/>
          <p:nvPr/>
        </p:nvGrpSpPr>
        <p:grpSpPr>
          <a:xfrm>
            <a:off x="981647" y="4303381"/>
            <a:ext cx="806694" cy="641738"/>
            <a:chOff x="5771961" y="2957785"/>
            <a:chExt cx="933722" cy="565193"/>
          </a:xfrm>
        </p:grpSpPr>
        <p:sp>
          <p:nvSpPr>
            <p:cNvPr id="31" name="&quot;Not Allowed&quot; Symbol 30">
              <a:extLst>
                <a:ext uri="{FF2B5EF4-FFF2-40B4-BE49-F238E27FC236}">
                  <a16:creationId xmlns:a16="http://schemas.microsoft.com/office/drawing/2014/main" id="{99CE6801-EA8B-45ED-9AE4-6E4FE32145E4}"/>
                </a:ext>
              </a:extLst>
            </p:cNvPr>
            <p:cNvSpPr/>
            <p:nvPr/>
          </p:nvSpPr>
          <p:spPr bwMode="auto">
            <a:xfrm>
              <a:off x="5881521" y="2957785"/>
              <a:ext cx="709226" cy="565193"/>
            </a:xfrm>
            <a:prstGeom prst="noSmoking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E17CBA2-3535-9879-0603-8B687617B968}"/>
                </a:ext>
              </a:extLst>
            </p:cNvPr>
            <p:cNvSpPr/>
            <p:nvPr/>
          </p:nvSpPr>
          <p:spPr bwMode="auto">
            <a:xfrm>
              <a:off x="5771961" y="2973907"/>
              <a:ext cx="933722" cy="47887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100 kg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78F99B-F5E8-28C9-34DB-05BE3BCF9C60}"/>
              </a:ext>
            </a:extLst>
          </p:cNvPr>
          <p:cNvGrpSpPr/>
          <p:nvPr/>
        </p:nvGrpSpPr>
        <p:grpSpPr>
          <a:xfrm>
            <a:off x="428317" y="4435361"/>
            <a:ext cx="8642894" cy="1544134"/>
            <a:chOff x="302698" y="2713007"/>
            <a:chExt cx="8642894" cy="1544134"/>
          </a:xfrm>
        </p:grpSpPr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889275BC-C34A-C89B-6489-1C19D86ABC08}"/>
                </a:ext>
              </a:extLst>
            </p:cNvPr>
            <p:cNvSpPr/>
            <p:nvPr/>
          </p:nvSpPr>
          <p:spPr bwMode="auto">
            <a:xfrm>
              <a:off x="6246960" y="2789208"/>
              <a:ext cx="1754525" cy="954656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200000"/>
              </a:camera>
              <a:lightRig rig="threePt" dir="t"/>
            </a:scene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88247370-091B-20AC-A599-86676FC480AC}"/>
                </a:ext>
              </a:extLst>
            </p:cNvPr>
            <p:cNvSpPr/>
            <p:nvPr/>
          </p:nvSpPr>
          <p:spPr bwMode="auto">
            <a:xfrm>
              <a:off x="6298963" y="3302485"/>
              <a:ext cx="1702522" cy="954656"/>
            </a:xfrm>
            <a:prstGeom prst="rightArrow">
              <a:avLst>
                <a:gd name="adj1" fmla="val 53614"/>
                <a:gd name="adj2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20400000"/>
              </a:camera>
              <a:lightRig rig="threePt" dir="t"/>
            </a:scene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Arrow: Right 37">
              <a:extLst>
                <a:ext uri="{FF2B5EF4-FFF2-40B4-BE49-F238E27FC236}">
                  <a16:creationId xmlns:a16="http://schemas.microsoft.com/office/drawing/2014/main" id="{5031EC6E-D4FE-8718-1C37-1F992DE27FA9}"/>
                </a:ext>
              </a:extLst>
            </p:cNvPr>
            <p:cNvSpPr/>
            <p:nvPr/>
          </p:nvSpPr>
          <p:spPr bwMode="auto">
            <a:xfrm>
              <a:off x="1029646" y="3171967"/>
              <a:ext cx="1007102" cy="726851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BF6E5D44-4AA9-BA07-1B8E-E8CE49C76D12}"/>
                </a:ext>
              </a:extLst>
            </p:cNvPr>
            <p:cNvSpPr/>
            <p:nvPr/>
          </p:nvSpPr>
          <p:spPr bwMode="auto">
            <a:xfrm>
              <a:off x="2056978" y="3171967"/>
              <a:ext cx="1380226" cy="726851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Arrow: Right 39">
              <a:extLst>
                <a:ext uri="{FF2B5EF4-FFF2-40B4-BE49-F238E27FC236}">
                  <a16:creationId xmlns:a16="http://schemas.microsoft.com/office/drawing/2014/main" id="{A715656B-FC70-7E6C-BF97-A47580978706}"/>
                </a:ext>
              </a:extLst>
            </p:cNvPr>
            <p:cNvSpPr/>
            <p:nvPr/>
          </p:nvSpPr>
          <p:spPr bwMode="auto">
            <a:xfrm>
              <a:off x="3396744" y="3171967"/>
              <a:ext cx="629728" cy="726851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57D6E03-BA0C-BA9A-85DD-DEC4A4A20CCC}"/>
                </a:ext>
              </a:extLst>
            </p:cNvPr>
            <p:cNvSpPr/>
            <p:nvPr/>
          </p:nvSpPr>
          <p:spPr bwMode="auto">
            <a:xfrm>
              <a:off x="5354856" y="2962379"/>
              <a:ext cx="1417325" cy="1182613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CA963F92-BCEF-D844-2949-A3D47F885D94}"/>
                </a:ext>
              </a:extLst>
            </p:cNvPr>
            <p:cNvSpPr/>
            <p:nvPr/>
          </p:nvSpPr>
          <p:spPr bwMode="auto">
            <a:xfrm>
              <a:off x="3991129" y="3171967"/>
              <a:ext cx="1460741" cy="726851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72894DD-32E9-D06E-05D1-81857632A121}"/>
                </a:ext>
              </a:extLst>
            </p:cNvPr>
            <p:cNvSpPr/>
            <p:nvPr/>
          </p:nvSpPr>
          <p:spPr bwMode="auto">
            <a:xfrm>
              <a:off x="7192992" y="2713007"/>
              <a:ext cx="1752600" cy="143198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Marriage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Family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Li</a:t>
              </a:r>
              <a:r>
                <a:rPr lang="en-US" sz="32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fe story</a:t>
              </a: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FD5A3E3-10E5-5751-7D9C-8424AC1261C7}"/>
                </a:ext>
              </a:extLst>
            </p:cNvPr>
            <p:cNvSpPr txBox="1"/>
            <p:nvPr/>
          </p:nvSpPr>
          <p:spPr>
            <a:xfrm>
              <a:off x="302698" y="3244030"/>
              <a:ext cx="65373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>
                <a:buNone/>
              </a:pPr>
              <a:r>
                <a:rPr lang="en-US" sz="2800" dirty="0">
                  <a:solidFill>
                    <a:schemeClr val="tx2"/>
                  </a:solidFill>
                </a:rPr>
                <a:t>Name  Location Job  Position  Research</a:t>
              </a:r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FFEF7EC8-C542-C664-BC26-536182DE3DBC}"/>
              </a:ext>
            </a:extLst>
          </p:cNvPr>
          <p:cNvSpPr/>
          <p:nvPr/>
        </p:nvSpPr>
        <p:spPr bwMode="auto">
          <a:xfrm>
            <a:off x="3334769" y="1325071"/>
            <a:ext cx="2669212" cy="2557733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5EA2269-B001-C055-5BD4-F044E266C0E4}"/>
              </a:ext>
            </a:extLst>
          </p:cNvPr>
          <p:cNvSpPr/>
          <p:nvPr/>
        </p:nvSpPr>
        <p:spPr bwMode="auto">
          <a:xfrm>
            <a:off x="3971009" y="1901301"/>
            <a:ext cx="1374503" cy="1364299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Smiley Face 16">
            <a:extLst>
              <a:ext uri="{FF2B5EF4-FFF2-40B4-BE49-F238E27FC236}">
                <a16:creationId xmlns:a16="http://schemas.microsoft.com/office/drawing/2014/main" id="{F00CA172-5097-C217-FB42-DFDDCF9A09B2}"/>
              </a:ext>
            </a:extLst>
          </p:cNvPr>
          <p:cNvSpPr/>
          <p:nvPr/>
        </p:nvSpPr>
        <p:spPr bwMode="auto">
          <a:xfrm>
            <a:off x="4422496" y="2306765"/>
            <a:ext cx="465827" cy="478879"/>
          </a:xfrm>
          <a:prstGeom prst="smileyFace">
            <a:avLst>
              <a:gd name="adj" fmla="val 4653"/>
            </a:avLst>
          </a:prstGeom>
          <a:solidFill>
            <a:schemeClr val="tx2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Smiley Face 17">
            <a:extLst>
              <a:ext uri="{FF2B5EF4-FFF2-40B4-BE49-F238E27FC236}">
                <a16:creationId xmlns:a16="http://schemas.microsoft.com/office/drawing/2014/main" id="{719646CC-746F-C117-E6A4-7434712FE60D}"/>
              </a:ext>
            </a:extLst>
          </p:cNvPr>
          <p:cNvSpPr/>
          <p:nvPr/>
        </p:nvSpPr>
        <p:spPr bwMode="auto">
          <a:xfrm>
            <a:off x="5351278" y="1962764"/>
            <a:ext cx="414316" cy="418932"/>
          </a:xfrm>
          <a:prstGeom prst="smileyFace">
            <a:avLst>
              <a:gd name="adj" fmla="val 4653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D7EF7CB-B3F8-82BD-8CAD-28609AFC4A06}"/>
              </a:ext>
            </a:extLst>
          </p:cNvPr>
          <p:cNvSpPr/>
          <p:nvPr/>
        </p:nvSpPr>
        <p:spPr bwMode="auto">
          <a:xfrm>
            <a:off x="6187233" y="1330824"/>
            <a:ext cx="2669212" cy="2557733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2558F8-B9CF-6A6B-719D-3E543DC091A0}"/>
              </a:ext>
            </a:extLst>
          </p:cNvPr>
          <p:cNvSpPr/>
          <p:nvPr/>
        </p:nvSpPr>
        <p:spPr bwMode="auto">
          <a:xfrm>
            <a:off x="6855116" y="1956239"/>
            <a:ext cx="1374503" cy="1364299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Smiley Face 22">
            <a:extLst>
              <a:ext uri="{FF2B5EF4-FFF2-40B4-BE49-F238E27FC236}">
                <a16:creationId xmlns:a16="http://schemas.microsoft.com/office/drawing/2014/main" id="{3A6AA6E6-E76C-6E69-8F57-4CCFD249A3B6}"/>
              </a:ext>
            </a:extLst>
          </p:cNvPr>
          <p:cNvSpPr/>
          <p:nvPr/>
        </p:nvSpPr>
        <p:spPr bwMode="auto">
          <a:xfrm>
            <a:off x="7315200" y="2398949"/>
            <a:ext cx="465827" cy="478879"/>
          </a:xfrm>
          <a:prstGeom prst="smileyFace">
            <a:avLst>
              <a:gd name="adj" fmla="val -4653"/>
            </a:avLst>
          </a:prstGeom>
          <a:solidFill>
            <a:schemeClr val="tx2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Smiley Face 23">
            <a:extLst>
              <a:ext uri="{FF2B5EF4-FFF2-40B4-BE49-F238E27FC236}">
                <a16:creationId xmlns:a16="http://schemas.microsoft.com/office/drawing/2014/main" id="{92F9D7E6-1296-AB75-3293-E2254599A4AE}"/>
              </a:ext>
            </a:extLst>
          </p:cNvPr>
          <p:cNvSpPr/>
          <p:nvPr/>
        </p:nvSpPr>
        <p:spPr bwMode="auto">
          <a:xfrm>
            <a:off x="7953798" y="2156635"/>
            <a:ext cx="347697" cy="338751"/>
          </a:xfrm>
          <a:prstGeom prst="smileyFace">
            <a:avLst>
              <a:gd name="adj" fmla="val 4653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F7C5C84-8764-6AEB-522D-D38698A125D1}"/>
              </a:ext>
            </a:extLst>
          </p:cNvPr>
          <p:cNvSpPr/>
          <p:nvPr/>
        </p:nvSpPr>
        <p:spPr bwMode="auto">
          <a:xfrm>
            <a:off x="398923" y="1313571"/>
            <a:ext cx="2669212" cy="2557733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80EA3E-8E9B-4BAB-B547-79D7458FD7A0}"/>
              </a:ext>
            </a:extLst>
          </p:cNvPr>
          <p:cNvSpPr/>
          <p:nvPr/>
        </p:nvSpPr>
        <p:spPr bwMode="auto">
          <a:xfrm>
            <a:off x="1231939" y="1460107"/>
            <a:ext cx="1161829" cy="47887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Public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035D69D-CB6B-96EA-CF37-7787908D6BED}"/>
              </a:ext>
            </a:extLst>
          </p:cNvPr>
          <p:cNvGrpSpPr/>
          <p:nvPr/>
        </p:nvGrpSpPr>
        <p:grpSpPr>
          <a:xfrm>
            <a:off x="1092766" y="1901301"/>
            <a:ext cx="1374503" cy="1364299"/>
            <a:chOff x="1066806" y="2214114"/>
            <a:chExt cx="1374503" cy="1364299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0AA4FB9-2A61-7714-3DD3-C637A37BECF2}"/>
                </a:ext>
              </a:extLst>
            </p:cNvPr>
            <p:cNvSpPr/>
            <p:nvPr/>
          </p:nvSpPr>
          <p:spPr bwMode="auto">
            <a:xfrm>
              <a:off x="1066806" y="2214114"/>
              <a:ext cx="1374503" cy="1364299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Smiley Face 32">
              <a:extLst>
                <a:ext uri="{FF2B5EF4-FFF2-40B4-BE49-F238E27FC236}">
                  <a16:creationId xmlns:a16="http://schemas.microsoft.com/office/drawing/2014/main" id="{C6C7A293-CC48-DF41-E7EE-AFB88B3A9E4B}"/>
                </a:ext>
              </a:extLst>
            </p:cNvPr>
            <p:cNvSpPr/>
            <p:nvPr/>
          </p:nvSpPr>
          <p:spPr bwMode="auto">
            <a:xfrm>
              <a:off x="1494742" y="2594862"/>
              <a:ext cx="465827" cy="478879"/>
            </a:xfrm>
            <a:prstGeom prst="smileyFace">
              <a:avLst>
                <a:gd name="adj" fmla="val 416"/>
              </a:avLst>
            </a:prstGeom>
            <a:solidFill>
              <a:schemeClr val="tx2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4" name="Smiley Face 33">
            <a:extLst>
              <a:ext uri="{FF2B5EF4-FFF2-40B4-BE49-F238E27FC236}">
                <a16:creationId xmlns:a16="http://schemas.microsoft.com/office/drawing/2014/main" id="{4B65D139-EA65-BDB5-8C94-A06E72E9DA3E}"/>
              </a:ext>
            </a:extLst>
          </p:cNvPr>
          <p:cNvSpPr/>
          <p:nvPr/>
        </p:nvSpPr>
        <p:spPr bwMode="auto">
          <a:xfrm>
            <a:off x="2716390" y="1342338"/>
            <a:ext cx="434934" cy="457200"/>
          </a:xfrm>
          <a:prstGeom prst="smileyFace">
            <a:avLst>
              <a:gd name="adj" fmla="val 4653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4437CC-6077-0133-DE92-3849DC208A3A}"/>
              </a:ext>
            </a:extLst>
          </p:cNvPr>
          <p:cNvSpPr/>
          <p:nvPr/>
        </p:nvSpPr>
        <p:spPr bwMode="auto">
          <a:xfrm>
            <a:off x="1166274" y="2711063"/>
            <a:ext cx="1161829" cy="47887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Private</a:t>
            </a:r>
          </a:p>
        </p:txBody>
      </p:sp>
    </p:spTree>
    <p:extLst>
      <p:ext uri="{BB962C8B-B14F-4D97-AF65-F5344CB8AC3E}">
        <p14:creationId xmlns:p14="http://schemas.microsoft.com/office/powerpoint/2010/main" val="389598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7 Continuing: Appropriate Topics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Choose a conversation partner.</a:t>
            </a:r>
          </a:p>
          <a:p>
            <a:r>
              <a:rPr lang="en-US" dirty="0"/>
              <a:t>Open the conversation.</a:t>
            </a:r>
          </a:p>
          <a:p>
            <a:r>
              <a:rPr lang="en-US" dirty="0"/>
              <a:t>Continue to find out your partner’s: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Hometown</a:t>
            </a:r>
          </a:p>
          <a:p>
            <a:pPr lvl="1"/>
            <a:r>
              <a:rPr lang="en-US" dirty="0"/>
              <a:t>Languages spoken</a:t>
            </a:r>
          </a:p>
          <a:p>
            <a:pPr lvl="1"/>
            <a:r>
              <a:rPr lang="en-US" dirty="0"/>
              <a:t>Research interests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Learning about Others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E7FC7C6-3341-4789-BEF5-D1864398F0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FF862C2-7BB9-10D3-F71D-0A109BC53B7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96E0A9A-CF78-60E8-1C59-5F89E08ECCA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3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7 Continuing: Appropriate Topics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CCB041-5847-4E32-84BA-B6EE4054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another pair of students.</a:t>
            </a:r>
          </a:p>
          <a:p>
            <a:r>
              <a:rPr lang="en-US" dirty="0"/>
              <a:t>Assume that you are friends with these students and they have never met your conversation partner.</a:t>
            </a:r>
          </a:p>
          <a:p>
            <a:r>
              <a:rPr lang="en-US" dirty="0"/>
              <a:t>Introduce your conversation partner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530E-D548-4886-B60D-B093BB84E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Introducing a Friend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49964-0188-4F5F-B430-8DFB9DA347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88E8FF-4AF3-4639-914F-8198D8C6749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426D0BA-8477-4C2C-B2FE-056AAFB47B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7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8 Homework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Write the opening of a </a:t>
            </a:r>
            <a:r>
              <a:rPr lang="en-CA" dirty="0">
                <a:solidFill>
                  <a:srgbClr val="0000FF"/>
                </a:solidFill>
              </a:rPr>
              <a:t>dialogue</a:t>
            </a:r>
            <a:r>
              <a:rPr lang="en-CA" dirty="0"/>
              <a:t> where you meet a student in the class for the first time (~30 words).</a:t>
            </a:r>
          </a:p>
          <a:p>
            <a:r>
              <a:rPr lang="en-CA" dirty="0"/>
              <a:t>Write a short </a:t>
            </a:r>
            <a:r>
              <a:rPr lang="en-CA" dirty="0">
                <a:solidFill>
                  <a:srgbClr val="0000FF"/>
                </a:solidFill>
              </a:rPr>
              <a:t>conversation</a:t>
            </a:r>
            <a:r>
              <a:rPr lang="en-CA" dirty="0"/>
              <a:t> introducing your significant other* to a visiting scientist. This conversation will have </a:t>
            </a:r>
            <a:r>
              <a:rPr lang="en-CA" dirty="0">
                <a:solidFill>
                  <a:srgbClr val="0000FF"/>
                </a:solidFill>
              </a:rPr>
              <a:t>three</a:t>
            </a:r>
            <a:r>
              <a:rPr lang="en-CA" dirty="0"/>
              <a:t> (</a:t>
            </a:r>
            <a:r>
              <a:rPr lang="en-CA" dirty="0">
                <a:solidFill>
                  <a:srgbClr val="0000FF"/>
                </a:solidFill>
              </a:rPr>
              <a:t>3</a:t>
            </a:r>
            <a:r>
              <a:rPr lang="en-CA" dirty="0"/>
              <a:t>) people speaking. (30-50 words)</a:t>
            </a:r>
          </a:p>
          <a:p>
            <a:r>
              <a:rPr lang="en-CA" dirty="0"/>
              <a:t>Take a picture of your book and upload to the portal 24 hours before the next class.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C767D-BAC0-429E-AECA-A625A78FAA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Opening Conversations</a:t>
            </a:r>
            <a:endParaRPr lang="en-US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0D7BA0-A990-4321-8BD4-CFE4ACBA43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0DBB4-11AA-438E-A905-E9900F70F58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A3332A-DADA-422E-9885-7583429F225D}"/>
              </a:ext>
            </a:extLst>
          </p:cNvPr>
          <p:cNvSpPr/>
          <p:nvPr/>
        </p:nvSpPr>
        <p:spPr bwMode="auto">
          <a:xfrm>
            <a:off x="4774301" y="4332147"/>
            <a:ext cx="3901462" cy="2061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13541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9958</TotalTime>
  <Words>958</Words>
  <Application>Microsoft Office PowerPoint</Application>
  <PresentationFormat>On-screen Show (4:3)</PresentationFormat>
  <Paragraphs>163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ecp1026</vt:lpstr>
      <vt:lpstr>CorelDRAW</vt:lpstr>
      <vt:lpstr>bo-§2.2 Opening Communication</vt:lpstr>
      <vt:lpstr>1 Protocol</vt:lpstr>
      <vt:lpstr>1. Protocol</vt:lpstr>
      <vt:lpstr>1. Protocol</vt:lpstr>
      <vt:lpstr>1. Protocol</vt:lpstr>
      <vt:lpstr>2. Addressing People in English</vt:lpstr>
      <vt:lpstr>2. Addressing people in English</vt:lpstr>
      <vt:lpstr>2. Addressing people in English</vt:lpstr>
      <vt:lpstr>3. Opening with a Stranger</vt:lpstr>
      <vt:lpstr>3. Starting a Dialogue with a Stranger</vt:lpstr>
      <vt:lpstr>3. Starting a Dialogue with a Stranger</vt:lpstr>
      <vt:lpstr>4 Opening with an Acquaintance</vt:lpstr>
      <vt:lpstr>4 Opening with an Acquaintance</vt:lpstr>
      <vt:lpstr>4 Opening with an Acquaintance</vt:lpstr>
      <vt:lpstr>5 Introductions: Formal vs Informal</vt:lpstr>
      <vt:lpstr>5 Introductions: Formal vs Informal</vt:lpstr>
      <vt:lpstr>5 Instructions: Formal vs Informal</vt:lpstr>
      <vt:lpstr>6 Different Types of Openings</vt:lpstr>
      <vt:lpstr>7 Continuing: Appropriate Topics</vt:lpstr>
      <vt:lpstr>7 Continuing: Appropriate Topics</vt:lpstr>
      <vt:lpstr>7 Continuing: Appropriate Topics</vt:lpstr>
      <vt:lpstr>7 Continuing: Appropriate Topics</vt:lpstr>
      <vt:lpstr>7 Continuing: Appropriate Topics</vt:lpstr>
      <vt:lpstr>7 Continuing: Appropriate Topics</vt:lpstr>
      <vt:lpstr>8 Homework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78</cp:revision>
  <dcterms:created xsi:type="dcterms:W3CDTF">2023-02-23T09:28:18Z</dcterms:created>
  <dcterms:modified xsi:type="dcterms:W3CDTF">2024-10-24T02:56:06Z</dcterms:modified>
  <cp:category>course</cp:category>
</cp:coreProperties>
</file>