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256" r:id="rId2"/>
    <p:sldId id="324" r:id="rId3"/>
    <p:sldId id="325" r:id="rId4"/>
    <p:sldId id="257" r:id="rId5"/>
    <p:sldId id="298" r:id="rId6"/>
    <p:sldId id="326" r:id="rId7"/>
    <p:sldId id="327" r:id="rId8"/>
    <p:sldId id="348" r:id="rId9"/>
    <p:sldId id="329" r:id="rId10"/>
    <p:sldId id="330" r:id="rId11"/>
    <p:sldId id="331" r:id="rId12"/>
    <p:sldId id="332" r:id="rId13"/>
    <p:sldId id="334" r:id="rId14"/>
    <p:sldId id="349" r:id="rId15"/>
    <p:sldId id="336" r:id="rId16"/>
    <p:sldId id="337" r:id="rId17"/>
    <p:sldId id="338" r:id="rId18"/>
    <p:sldId id="339" r:id="rId19"/>
    <p:sldId id="347" r:id="rId20"/>
    <p:sldId id="341" r:id="rId21"/>
    <p:sldId id="342" r:id="rId22"/>
    <p:sldId id="343" r:id="rId23"/>
    <p:sldId id="345" r:id="rId24"/>
    <p:sldId id="323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安里" initials="安里" lastIdx="1" clrIdx="0">
    <p:extLst>
      <p:ext uri="{19B8F6BF-5375-455C-9EA6-DF929625EA0E}">
        <p15:presenceInfo xmlns:p15="http://schemas.microsoft.com/office/powerpoint/2012/main" userId="安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7F6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50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79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A19186-5F7B-4847-94DB-7F9240D532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3C8FE1-C0AF-44B6-A6C3-D083FE8590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70800-46EC-478A-843A-F52274E9C92E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97C857-9858-45C3-BA8B-13949A45A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6D539-A9CF-49D3-A6E1-4B17A86B1A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25A34-4320-465E-9A98-839E8BE95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36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6C533-741E-41CA-9C25-E703B581702F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C5C0D-4764-4221-81EF-39B8B20E5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0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1731116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CBB072-63BC-76D4-B2A0-7B87F093BB2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4838" y="3331316"/>
            <a:ext cx="8099425" cy="3229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ullet2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4870758" cy="518001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023158" y="1447007"/>
            <a:ext cx="4044642" cy="51816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344586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kejiyingwen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2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 err="1">
                <a:solidFill>
                  <a:schemeClr val="tx2"/>
                </a:solidFill>
                <a:ea typeface="新細明體" panose="02020500000000000000" pitchFamily="18" charset="-120"/>
              </a:rPr>
              <a:t>bo</a:t>
            </a: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-§2.3 Continuing the Dialogue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83" r:id="rId5"/>
    <p:sldLayoutId id="2147483678" r:id="rId6"/>
    <p:sldLayoutId id="2147483679" r:id="rId7"/>
    <p:sldLayoutId id="2147483681" r:id="rId8"/>
    <p:sldLayoutId id="2147483682" r:id="rId9"/>
    <p:sldLayoutId id="2147483680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../a/12conver.mp3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../a/12cnvimp.mp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../a/12cnvpol.mp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1731116"/>
          </a:xfrm>
        </p:spPr>
        <p:txBody>
          <a:bodyPr/>
          <a:lstStyle/>
          <a:p>
            <a:r>
              <a:rPr lang="en-CA" dirty="0" err="1"/>
              <a:t>bo</a:t>
            </a:r>
            <a:r>
              <a:rPr lang="en-CA" dirty="0"/>
              <a:t>-§2.3 Continuing…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F2F3E48-8229-A90A-71C7-FF55A7576ED0}"/>
              </a:ext>
            </a:extLst>
          </p:cNvPr>
          <p:cNvGrpSpPr/>
          <p:nvPr/>
        </p:nvGrpSpPr>
        <p:grpSpPr>
          <a:xfrm>
            <a:off x="1305921" y="1003028"/>
            <a:ext cx="6547449" cy="559153"/>
            <a:chOff x="534838" y="2481533"/>
            <a:chExt cx="6547449" cy="53627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C2D8833-4823-D4B0-4400-5C19D7EC9205}"/>
                </a:ext>
              </a:extLst>
            </p:cNvPr>
            <p:cNvSpPr/>
            <p:nvPr/>
          </p:nvSpPr>
          <p:spPr bwMode="auto">
            <a:xfrm>
              <a:off x="534838" y="2484408"/>
              <a:ext cx="1138687" cy="533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opening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8170A46-1D69-B5C7-F044-8EFD50A54FB4}"/>
                </a:ext>
              </a:extLst>
            </p:cNvPr>
            <p:cNvSpPr/>
            <p:nvPr/>
          </p:nvSpPr>
          <p:spPr bwMode="auto">
            <a:xfrm>
              <a:off x="1673525" y="2481533"/>
              <a:ext cx="4270075" cy="533400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Information transfer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229B90-AED3-B91C-4DF9-7189CD441AF5}"/>
                </a:ext>
              </a:extLst>
            </p:cNvPr>
            <p:cNvSpPr/>
            <p:nvPr/>
          </p:nvSpPr>
          <p:spPr bwMode="auto">
            <a:xfrm>
              <a:off x="5943600" y="2481533"/>
              <a:ext cx="1138687" cy="5334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closing</a:t>
              </a:r>
            </a:p>
          </p:txBody>
        </p:sp>
      </p:grpSp>
      <p:sp>
        <p:nvSpPr>
          <p:cNvPr id="17" name="Arrow: Up 16">
            <a:extLst>
              <a:ext uri="{FF2B5EF4-FFF2-40B4-BE49-F238E27FC236}">
                <a16:creationId xmlns:a16="http://schemas.microsoft.com/office/drawing/2014/main" id="{C38ABE6C-DC0E-08BE-DF87-5F67C2CE0012}"/>
              </a:ext>
            </a:extLst>
          </p:cNvPr>
          <p:cNvSpPr/>
          <p:nvPr/>
        </p:nvSpPr>
        <p:spPr bwMode="auto">
          <a:xfrm>
            <a:off x="1305921" y="1559182"/>
            <a:ext cx="933773" cy="658035"/>
          </a:xfrm>
          <a:prstGeom prst="upArrow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3080" name="Picture 8" descr="100 Conversation Starters Perfect for Any Dinner Party! - Party On">
            <a:extLst>
              <a:ext uri="{FF2B5EF4-FFF2-40B4-BE49-F238E27FC236}">
                <a16:creationId xmlns:a16="http://schemas.microsoft.com/office/drawing/2014/main" id="{EB476512-A703-D2E3-7CED-6D6B53AA704B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258" y="3330575"/>
            <a:ext cx="6508584" cy="323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144BE8F-2D3E-D4A7-E156-AB828B9B40B8}"/>
              </a:ext>
            </a:extLst>
          </p:cNvPr>
          <p:cNvSpPr txBox="1"/>
          <p:nvPr/>
        </p:nvSpPr>
        <p:spPr>
          <a:xfrm>
            <a:off x="2300836" y="2915077"/>
            <a:ext cx="461852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https://www.groupia.com/party-on/yackety-yak-master-the-art-of-top-tier-chatter-with-100-conversation-starters-and-games-perfect-for-any-dinner-party/</a:t>
            </a:r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1.48148E-6 L 0.35469 -0.00092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26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1. Small Talk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Name (uniqueness)</a:t>
            </a:r>
          </a:p>
          <a:p>
            <a:r>
              <a:rPr lang="en-US" dirty="0"/>
              <a:t>Location</a:t>
            </a:r>
          </a:p>
          <a:p>
            <a:pPr lvl="1"/>
            <a:r>
              <a:rPr lang="en-US" dirty="0"/>
              <a:t>Current</a:t>
            </a:r>
          </a:p>
          <a:p>
            <a:pPr lvl="1"/>
            <a:r>
              <a:rPr lang="en-US" dirty="0"/>
              <a:t>Place of birth (hometown/country)</a:t>
            </a:r>
          </a:p>
          <a:p>
            <a:pPr lvl="1"/>
            <a:r>
              <a:rPr lang="en-US" dirty="0"/>
              <a:t>Length of time at present location</a:t>
            </a:r>
          </a:p>
          <a:p>
            <a:pPr lvl="1"/>
            <a:r>
              <a:rPr lang="en-US" dirty="0"/>
              <a:t>Other places lived</a:t>
            </a:r>
          </a:p>
          <a:p>
            <a:r>
              <a:rPr lang="en-US" dirty="0"/>
              <a:t>Languages spoken</a:t>
            </a:r>
          </a:p>
          <a:p>
            <a:r>
              <a:rPr lang="en-US" dirty="0"/>
              <a:t>Job/Academic major</a:t>
            </a:r>
          </a:p>
          <a:p>
            <a:r>
              <a:rPr lang="en-US" dirty="0"/>
              <a:t>Research interests</a:t>
            </a:r>
          </a:p>
          <a:p>
            <a:r>
              <a:rPr lang="en-US" dirty="0"/>
              <a:t>Hobbies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CAC359-F621-4E14-BA4A-580A225E04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Easy Conversation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C7A4129-640B-41EF-9E1F-B93758E4020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pic>
        <p:nvPicPr>
          <p:cNvPr id="3078" name="Picture 6" descr="encourage conversation">
            <a:extLst>
              <a:ext uri="{FF2B5EF4-FFF2-40B4-BE49-F238E27FC236}">
                <a16:creationId xmlns:a16="http://schemas.microsoft.com/office/drawing/2014/main" id="{492549B7-374E-C28A-09C7-829F4EB3E3C8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429000"/>
            <a:ext cx="1828800" cy="1219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FFD5199-07E3-9E1A-BC91-5A19F570CBD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7AE1F8D-AE93-6097-D1CB-5EAD40D12C2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C17ABA-CC4C-9E02-AD18-D4E045ABCD33}"/>
              </a:ext>
            </a:extLst>
          </p:cNvPr>
          <p:cNvSpPr txBox="1"/>
          <p:nvPr/>
        </p:nvSpPr>
        <p:spPr>
          <a:xfrm>
            <a:off x="5067300" y="4825392"/>
            <a:ext cx="37941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https://www.jacquelynyoust.com/encourage-conversation/</a:t>
            </a:r>
          </a:p>
        </p:txBody>
      </p:sp>
    </p:spTree>
    <p:extLst>
      <p:ext uri="{BB962C8B-B14F-4D97-AF65-F5344CB8AC3E}">
        <p14:creationId xmlns:p14="http://schemas.microsoft.com/office/powerpoint/2010/main" val="891150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1. Small Talk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FD7F33B-BA4E-8F8F-C131-66A69BDFC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r>
              <a:rPr lang="en-US" dirty="0"/>
              <a:t>Name</a:t>
            </a:r>
          </a:p>
          <a:p>
            <a:r>
              <a:rPr lang="en-US" dirty="0"/>
              <a:t>Location</a:t>
            </a:r>
          </a:p>
          <a:p>
            <a:r>
              <a:rPr lang="en-US" dirty="0"/>
              <a:t>Position</a:t>
            </a:r>
          </a:p>
          <a:p>
            <a:r>
              <a:rPr lang="en-US" dirty="0"/>
              <a:t>Research</a:t>
            </a:r>
          </a:p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1C5C868-21DB-7F78-8B6D-658A051A74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777D24B-5913-4DF3-ABA1-4494A52A1F7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85AA5BE-141B-1810-8D22-062F0E3A006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r>
              <a:rPr lang="en-US" dirty="0"/>
              <a:t>Age (yr)</a:t>
            </a:r>
          </a:p>
          <a:p>
            <a:r>
              <a:rPr lang="en-US" dirty="0"/>
              <a:t>Cost ($)</a:t>
            </a:r>
          </a:p>
          <a:p>
            <a:r>
              <a:rPr lang="en-US" dirty="0"/>
              <a:t>Salary ($)</a:t>
            </a:r>
          </a:p>
          <a:p>
            <a:r>
              <a:rPr lang="en-US" dirty="0"/>
              <a:t>Weight (kg)</a:t>
            </a:r>
          </a:p>
          <a:p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9A889A02-CBE9-E2BB-A9DE-F19D0B0E100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623BA27-2E49-631B-05D6-9C19337EC40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AA262118-E9C2-4063-9627-51FEB5114DE2}"/>
              </a:ext>
            </a:extLst>
          </p:cNvPr>
          <p:cNvSpPr/>
          <p:nvPr/>
        </p:nvSpPr>
        <p:spPr bwMode="auto">
          <a:xfrm>
            <a:off x="175172" y="3921706"/>
            <a:ext cx="1992702" cy="1932317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&quot;Not Allowed&quot; Symbol 5">
            <a:extLst>
              <a:ext uri="{FF2B5EF4-FFF2-40B4-BE49-F238E27FC236}">
                <a16:creationId xmlns:a16="http://schemas.microsoft.com/office/drawing/2014/main" id="{976D03FF-9481-46D2-A0A0-5330A651EC57}"/>
              </a:ext>
            </a:extLst>
          </p:cNvPr>
          <p:cNvSpPr/>
          <p:nvPr/>
        </p:nvSpPr>
        <p:spPr bwMode="auto">
          <a:xfrm>
            <a:off x="6896496" y="3887200"/>
            <a:ext cx="2104845" cy="2001328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4837E4-1F26-4AFB-BF00-C80D05876C34}"/>
              </a:ext>
            </a:extLst>
          </p:cNvPr>
          <p:cNvSpPr/>
          <p:nvPr/>
        </p:nvSpPr>
        <p:spPr bwMode="auto">
          <a:xfrm>
            <a:off x="2676589" y="2588568"/>
            <a:ext cx="1380227" cy="152687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84E1844-76DF-011A-4D85-4CFA8D9B0E6C}"/>
              </a:ext>
            </a:extLst>
          </p:cNvPr>
          <p:cNvGrpSpPr/>
          <p:nvPr/>
        </p:nvGrpSpPr>
        <p:grpSpPr>
          <a:xfrm>
            <a:off x="3416863" y="3956441"/>
            <a:ext cx="2310276" cy="1897582"/>
            <a:chOff x="3193822" y="3904569"/>
            <a:chExt cx="2310276" cy="1897582"/>
          </a:xfrm>
        </p:grpSpPr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3D0EB575-19B6-8E9C-0A59-AA91C0158835}"/>
                </a:ext>
              </a:extLst>
            </p:cNvPr>
            <p:cNvSpPr/>
            <p:nvPr/>
          </p:nvSpPr>
          <p:spPr bwMode="auto">
            <a:xfrm>
              <a:off x="3193822" y="3904569"/>
              <a:ext cx="2310276" cy="1897582"/>
            </a:xfrm>
            <a:prstGeom prst="triangle">
              <a:avLst/>
            </a:prstGeom>
            <a:solidFill>
              <a:schemeClr val="bg2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62E8636-B2B2-D9B0-C3D8-FC8CA5B2ACF2}"/>
                </a:ext>
              </a:extLst>
            </p:cNvPr>
            <p:cNvSpPr txBox="1"/>
            <p:nvPr/>
          </p:nvSpPr>
          <p:spPr>
            <a:xfrm>
              <a:off x="3699098" y="4801244"/>
              <a:ext cx="141897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tx2"/>
                  </a:solidFill>
                </a:rPr>
                <a:t>Politics</a:t>
              </a:r>
            </a:p>
            <a:p>
              <a:r>
                <a:rPr lang="en-CA" sz="2800" dirty="0">
                  <a:solidFill>
                    <a:schemeClr val="tx2"/>
                  </a:solidFill>
                </a:rPr>
                <a:t>Religion</a:t>
              </a:r>
              <a:endParaRPr lang="en-US" sz="28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725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Small Talk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a student that you do not know.</a:t>
            </a:r>
          </a:p>
          <a:p>
            <a:r>
              <a:rPr lang="en-US" dirty="0"/>
              <a:t>Carry on a conversation</a:t>
            </a:r>
          </a:p>
          <a:p>
            <a:r>
              <a:rPr lang="en-US" dirty="0"/>
              <a:t>Write down their information in the table in your textbook.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5983FA-3D60-E97B-9C83-0C9E2A65A1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6459A4F-5E3E-47CE-89B1-1453DD447E9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80BDC5-7D1E-63E1-9CAF-72C8DA3CA9C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9BFE10-805B-D431-D9A6-9084890E1DE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1. Small Talk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Introduce your new friend to another pair of students.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67BCA-2826-43DD-9375-DA5D315B9B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172B75-DA34-452D-AF4F-A3B2ECC74B2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1308997-996F-4773-8FF9-BED0030D9A6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5916B6A-7340-4DA0-9BDB-6696A22C9E7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36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Party Games: Yes- No Questions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teacher’s talk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67BCA-2826-43DD-9375-DA5D315B9B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Twenty (20) Questions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172B75-DA34-452D-AF4F-A3B2ECC74B2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1308997-996F-4773-8FF9-BED0030D9A6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B09013A-DDCF-4780-8675-C5D00D355B6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88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Party Games: Yes- No Questions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Help people get to know each other.</a:t>
            </a:r>
          </a:p>
          <a:p>
            <a:r>
              <a:rPr lang="en-US" dirty="0"/>
              <a:t>Also called “ice breakers”</a:t>
            </a:r>
          </a:p>
          <a:p>
            <a:r>
              <a:rPr lang="en-US" dirty="0"/>
              <a:t>Played by a group of 6-10 people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67BCA-2826-43DD-9375-DA5D315B9B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Parlor Games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B09013A-DDCF-4780-8675-C5D00D355B6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B9E019-5940-14EC-6886-40FE22776A3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A28706-22A6-EAB5-885B-D142BBDBCB1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1EC267C-470B-4388-9982-1B6EFC21FC52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37659"/>
            <a:ext cx="4267200" cy="320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F716F9-0A0A-E3B5-1BDF-4A1BA79C1DCD}"/>
              </a:ext>
            </a:extLst>
          </p:cNvPr>
          <p:cNvSpPr txBox="1"/>
          <p:nvPr/>
        </p:nvSpPr>
        <p:spPr>
          <a:xfrm>
            <a:off x="4800599" y="1668218"/>
            <a:ext cx="42672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A review of ship performance in level ice - Scientific Figure on ResearchGate. Available from: https://www.researchgate.net/figure/A-106-000-dwt-Masa-Yards-developed-DAT-crude-carriers-built-by-Sumitomo-Heavy-Industries_fig3_44069920 [accessed 24 Oct 2024]</a:t>
            </a:r>
          </a:p>
        </p:txBody>
      </p:sp>
    </p:spTree>
    <p:extLst>
      <p:ext uri="{BB962C8B-B14F-4D97-AF65-F5344CB8AC3E}">
        <p14:creationId xmlns:p14="http://schemas.microsoft.com/office/powerpoint/2010/main" val="3208528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 Party Games: Yes- No Questions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Goal: To determine who or what a person is</a:t>
            </a:r>
          </a:p>
          <a:p>
            <a:r>
              <a:rPr lang="en-US" dirty="0"/>
              <a:t>Rules</a:t>
            </a:r>
          </a:p>
          <a:p>
            <a:pPr lvl="1"/>
            <a:r>
              <a:rPr lang="en-US" dirty="0"/>
              <a:t>One person (Amy) takes the identity of someone or something.</a:t>
            </a:r>
          </a:p>
          <a:p>
            <a:pPr lvl="1"/>
            <a:r>
              <a:rPr lang="en-US" dirty="0"/>
              <a:t>Other group members ask ONLY yes-no questions</a:t>
            </a:r>
          </a:p>
          <a:p>
            <a:pPr lvl="1"/>
            <a:r>
              <a:rPr lang="en-US" dirty="0"/>
              <a:t>Amy may only answer YES or NO.</a:t>
            </a:r>
          </a:p>
          <a:p>
            <a:pPr lvl="1"/>
            <a:r>
              <a:rPr lang="en-US" dirty="0"/>
              <a:t>Round ends when either </a:t>
            </a:r>
          </a:p>
          <a:p>
            <a:pPr lvl="2"/>
            <a:r>
              <a:rPr lang="en-US" dirty="0"/>
              <a:t>your identity is guess, or,</a:t>
            </a:r>
          </a:p>
          <a:p>
            <a:pPr lvl="2"/>
            <a:r>
              <a:rPr lang="en-US" dirty="0"/>
              <a:t>20 questions asked</a:t>
            </a:r>
          </a:p>
          <a:p>
            <a:r>
              <a:rPr lang="en-US" dirty="0"/>
              <a:t>Winner: Person to whom was asked the most questions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67BCA-2826-43DD-9375-DA5D315B9B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Party Games </a:t>
            </a:r>
            <a:r>
              <a:rPr lang="en-US" dirty="0">
                <a:sym typeface="Wingdings" panose="05000000000000000000" pitchFamily="2" charset="2"/>
              </a:rPr>
              <a:t>example: </a:t>
            </a:r>
            <a:r>
              <a:rPr lang="en-US" dirty="0"/>
              <a:t>Twenty (20) Questions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B09013A-DDCF-4780-8675-C5D00D355B6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E23F4DE-B673-E4C5-4A63-12573DA4A1D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DE95C90-EE25-3BAE-B788-02B0604C9C5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98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Party Games: Yes- No Questions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9CA7E25-1C54-4ECC-940B-172022475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11" y="1447800"/>
            <a:ext cx="3986978" cy="5180013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67BCA-2826-43DD-9375-DA5D315B9B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Twenty (20) Questions: Sample Game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B09013A-DDCF-4780-8675-C5D00D355B6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5CD820-B14F-421A-ACB2-CFF69F3FA8B0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Topic: Scientist/Engineers</a:t>
            </a:r>
          </a:p>
          <a:p>
            <a:r>
              <a:rPr lang="en-US" dirty="0"/>
              <a:t>Name: Niels Henrik David Bohr</a:t>
            </a:r>
          </a:p>
          <a:p>
            <a:r>
              <a:rPr lang="en-US" dirty="0"/>
              <a:t>Dates: Oct.7 1885 –Nov. 18, 1962</a:t>
            </a:r>
          </a:p>
          <a:p>
            <a:r>
              <a:rPr lang="en-US" dirty="0"/>
              <a:t>Nationality: Danish</a:t>
            </a:r>
          </a:p>
          <a:p>
            <a:r>
              <a:rPr lang="en-US" dirty="0"/>
              <a:t>Occupation: Physicist</a:t>
            </a:r>
          </a:p>
          <a:p>
            <a:r>
              <a:rPr lang="en-US" dirty="0"/>
              <a:t>Contributions: Bohr’s model of atomic structure, basis for quantum theory.</a:t>
            </a:r>
          </a:p>
          <a:p>
            <a:r>
              <a:rPr lang="en-US" dirty="0"/>
              <a:t>Award: Nobel Prize for Physics (1922)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ED489-E6BC-115A-A960-D96BCCDE10B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1F7E423-1A12-8EAB-EF51-5A9BDA11C58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07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Party Games: Yes- No Questions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teacher will number you off into groups.</a:t>
            </a:r>
          </a:p>
          <a:p>
            <a:r>
              <a:rPr lang="en-US" dirty="0"/>
              <a:t>One member of the group will come to the front to get a slip of paper.</a:t>
            </a:r>
          </a:p>
          <a:p>
            <a:r>
              <a:rPr lang="en-US" dirty="0"/>
              <a:t>Discuss briefly who this person is.</a:t>
            </a:r>
          </a:p>
          <a:p>
            <a:r>
              <a:rPr lang="en-US" dirty="0"/>
              <a:t>Go back to your group.</a:t>
            </a:r>
          </a:p>
          <a:p>
            <a:r>
              <a:rPr lang="en-US" dirty="0"/>
              <a:t>Let your group try to guess who you are.</a:t>
            </a:r>
          </a:p>
          <a:p>
            <a:r>
              <a:rPr lang="en-US" dirty="0"/>
              <a:t>REPEAT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67BCA-2826-43DD-9375-DA5D315B9B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Playing the Game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172B75-DA34-452D-AF4F-A3B2ECC74B2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1308997-996F-4773-8FF9-BED0030D9A6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5916B6A-7340-4DA0-9BDB-6696A22C9E7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478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Facilitating with WH Questions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2102B-17EF-412F-ACE5-9F569D856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teacher’s talk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67BCA-2826-43DD-9375-DA5D315B9B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172B75-DA34-452D-AF4F-A3B2ECC74B2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1308997-996F-4773-8FF9-BED0030D9A6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48E9A83-CD39-436D-A742-9174D70E416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67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3 Facilitating with WH Questions</a:t>
            </a:r>
          </a:p>
        </p:txBody>
      </p:sp>
      <p:pic>
        <p:nvPicPr>
          <p:cNvPr id="14" name="Content Placeholder 10">
            <a:extLst>
              <a:ext uri="{FF2B5EF4-FFF2-40B4-BE49-F238E27FC236}">
                <a16:creationId xmlns:a16="http://schemas.microsoft.com/office/drawing/2014/main" id="{0ED60E95-CED2-46F8-93A4-6861E02E31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13" y="2925190"/>
            <a:ext cx="8474174" cy="2225233"/>
          </a:xfr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138D004-0814-C2F0-524C-48534D2782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The Key to Information Transfer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48E9A83-CD39-436D-A742-9174D70E416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208D8F1E-8CF4-F7FA-9BA6-E0F456AB1BF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BB47D26-C9B0-051B-A68A-E004BF56E1B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8FE6D9F9-3230-0D45-797D-02A39D4E5F42}"/>
              </a:ext>
            </a:extLst>
          </p:cNvPr>
          <p:cNvSpPr/>
          <p:nvPr/>
        </p:nvSpPr>
        <p:spPr bwMode="auto">
          <a:xfrm>
            <a:off x="3876453" y="1977959"/>
            <a:ext cx="933773" cy="530159"/>
          </a:xfrm>
          <a:prstGeom prst="upArrow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AB576CF-E429-7EC4-5613-96EEC76DA9B5}"/>
              </a:ext>
            </a:extLst>
          </p:cNvPr>
          <p:cNvGrpSpPr/>
          <p:nvPr/>
        </p:nvGrpSpPr>
        <p:grpSpPr>
          <a:xfrm>
            <a:off x="1148751" y="1444559"/>
            <a:ext cx="6547449" cy="536275"/>
            <a:chOff x="534838" y="2481533"/>
            <a:chExt cx="6547449" cy="53627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4F2EF6-6532-1BB9-6D3B-C2DB9C06CF86}"/>
                </a:ext>
              </a:extLst>
            </p:cNvPr>
            <p:cNvSpPr/>
            <p:nvPr/>
          </p:nvSpPr>
          <p:spPr bwMode="auto">
            <a:xfrm>
              <a:off x="534838" y="2484408"/>
              <a:ext cx="1138687" cy="533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opening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72814-A7F2-C172-EFD6-1FDA46F6CB70}"/>
                </a:ext>
              </a:extLst>
            </p:cNvPr>
            <p:cNvSpPr/>
            <p:nvPr/>
          </p:nvSpPr>
          <p:spPr bwMode="auto">
            <a:xfrm>
              <a:off x="1673525" y="2481533"/>
              <a:ext cx="4270075" cy="533400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Information transfer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E8350F-5DA9-E03E-FF54-712BE0108787}"/>
                </a:ext>
              </a:extLst>
            </p:cNvPr>
            <p:cNvSpPr/>
            <p:nvPr/>
          </p:nvSpPr>
          <p:spPr bwMode="auto">
            <a:xfrm>
              <a:off x="5943600" y="2481533"/>
              <a:ext cx="1138687" cy="5334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closing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196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3 Facilitating with WH Questions</a:t>
            </a:r>
            <a:endParaRPr lang="en-CA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FB138E8-18AF-4573-B07D-4768E8A01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1447800"/>
            <a:ext cx="4946959" cy="51800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I keep six honest serving-men </a:t>
            </a:r>
          </a:p>
          <a:p>
            <a:pPr marL="0" indent="0">
              <a:buNone/>
            </a:pPr>
            <a:r>
              <a:rPr lang="en-US" sz="2200" dirty="0"/>
              <a:t>(They taught me all I knew);</a:t>
            </a:r>
          </a:p>
          <a:p>
            <a:pPr marL="0" indent="0">
              <a:buNone/>
            </a:pPr>
            <a:r>
              <a:rPr lang="en-US" sz="2200" dirty="0"/>
              <a:t>Their names are </a:t>
            </a:r>
            <a:r>
              <a:rPr lang="en-US" sz="2200" dirty="0">
                <a:solidFill>
                  <a:srgbClr val="0000FF"/>
                </a:solidFill>
              </a:rPr>
              <a:t>What</a:t>
            </a:r>
            <a:r>
              <a:rPr lang="en-US" sz="2200" dirty="0"/>
              <a:t> and </a:t>
            </a:r>
            <a:r>
              <a:rPr lang="en-US" sz="2200" dirty="0">
                <a:solidFill>
                  <a:srgbClr val="0000FF"/>
                </a:solidFill>
              </a:rPr>
              <a:t>Why</a:t>
            </a:r>
            <a:r>
              <a:rPr lang="en-US" sz="2200" dirty="0"/>
              <a:t> and </a:t>
            </a:r>
            <a:r>
              <a:rPr lang="en-US" sz="2200" dirty="0">
                <a:solidFill>
                  <a:srgbClr val="0000FF"/>
                </a:solidFill>
              </a:rPr>
              <a:t>When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r>
              <a:rPr lang="en-US" sz="2200" dirty="0"/>
              <a:t>And </a:t>
            </a:r>
            <a:r>
              <a:rPr lang="en-US" sz="2200" dirty="0">
                <a:solidFill>
                  <a:srgbClr val="0000FF"/>
                </a:solidFill>
              </a:rPr>
              <a:t>How</a:t>
            </a:r>
            <a:r>
              <a:rPr lang="en-US" sz="2200" dirty="0"/>
              <a:t> and </a:t>
            </a:r>
            <a:r>
              <a:rPr lang="en-US" sz="2200" dirty="0">
                <a:solidFill>
                  <a:srgbClr val="0000FF"/>
                </a:solidFill>
              </a:rPr>
              <a:t>Where</a:t>
            </a:r>
            <a:r>
              <a:rPr lang="en-US" sz="2200" dirty="0"/>
              <a:t> and </a:t>
            </a:r>
            <a:r>
              <a:rPr lang="en-US" sz="2200" dirty="0">
                <a:solidFill>
                  <a:srgbClr val="0000FF"/>
                </a:solidFill>
              </a:rPr>
              <a:t>Who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r>
              <a:rPr lang="en-US" sz="2200" dirty="0"/>
              <a:t>I send them over land and sea, </a:t>
            </a:r>
          </a:p>
          <a:p>
            <a:pPr marL="0" indent="0">
              <a:buNone/>
            </a:pPr>
            <a:r>
              <a:rPr lang="en-US" sz="2200" dirty="0"/>
              <a:t>I send them east and west;</a:t>
            </a:r>
          </a:p>
          <a:p>
            <a:pPr marL="0" indent="0">
              <a:buNone/>
            </a:pPr>
            <a:r>
              <a:rPr lang="en-US" sz="2200" dirty="0"/>
              <a:t>But after they have worked for me, </a:t>
            </a:r>
          </a:p>
          <a:p>
            <a:pPr marL="0" indent="0">
              <a:buNone/>
            </a:pPr>
            <a:r>
              <a:rPr lang="en-US" sz="2200" dirty="0"/>
              <a:t>I give them all a rest.</a:t>
            </a:r>
          </a:p>
          <a:p>
            <a:pPr marL="0" indent="0" algn="r">
              <a:buNone/>
            </a:pPr>
            <a:r>
              <a:rPr lang="en-US" sz="2200" i="1" dirty="0"/>
              <a:t>Rudyard Kipling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0010712-8A57-785B-3B91-B9228C2D46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The Elephant’s Child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48E9A83-CD39-436D-A742-9174D70E416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F4F654D-7EC1-5C01-89E2-29FAF01C111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434CBAF-390A-0D53-DD82-C59DB134ACE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6FE445-83A5-F377-0996-019849CC16C6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72" y="1946134"/>
            <a:ext cx="3325599" cy="326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453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3 Facilitating with WH Questions</a:t>
            </a:r>
            <a:endParaRPr lang="en-CA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FB138E8-18AF-4573-B07D-4768E8A01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1447800"/>
            <a:ext cx="4946959" cy="51800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I keep six honest serving-men </a:t>
            </a:r>
          </a:p>
          <a:p>
            <a:pPr marL="0" indent="0">
              <a:buNone/>
            </a:pPr>
            <a:r>
              <a:rPr lang="en-US" sz="2200" dirty="0"/>
              <a:t>(They taught me all I knew);</a:t>
            </a:r>
          </a:p>
          <a:p>
            <a:pPr marL="0" indent="0">
              <a:buNone/>
            </a:pPr>
            <a:r>
              <a:rPr lang="en-US" sz="2200" dirty="0"/>
              <a:t>Their names are </a:t>
            </a:r>
            <a:r>
              <a:rPr lang="en-US" sz="2200" dirty="0">
                <a:solidFill>
                  <a:srgbClr val="0000FF"/>
                </a:solidFill>
              </a:rPr>
              <a:t>What</a:t>
            </a:r>
            <a:r>
              <a:rPr lang="en-US" sz="2200" dirty="0"/>
              <a:t> and </a:t>
            </a:r>
            <a:r>
              <a:rPr lang="en-US" sz="2200" dirty="0">
                <a:solidFill>
                  <a:srgbClr val="0000FF"/>
                </a:solidFill>
              </a:rPr>
              <a:t>Why</a:t>
            </a:r>
            <a:r>
              <a:rPr lang="en-US" sz="2200" dirty="0"/>
              <a:t> and </a:t>
            </a:r>
            <a:r>
              <a:rPr lang="en-US" sz="2200" dirty="0">
                <a:solidFill>
                  <a:srgbClr val="0000FF"/>
                </a:solidFill>
              </a:rPr>
              <a:t>When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r>
              <a:rPr lang="en-US" sz="2200" dirty="0"/>
              <a:t>And </a:t>
            </a:r>
            <a:r>
              <a:rPr lang="en-US" sz="2200" dirty="0">
                <a:solidFill>
                  <a:srgbClr val="0000FF"/>
                </a:solidFill>
              </a:rPr>
              <a:t>How</a:t>
            </a:r>
            <a:r>
              <a:rPr lang="en-US" sz="2200" dirty="0"/>
              <a:t> and </a:t>
            </a:r>
            <a:r>
              <a:rPr lang="en-US" sz="2200" dirty="0">
                <a:solidFill>
                  <a:srgbClr val="0000FF"/>
                </a:solidFill>
              </a:rPr>
              <a:t>Where</a:t>
            </a:r>
            <a:r>
              <a:rPr lang="en-US" sz="2200" dirty="0"/>
              <a:t> and </a:t>
            </a:r>
            <a:r>
              <a:rPr lang="en-US" sz="2200" dirty="0">
                <a:solidFill>
                  <a:srgbClr val="0000FF"/>
                </a:solidFill>
              </a:rPr>
              <a:t>Who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r>
              <a:rPr lang="en-US" sz="2200" dirty="0"/>
              <a:t>I send them over land and sea, </a:t>
            </a:r>
          </a:p>
          <a:p>
            <a:pPr marL="0" indent="0">
              <a:buNone/>
            </a:pPr>
            <a:r>
              <a:rPr lang="en-US" sz="2200" dirty="0"/>
              <a:t>I send them east and west;</a:t>
            </a:r>
          </a:p>
          <a:p>
            <a:pPr marL="0" indent="0">
              <a:buNone/>
            </a:pPr>
            <a:r>
              <a:rPr lang="en-US" sz="2200" dirty="0"/>
              <a:t>But after they have worked for me, </a:t>
            </a:r>
          </a:p>
          <a:p>
            <a:pPr marL="0" indent="0">
              <a:buNone/>
            </a:pPr>
            <a:r>
              <a:rPr lang="en-US" sz="2200" dirty="0"/>
              <a:t>I give them all a rest.</a:t>
            </a:r>
          </a:p>
          <a:p>
            <a:pPr marL="0" indent="0" algn="r">
              <a:buNone/>
            </a:pPr>
            <a:r>
              <a:rPr lang="en-US" sz="2200" i="1" dirty="0"/>
              <a:t>Rudyard Kipling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0010712-8A57-785B-3B91-B9228C2D46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Echo and </a:t>
            </a:r>
            <a:r>
              <a:rPr lang="en-CA" dirty="0" err="1"/>
              <a:t>Memorizee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F4F654D-7EC1-5C01-89E2-29FAF01C111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434CBAF-390A-0D53-DD82-C59DB134ACE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6FE445-83A5-F377-0996-019849CC16C6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72" y="1946134"/>
            <a:ext cx="3325599" cy="326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10">
            <a:extLst>
              <a:ext uri="{FF2B5EF4-FFF2-40B4-BE49-F238E27FC236}">
                <a16:creationId xmlns:a16="http://schemas.microsoft.com/office/drawing/2014/main" id="{23AAF1A7-002A-4CCB-A227-6984B4BB7F4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48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 Facilitating with WH Questions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FB138E8-18AF-4573-B07D-4768E8A01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</a:t>
            </a:r>
          </a:p>
          <a:p>
            <a:r>
              <a:rPr lang="en-US" dirty="0"/>
              <a:t>Write Down “WH” questions used</a:t>
            </a:r>
          </a:p>
          <a:p>
            <a:r>
              <a:rPr lang="en-US" dirty="0"/>
              <a:t>Write Down the answers (Use Table in your textbooks)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A55E074-B18B-4AA2-8C10-421D0C8B4C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Listen to a Conversation at a Conference</a:t>
            </a:r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9389A2A-AC01-419A-93D4-AB95BB92F69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529D968-BF84-4F5F-BB82-309517D0822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1894C116-9FB5-4B2F-9E61-B19058DD525E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965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4 Facilitating with “And you?”</a:t>
            </a:r>
            <a:endParaRPr lang="en-CA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6AE788AC-2F68-E56B-0B5E-E90B68E6C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simplest way to continue…</a:t>
            </a:r>
          </a:p>
          <a:p>
            <a:r>
              <a:rPr lang="en-CA" dirty="0"/>
              <a:t>Just 2 words added to your answer!</a:t>
            </a:r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FAE849B-9362-D4B4-36F6-C5ACBF6C96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48E9A83-CD39-436D-A742-9174D70E416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60400A9-F3E3-9F3D-4B68-1D6C08DA60A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8774AAA-D9AC-4DDC-9D87-93802E74BAA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B793F6-9E9D-A27D-D9A1-0AB87E776D8B}"/>
              </a:ext>
            </a:extLst>
          </p:cNvPr>
          <p:cNvSpPr/>
          <p:nvPr/>
        </p:nvSpPr>
        <p:spPr bwMode="auto">
          <a:xfrm>
            <a:off x="1845967" y="3186045"/>
            <a:ext cx="6657253" cy="170352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A: Are you enjoying the conference?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B: Yes, especially the invited talks. 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	</a:t>
            </a: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And you?</a:t>
            </a:r>
          </a:p>
        </p:txBody>
      </p:sp>
    </p:spTree>
    <p:extLst>
      <p:ext uri="{BB962C8B-B14F-4D97-AF65-F5344CB8AC3E}">
        <p14:creationId xmlns:p14="http://schemas.microsoft.com/office/powerpoint/2010/main" val="2208194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Facilitating with “And you?”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35CD30-06CE-4DFC-A58D-188F62672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Have a short conversation with a partner.</a:t>
            </a:r>
          </a:p>
          <a:p>
            <a:r>
              <a:rPr lang="en-US" dirty="0"/>
              <a:t>Practice using the phrase, </a:t>
            </a:r>
            <a:r>
              <a:rPr lang="en-US" dirty="0">
                <a:solidFill>
                  <a:srgbClr val="0000FF"/>
                </a:solidFill>
              </a:rPr>
              <a:t>“And You?” </a:t>
            </a:r>
            <a:r>
              <a:rPr lang="en-US" dirty="0" err="1"/>
              <a:t>everytime</a:t>
            </a:r>
            <a:r>
              <a:rPr lang="en-US" dirty="0"/>
              <a:t> you answer a question.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C38CAE-30F8-4321-8875-3A02BF4A18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1FB80D-8696-4FD2-976B-EB938030748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0B9D91-F198-45E4-99A4-780297A34A3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D131EEA-76A0-43B0-8E6C-FBAA3EAAD42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386DC0-9EB0-97F3-309D-DFBBF4A5152A}"/>
              </a:ext>
            </a:extLst>
          </p:cNvPr>
          <p:cNvSpPr/>
          <p:nvPr/>
        </p:nvSpPr>
        <p:spPr bwMode="auto">
          <a:xfrm>
            <a:off x="1845967" y="3186045"/>
            <a:ext cx="6657253" cy="170352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A: Are you enjoying the conference?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B: Yes, especially the invited talks. 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	</a:t>
            </a: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And you?</a:t>
            </a:r>
          </a:p>
        </p:txBody>
      </p:sp>
    </p:spTree>
    <p:extLst>
      <p:ext uri="{BB962C8B-B14F-4D97-AF65-F5344CB8AC3E}">
        <p14:creationId xmlns:p14="http://schemas.microsoft.com/office/powerpoint/2010/main" val="1457807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5 Facilitating with Long Answers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35CD30-06CE-4DFC-A58D-188F62672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Listen to the conversation</a:t>
            </a:r>
          </a:p>
          <a:p>
            <a:r>
              <a:rPr lang="en-US" dirty="0"/>
              <a:t>Discuss with your partner:</a:t>
            </a:r>
          </a:p>
          <a:p>
            <a:pPr lvl="1"/>
            <a:r>
              <a:rPr lang="en-US" dirty="0"/>
              <a:t>Does Susan want to continue the conversation?</a:t>
            </a:r>
          </a:p>
          <a:p>
            <a:pPr lvl="1"/>
            <a:r>
              <a:rPr lang="en-US" dirty="0"/>
              <a:t>How do you think Timothy feels?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03BCFAA-64BE-CFF1-361B-4A9F20ED8E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D131EEA-76A0-43B0-8E6C-FBAA3EAAD42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7FD06D4-F29A-20B3-B9BA-B22BCEDA82C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90715073-121D-45E6-AE95-6A2FB970F39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1AEB14-35E6-4B42-A5EF-919C3624A8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667833"/>
            <a:ext cx="5867400" cy="280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9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3 Facilitating with WH Questions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ED60E95-CED2-46F8-93A4-6861E02E31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13" y="2925190"/>
            <a:ext cx="8474174" cy="2225233"/>
          </a:xfr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9FDDA77-0A80-24F6-01CD-B56A394AF8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Keeping a Conversation Going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48E9A83-CD39-436D-A742-9174D70E416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7DEF4E5-2417-E3D0-AFE3-29631DFBE37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8CA52FA-52D6-F422-12D5-2A6416EA09D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E4B05D-E5B5-8F3D-6532-F3D755B1D7CD}"/>
              </a:ext>
            </a:extLst>
          </p:cNvPr>
          <p:cNvSpPr txBox="1"/>
          <p:nvPr/>
        </p:nvSpPr>
        <p:spPr>
          <a:xfrm>
            <a:off x="1739993" y="1831576"/>
            <a:ext cx="2216259" cy="95410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One Word Answers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A8BF76-2861-094F-4D1C-39F6EA9853A9}"/>
              </a:ext>
            </a:extLst>
          </p:cNvPr>
          <p:cNvSpPr txBox="1"/>
          <p:nvPr/>
        </p:nvSpPr>
        <p:spPr>
          <a:xfrm>
            <a:off x="6591135" y="4927716"/>
            <a:ext cx="2289874" cy="120032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WH Questions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</a:rPr>
              <a:t>And you?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</a:rPr>
              <a:t>Long Answers</a:t>
            </a:r>
          </a:p>
        </p:txBody>
      </p:sp>
    </p:spTree>
    <p:extLst>
      <p:ext uri="{BB962C8B-B14F-4D97-AF65-F5344CB8AC3E}">
        <p14:creationId xmlns:p14="http://schemas.microsoft.com/office/powerpoint/2010/main" val="3325702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6994D0A-13D1-4893-8E36-30ED3D93B3BF}"/>
              </a:ext>
            </a:extLst>
          </p:cNvPr>
          <p:cNvSpPr/>
          <p:nvPr/>
        </p:nvSpPr>
        <p:spPr bwMode="auto">
          <a:xfrm>
            <a:off x="1332612" y="2836417"/>
            <a:ext cx="6363588" cy="3181795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5 Facilitating with Long Answers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35CD30-06CE-4DFC-A58D-188F62672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r>
              <a:rPr lang="en-US" dirty="0"/>
              <a:t>Modify Susan’s answers to Tim’s questions to show she wants to continue the conversation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C38CAE-30F8-4321-8875-3A02BF4A18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Giving Additional Information</a:t>
            </a:r>
            <a:endParaRPr lang="en-US" dirty="0"/>
          </a:p>
          <a:p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D131EEA-76A0-43B0-8E6C-FBAA3EAAD42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65FBA80-E7D8-BB4C-B67A-554A92A571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Content Placeholder 17">
            <a:hlinkClick r:id="rId3" action="ppaction://hlinkfile"/>
            <a:extLst>
              <a:ext uri="{FF2B5EF4-FFF2-40B4-BE49-F238E27FC236}">
                <a16:creationId xmlns:a16="http://schemas.microsoft.com/office/drawing/2014/main" id="{729F73FD-18C8-44CE-AF97-5E8B631445A9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CD084D-18C9-42A9-987B-1B014B4A9B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612" y="2836419"/>
            <a:ext cx="6363588" cy="318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9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6 Ending Politely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35CD30-06CE-4DFC-A58D-188F62672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teacher’s talk</a:t>
            </a:r>
          </a:p>
          <a:p>
            <a:r>
              <a:rPr lang="en-US" dirty="0"/>
              <a:t>Look at the table in your textbook.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C38CAE-30F8-4321-8875-3A02BF4A18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Ways to End a Conversation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1FB80D-8696-4FD2-976B-EB938030748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02F389-AC30-452F-8680-93E39133468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id="{C21ACF5D-C61D-4A90-91EB-718AB9421D0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9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AD93999-F0E3-DE27-3EA8-1CE989EB5348}"/>
              </a:ext>
            </a:extLst>
          </p:cNvPr>
          <p:cNvSpPr/>
          <p:nvPr/>
        </p:nvSpPr>
        <p:spPr bwMode="auto">
          <a:xfrm>
            <a:off x="1370057" y="2585404"/>
            <a:ext cx="7555458" cy="2941456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6 Ending Politely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67BCA-2826-43DD-9375-DA5D315B9B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>
                <a:solidFill>
                  <a:srgbClr val="FF0000"/>
                </a:solidFill>
              </a:rPr>
              <a:t>To be moved to Section 2.2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172B75-DA34-452D-AF4F-A3B2ECC74B2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1308997-996F-4773-8FF9-BED0030D9A6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48E9A83-CD39-436D-A742-9174D70E416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DE48A33-68F5-49F8-8D08-F4E116205D43}"/>
              </a:ext>
            </a:extLst>
          </p:cNvPr>
          <p:cNvGrpSpPr/>
          <p:nvPr/>
        </p:nvGrpSpPr>
        <p:grpSpPr>
          <a:xfrm>
            <a:off x="1107667" y="1444925"/>
            <a:ext cx="6547449" cy="536275"/>
            <a:chOff x="534838" y="2481533"/>
            <a:chExt cx="6547449" cy="53627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8C470BC-FADE-FD5E-5BA4-3C67B453B2AB}"/>
                </a:ext>
              </a:extLst>
            </p:cNvPr>
            <p:cNvSpPr/>
            <p:nvPr/>
          </p:nvSpPr>
          <p:spPr bwMode="auto">
            <a:xfrm>
              <a:off x="534838" y="2484408"/>
              <a:ext cx="1138687" cy="533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opening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F4860D4-9367-2793-C73B-11DB15598B92}"/>
                </a:ext>
              </a:extLst>
            </p:cNvPr>
            <p:cNvSpPr/>
            <p:nvPr/>
          </p:nvSpPr>
          <p:spPr bwMode="auto">
            <a:xfrm>
              <a:off x="1673525" y="2481533"/>
              <a:ext cx="4270075" cy="533400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Information transfer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250F1A3-AFB4-C763-63C7-8C7DD42C8E6A}"/>
                </a:ext>
              </a:extLst>
            </p:cNvPr>
            <p:cNvSpPr/>
            <p:nvPr/>
          </p:nvSpPr>
          <p:spPr bwMode="auto">
            <a:xfrm>
              <a:off x="5943600" y="2481533"/>
              <a:ext cx="1138687" cy="5334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Times New Roman" panose="02020603050405020304" pitchFamily="18" charset="0"/>
                </a:rPr>
                <a:t>closing</a:t>
              </a:r>
            </a:p>
          </p:txBody>
        </p:sp>
      </p:grpSp>
      <p:sp>
        <p:nvSpPr>
          <p:cNvPr id="17" name="Arrow: Up 16">
            <a:extLst>
              <a:ext uri="{FF2B5EF4-FFF2-40B4-BE49-F238E27FC236}">
                <a16:creationId xmlns:a16="http://schemas.microsoft.com/office/drawing/2014/main" id="{A6A8A8F3-2740-EE63-4798-DD128033BBFF}"/>
              </a:ext>
            </a:extLst>
          </p:cNvPr>
          <p:cNvSpPr/>
          <p:nvPr/>
        </p:nvSpPr>
        <p:spPr bwMode="auto">
          <a:xfrm>
            <a:off x="6566961" y="1978325"/>
            <a:ext cx="933773" cy="652472"/>
          </a:xfrm>
          <a:prstGeom prst="upArrow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A49E37D-EAFF-4922-9C09-E2AD2A06D1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237" y="2647553"/>
            <a:ext cx="6344535" cy="28388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3E511B0-0419-A47D-73D9-75D79210BC91}"/>
              </a:ext>
            </a:extLst>
          </p:cNvPr>
          <p:cNvSpPr txBox="1"/>
          <p:nvPr/>
        </p:nvSpPr>
        <p:spPr>
          <a:xfrm>
            <a:off x="6566961" y="2582529"/>
            <a:ext cx="24503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Leave a “good taste”</a:t>
            </a:r>
          </a:p>
        </p:txBody>
      </p:sp>
    </p:spTree>
    <p:extLst>
      <p:ext uri="{BB962C8B-B14F-4D97-AF65-F5344CB8AC3E}">
        <p14:creationId xmlns:p14="http://schemas.microsoft.com/office/powerpoint/2010/main" val="113077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6 Ending Politely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35CD30-06CE-4DFC-A58D-188F62672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Practice reading the conversation closers from the textbook. If you have trouble with pronunciation, ask your teacher for help</a:t>
            </a:r>
          </a:p>
          <a:p>
            <a:r>
              <a:rPr lang="en-US" dirty="0"/>
              <a:t>Then take turns playing A </a:t>
            </a:r>
            <a:r>
              <a:rPr lang="en-US"/>
              <a:t>or B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C38CAE-30F8-4321-8875-3A02BF4A18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Practice Closing a Conversation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1FB80D-8696-4FD2-976B-EB938030748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D131EEA-76A0-43B0-8E6C-FBAA3EAAD42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84F35-A2E6-80A4-A02F-F6A52A69486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72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7 Homework &amp; Assignments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Write a short dialogue between yourself and an English-speaking graduate student (2 people)</a:t>
            </a:r>
          </a:p>
          <a:p>
            <a:r>
              <a:rPr lang="en-CA" dirty="0"/>
              <a:t>Open the dialogue politely.</a:t>
            </a:r>
          </a:p>
          <a:p>
            <a:r>
              <a:rPr lang="en-CA" dirty="0"/>
              <a:t>Continue by discussing research interests</a:t>
            </a:r>
          </a:p>
          <a:p>
            <a:r>
              <a:rPr lang="en-CA" dirty="0"/>
              <a:t>End the conversation by closing the dialogue politely.</a:t>
            </a:r>
          </a:p>
          <a:p>
            <a:r>
              <a:rPr lang="en-CA" dirty="0"/>
              <a:t>Write about 100 words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C767D-BAC0-429E-AECA-A625A78FAA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Conference Reception Conversation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0D7BA0-A990-4321-8BD4-CFE4ACBA438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0DBB4-11AA-438E-A905-E9900F70F58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413541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bw41over</Template>
  <TotalTime>9748</TotalTime>
  <Words>895</Words>
  <Application>Microsoft Office PowerPoint</Application>
  <PresentationFormat>On-screen Show (4:3)</PresentationFormat>
  <Paragraphs>153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Times New Roman</vt:lpstr>
      <vt:lpstr>Wingdings</vt:lpstr>
      <vt:lpstr>ecp1026</vt:lpstr>
      <vt:lpstr>CorelDRAW</vt:lpstr>
      <vt:lpstr>bo-§2.3 Continuing…</vt:lpstr>
      <vt:lpstr>1. Small Talk</vt:lpstr>
      <vt:lpstr>1. Small Talk</vt:lpstr>
      <vt:lpstr>1. Small Talk</vt:lpstr>
      <vt:lpstr>1. Small Talk</vt:lpstr>
      <vt:lpstr>2 Party Games: Yes- No Questions</vt:lpstr>
      <vt:lpstr>2 Party Games: Yes- No Questions</vt:lpstr>
      <vt:lpstr>2 Party Games: Yes- No Questions</vt:lpstr>
      <vt:lpstr>2 Party Games: Yes- No Questions</vt:lpstr>
      <vt:lpstr>2 Party Games: Yes- No Questions</vt:lpstr>
      <vt:lpstr>3 Facilitating with WH Questions</vt:lpstr>
      <vt:lpstr>3 Facilitating with WH Questions</vt:lpstr>
      <vt:lpstr>3 Facilitating with WH Questions</vt:lpstr>
      <vt:lpstr>3 Facilitating with WH Questions</vt:lpstr>
      <vt:lpstr>3 Facilitating with WH Questions</vt:lpstr>
      <vt:lpstr>4 Facilitating with “And you?”</vt:lpstr>
      <vt:lpstr>4 Facilitating with “And you?”</vt:lpstr>
      <vt:lpstr>5 Facilitating with Long Answers</vt:lpstr>
      <vt:lpstr>3 Facilitating with WH Questions</vt:lpstr>
      <vt:lpstr>5 Facilitating with Long Answers</vt:lpstr>
      <vt:lpstr>6 Ending Politely</vt:lpstr>
      <vt:lpstr>6 Ending Politely</vt:lpstr>
      <vt:lpstr>6 Ending Politely</vt:lpstr>
      <vt:lpstr>7 Homework &amp; Assignments</vt:lpstr>
    </vt:vector>
  </TitlesOfParts>
  <Company>Research Communication: EFL for Science and Engineering Students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Correspondence</dc:title>
  <dc:subject>Template for Lecture Slides for Kejiyingwen</dc:subject>
  <dc:creator>林歐瑪</dc:creator>
  <cp:lastModifiedBy>Jonathon David White</cp:lastModifiedBy>
  <cp:revision>75</cp:revision>
  <dcterms:created xsi:type="dcterms:W3CDTF">2023-02-23T09:28:18Z</dcterms:created>
  <dcterms:modified xsi:type="dcterms:W3CDTF">2024-11-14T03:39:21Z</dcterms:modified>
  <cp:category>course</cp:category>
</cp:coreProperties>
</file>