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70" r:id="rId4"/>
    <p:sldId id="272" r:id="rId5"/>
    <p:sldId id="258" r:id="rId6"/>
    <p:sldId id="273" r:id="rId7"/>
    <p:sldId id="271" r:id="rId8"/>
    <p:sldId id="275" r:id="rId9"/>
    <p:sldId id="277" r:id="rId10"/>
    <p:sldId id="278" r:id="rId11"/>
    <p:sldId id="289" r:id="rId12"/>
    <p:sldId id="288" r:id="rId13"/>
    <p:sldId id="281" r:id="rId14"/>
    <p:sldId id="274" r:id="rId15"/>
    <p:sldId id="265" r:id="rId16"/>
    <p:sldId id="282" r:id="rId17"/>
    <p:sldId id="266" r:id="rId18"/>
    <p:sldId id="259" r:id="rId19"/>
    <p:sldId id="260" r:id="rId20"/>
    <p:sldId id="261" r:id="rId21"/>
    <p:sldId id="264" r:id="rId22"/>
    <p:sldId id="284" r:id="rId23"/>
    <p:sldId id="267" r:id="rId24"/>
    <p:sldId id="268" r:id="rId25"/>
    <p:sldId id="26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77" d="100"/>
          <a:sy n="177" d="100"/>
        </p:scale>
        <p:origin x="1236" y="120"/>
      </p:cViewPr>
      <p:guideLst>
        <p:guide orient="horz" pos="2160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§2.4 Conversations (Others)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izhu.com/kejiyingwen/a/othtrain.mp3" TargetMode="External"/><Relationship Id="rId3" Type="http://schemas.openxmlformats.org/officeDocument/2006/relationships/hyperlink" Target="../a/othtrain.mp3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aizhu.com/kejiyingwen/a/othtoile.mp3" TargetMode="External"/><Relationship Id="rId5" Type="http://schemas.openxmlformats.org/officeDocument/2006/relationships/hyperlink" Target="../a/othtoile.mp3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../a/telmachi.mp3" TargetMode="External"/><Relationship Id="rId13" Type="http://schemas.openxmlformats.org/officeDocument/2006/relationships/hyperlink" Target="https://www.aizhu.com/kejiyingwen/a/teldirec.mp3" TargetMode="External"/><Relationship Id="rId3" Type="http://schemas.openxmlformats.org/officeDocument/2006/relationships/hyperlink" Target="../a/telwrong.mp3" TargetMode="External"/><Relationship Id="rId7" Type="http://schemas.openxmlformats.org/officeDocument/2006/relationships/hyperlink" Target="https://www.aizhu.com/kejiyingwen/a/telmachi.mp3" TargetMode="External"/><Relationship Id="rId12" Type="http://schemas.openxmlformats.org/officeDocument/2006/relationships/hyperlink" Target="../a/telothye.mp3" TargetMode="External"/><Relationship Id="rId2" Type="http://schemas.openxmlformats.org/officeDocument/2006/relationships/image" Target="../media/image11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hyperlink" Target="https://www.aizhu.com/kejiyingwen/a/telothye.mp3" TargetMode="External"/><Relationship Id="rId5" Type="http://schemas.openxmlformats.org/officeDocument/2006/relationships/hyperlink" Target="https://www.aizhu.com/kejiyingwen/a/telwrong.mp3" TargetMode="External"/><Relationship Id="rId15" Type="http://schemas.openxmlformats.org/officeDocument/2006/relationships/image" Target="../media/image12.png"/><Relationship Id="rId10" Type="http://schemas.openxmlformats.org/officeDocument/2006/relationships/hyperlink" Target="https://www.aizhu.com/kejiyingwen/a/telothno.mp3" TargetMode="External"/><Relationship Id="rId4" Type="http://schemas.openxmlformats.org/officeDocument/2006/relationships/image" Target="../media/image5.png"/><Relationship Id="rId9" Type="http://schemas.openxmlformats.org/officeDocument/2006/relationships/hyperlink" Target="../a/telothno.mp3" TargetMode="External"/><Relationship Id="rId14" Type="http://schemas.openxmlformats.org/officeDocument/2006/relationships/hyperlink" Target="../a/teldirec.mp3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izhu.com/kejiyingwen/a/telmachi.mp3" TargetMode="External"/><Relationship Id="rId13" Type="http://schemas.openxmlformats.org/officeDocument/2006/relationships/hyperlink" Target="../a/telothye.mp3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12" Type="http://schemas.openxmlformats.org/officeDocument/2006/relationships/hyperlink" Target="https://www.aizhu.com/kejiyingwen/a/telothye.mp3" TargetMode="External"/><Relationship Id="rId2" Type="http://schemas.openxmlformats.org/officeDocument/2006/relationships/image" Target="../media/image1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aizhu.com/kejiyingwen/a/telwrong.mp3" TargetMode="External"/><Relationship Id="rId11" Type="http://schemas.openxmlformats.org/officeDocument/2006/relationships/hyperlink" Target="https://www.aizhu.com/kejiyingwen/a/telothno.mp3" TargetMode="External"/><Relationship Id="rId5" Type="http://schemas.openxmlformats.org/officeDocument/2006/relationships/image" Target="../media/image5.png"/><Relationship Id="rId15" Type="http://schemas.openxmlformats.org/officeDocument/2006/relationships/hyperlink" Target="../a/teldirec.mp3" TargetMode="External"/><Relationship Id="rId10" Type="http://schemas.openxmlformats.org/officeDocument/2006/relationships/hyperlink" Target="../a/telothno.mp3" TargetMode="External"/><Relationship Id="rId4" Type="http://schemas.openxmlformats.org/officeDocument/2006/relationships/hyperlink" Target="../a/telwrong.mp3" TargetMode="External"/><Relationship Id="rId9" Type="http://schemas.openxmlformats.org/officeDocument/2006/relationships/hyperlink" Target="../a/telmachi.mp3" TargetMode="External"/><Relationship Id="rId14" Type="http://schemas.openxmlformats.org/officeDocument/2006/relationships/hyperlink" Target="https://www.aizhu.com/kejiyingwen/a/teldirec.mp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12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9.png"/><Relationship Id="rId5" Type="http://schemas.openxmlformats.org/officeDocument/2006/relationships/image" Target="../media/image17.png"/><Relationship Id="rId1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CA" dirty="0"/>
              <a:t>2.4 Conversations (Other)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9387" y="3798376"/>
            <a:ext cx="4301425" cy="2203342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l"/>
            <a:r>
              <a:rPr lang="en-CA" dirty="0"/>
              <a:t>Above all and before all, do this:</a:t>
            </a:r>
          </a:p>
          <a:p>
            <a:pPr algn="l"/>
            <a:r>
              <a:rPr lang="en-CA" dirty="0"/>
              <a:t>	Get Wisdom!</a:t>
            </a:r>
          </a:p>
          <a:p>
            <a:pPr algn="l"/>
            <a:r>
              <a:rPr lang="en-CA" dirty="0"/>
              <a:t>Write this at the top of your list:</a:t>
            </a:r>
          </a:p>
          <a:p>
            <a:pPr algn="l"/>
            <a:r>
              <a:rPr lang="en-CA" dirty="0"/>
              <a:t>	Get Understanding!</a:t>
            </a:r>
          </a:p>
          <a:p>
            <a:pPr algn="l"/>
            <a:r>
              <a:rPr lang="en-CA" dirty="0"/>
              <a:t>Proverbs 4:7 MSG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Dialogues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Listen to the Teacher’s talk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Look at the tables in your workbook when directed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8E38C-F5C7-4618-908A-17E8A7E3C4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Getting Information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0A5456-319F-4678-B179-9BBDBB87EE8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904AC31-760D-4EA8-A3DE-CBD2846655D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F400D55-DD28-452D-8305-61D11E177E2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8">
            <a:extLst>
              <a:ext uri="{FF2B5EF4-FFF2-40B4-BE49-F238E27FC236}">
                <a16:creationId xmlns:a16="http://schemas.microsoft.com/office/drawing/2014/main" id="{51380E54-F256-4763-BA63-4F664BF5CDC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16008"/>
            <a:ext cx="4267200" cy="2845183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DB5EB83-7859-452B-87D7-B06081D9C866}"/>
              </a:ext>
            </a:extLst>
          </p:cNvPr>
          <p:cNvSpPr/>
          <p:nvPr/>
        </p:nvSpPr>
        <p:spPr>
          <a:xfrm>
            <a:off x="4692112" y="2446771"/>
            <a:ext cx="4267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/>
              <a:t>https://upload.wikimedia.org/wikipedia/commons/6/63/The_book_of_Kells_library_interior_1.jpg</a:t>
            </a:r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1. Dialogues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Purpose: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Previous  Relationship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Here  Info</a:t>
            </a:r>
          </a:p>
          <a:p>
            <a:r>
              <a:rPr lang="en-CA" dirty="0">
                <a:sym typeface="Wingdings" panose="05000000000000000000" pitchFamily="2" charset="2"/>
              </a:rPr>
              <a:t>Examples: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Directions to Train Station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Finding Toilet (WC) in Hotel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@ Library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8E38C-F5C7-4618-908A-17E8A7E3C4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Getting Information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904AC31-760D-4EA8-A3DE-CBD2846655D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7" name="Content Placeholder 16">
            <a:hlinkClick r:id="rId3" action="ppaction://hlinkfile"/>
            <a:extLst>
              <a:ext uri="{FF2B5EF4-FFF2-40B4-BE49-F238E27FC236}">
                <a16:creationId xmlns:a16="http://schemas.microsoft.com/office/drawing/2014/main" id="{809A8268-5FAE-48D7-8C37-F86D6B95EE34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17">
            <a:hlinkClick r:id="rId5" action="ppaction://hlinkfile"/>
            <a:extLst>
              <a:ext uri="{FF2B5EF4-FFF2-40B4-BE49-F238E27FC236}">
                <a16:creationId xmlns:a16="http://schemas.microsoft.com/office/drawing/2014/main" id="{C6F91C7A-96F6-4A15-860A-5532F856C9A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E9B48E-B8E3-4EF9-854D-FF0946EF6F0E}"/>
              </a:ext>
            </a:extLst>
          </p:cNvPr>
          <p:cNvSpPr txBox="1"/>
          <p:nvPr/>
        </p:nvSpPr>
        <p:spPr>
          <a:xfrm>
            <a:off x="7659070" y="6283646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D72C0-0201-4881-9F8E-8CE0AC8596E7}"/>
              </a:ext>
            </a:extLst>
          </p:cNvPr>
          <p:cNvSpPr txBox="1"/>
          <p:nvPr/>
        </p:nvSpPr>
        <p:spPr>
          <a:xfrm>
            <a:off x="6909747" y="6283646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WC</a:t>
            </a:r>
          </a:p>
        </p:txBody>
      </p:sp>
      <p:pic>
        <p:nvPicPr>
          <p:cNvPr id="14" name="Picture 6">
            <a:hlinkClick r:id="rId6"/>
            <a:extLst>
              <a:ext uri="{FF2B5EF4-FFF2-40B4-BE49-F238E27FC236}">
                <a16:creationId xmlns:a16="http://schemas.microsoft.com/office/drawing/2014/main" id="{8D76DB93-0A45-428D-A3C1-17D2888CC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5626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>
            <a:hlinkClick r:id="rId8"/>
            <a:extLst>
              <a:ext uri="{FF2B5EF4-FFF2-40B4-BE49-F238E27FC236}">
                <a16:creationId xmlns:a16="http://schemas.microsoft.com/office/drawing/2014/main" id="{85D3EF3F-52FD-49AA-B51A-9F93B1F9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5626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8">
            <a:extLst>
              <a:ext uri="{FF2B5EF4-FFF2-40B4-BE49-F238E27FC236}">
                <a16:creationId xmlns:a16="http://schemas.microsoft.com/office/drawing/2014/main" id="{867A5E0E-57EB-4676-AB91-35A0F79823F8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16008"/>
            <a:ext cx="4267200" cy="2845183"/>
          </a:xfr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F829D1-D498-435E-B595-B10F2464F66A}"/>
              </a:ext>
            </a:extLst>
          </p:cNvPr>
          <p:cNvSpPr/>
          <p:nvPr/>
        </p:nvSpPr>
        <p:spPr>
          <a:xfrm>
            <a:off x="4776147" y="2441183"/>
            <a:ext cx="4267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/>
              <a:t>https://upload.wikimedia.org/wikipedia/commons/6/63/The_book_of_Kells_library_interior_1.jpg</a:t>
            </a:r>
          </a:p>
        </p:txBody>
      </p:sp>
    </p:spTree>
    <p:extLst>
      <p:ext uri="{BB962C8B-B14F-4D97-AF65-F5344CB8AC3E}">
        <p14:creationId xmlns:p14="http://schemas.microsoft.com/office/powerpoint/2010/main" val="4031555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Dialogues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Excuse me,  can you help me?</a:t>
            </a:r>
          </a:p>
          <a:p>
            <a:r>
              <a:rPr lang="en-CA" dirty="0"/>
              <a:t>Pardon me,  I am looking for…</a:t>
            </a:r>
          </a:p>
          <a:p>
            <a:r>
              <a:rPr lang="en-CA" dirty="0"/>
              <a:t>Excuse me,  would you help me to find….</a:t>
            </a:r>
          </a:p>
          <a:p>
            <a:r>
              <a:rPr lang="en-CA" dirty="0"/>
              <a:t>Excuse me,  could you guide me to the men’s room?</a:t>
            </a:r>
          </a:p>
          <a:p>
            <a:r>
              <a:rPr lang="en-CA" dirty="0"/>
              <a:t>Excuse me,  can you tell me the location of the powder room?</a:t>
            </a:r>
          </a:p>
          <a:p>
            <a:r>
              <a:rPr lang="en-CA" dirty="0"/>
              <a:t>Pardon me,  may I interrupt you for a moment to ask a question?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Formal Requests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4A9A91-5069-40AF-4842-4988A5FF5EB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4623026-CFB1-32C0-7347-911C18E4EB2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B352FD-5B8A-37F8-7EBC-AA3E4E96361D}"/>
              </a:ext>
            </a:extLst>
          </p:cNvPr>
          <p:cNvSpPr/>
          <p:nvPr/>
        </p:nvSpPr>
        <p:spPr>
          <a:xfrm>
            <a:off x="6571371" y="956836"/>
            <a:ext cx="2454519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ECHO!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E63D4AE-6E23-2FD5-04EB-CAF5C06F265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5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36" descr="A white toilet with a seat down&#10;&#10;Description automatically generated">
            <a:extLst>
              <a:ext uri="{FF2B5EF4-FFF2-40B4-BE49-F238E27FC236}">
                <a16:creationId xmlns:a16="http://schemas.microsoft.com/office/drawing/2014/main" id="{0376731E-485D-EEAE-8A34-36F5E938CD9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87331"/>
            <a:ext cx="4267200" cy="490253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1. Dialogues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Can you help me?</a:t>
            </a:r>
          </a:p>
          <a:p>
            <a:r>
              <a:rPr lang="en-CA" dirty="0"/>
              <a:t>Would you be able to tell me…?</a:t>
            </a:r>
          </a:p>
          <a:p>
            <a:r>
              <a:rPr lang="en-CA" dirty="0"/>
              <a:t>I need to find…</a:t>
            </a:r>
          </a:p>
          <a:p>
            <a:r>
              <a:rPr lang="en-CA" dirty="0"/>
              <a:t>Where is the toilet?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Informal Requests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F7233E64-A6D8-914E-FDB9-B68490199BC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19164EFC-19E2-E633-F12D-09CC7EFA180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EE07448-1C4D-E818-28CC-2BA306C57D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92B737-EB3F-74A5-94FC-850D0F476049}"/>
              </a:ext>
            </a:extLst>
          </p:cNvPr>
          <p:cNvSpPr/>
          <p:nvPr/>
        </p:nvSpPr>
        <p:spPr>
          <a:xfrm>
            <a:off x="6571371" y="956836"/>
            <a:ext cx="2454519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ECHO!</a:t>
            </a:r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Dialogues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Classify requests as informal (I), formal (F) or very formal (VF).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/>
              <a:t>Explain why some requests are formal and some not.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May I borrow your calculator for a few minutes?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May I ask you a favor? 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Would you please give this gift to my brother-in-law when you visit Toronto?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May I borrow your pencil?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Excuse me, I am lost. Would you please direct me to the train station?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May I please have an extra few days to complete my term paper?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Classifying Requests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1AC1DF-EEEF-4904-AA84-ED2DA8B9989F}"/>
              </a:ext>
            </a:extLst>
          </p:cNvPr>
          <p:cNvCxnSpPr/>
          <p:nvPr/>
        </p:nvCxnSpPr>
        <p:spPr bwMode="auto">
          <a:xfrm>
            <a:off x="167644" y="2736106"/>
            <a:ext cx="895158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A688EC5-5716-46DE-8A23-628071877BA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2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Dialogues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Listen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Correct your Answers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Determining Formality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ED19C5-E0EF-252A-B1DF-D3F87E2055C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61D450-3D22-2483-58B1-0E3F4A77333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B809D548-F095-AFA0-3525-B2C5978523C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13897"/>
            <a:ext cx="4267200" cy="2849406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62D52B-C7F7-AEF1-815E-99A50AE6F2D0}"/>
              </a:ext>
            </a:extLst>
          </p:cNvPr>
          <p:cNvSpPr/>
          <p:nvPr/>
        </p:nvSpPr>
        <p:spPr>
          <a:xfrm>
            <a:off x="4692112" y="2446771"/>
            <a:ext cx="4267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/>
              <a:t>https://upload.wikimedia.org/wikipedia/commons/6/63/The_book_of_Kells_library_interior_1.jpg</a:t>
            </a:r>
          </a:p>
        </p:txBody>
      </p:sp>
    </p:spTree>
    <p:extLst>
      <p:ext uri="{BB962C8B-B14F-4D97-AF65-F5344CB8AC3E}">
        <p14:creationId xmlns:p14="http://schemas.microsoft.com/office/powerpoint/2010/main" val="234944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Dialogues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4933A-06B1-453F-1E18-414D0B354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Nature of the request</a:t>
            </a:r>
          </a:p>
          <a:p>
            <a:r>
              <a:rPr lang="en-CA" dirty="0"/>
              <a:t>Relationship (e.g. student-professor)</a:t>
            </a:r>
          </a:p>
          <a:p>
            <a:r>
              <a:rPr lang="en-CA" dirty="0"/>
              <a:t>Environment (e.g. work || home)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Determining Formality: Nature of Request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D58000-9A31-5ED7-8D2B-9FFCBAD0A5C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D7446E6-71A0-14D0-59B1-C81792DC100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125E766-69FB-D435-B424-90FCC2C8C73B}"/>
              </a:ext>
            </a:extLst>
          </p:cNvPr>
          <p:cNvGrpSpPr/>
          <p:nvPr/>
        </p:nvGrpSpPr>
        <p:grpSpPr>
          <a:xfrm>
            <a:off x="1605879" y="1905000"/>
            <a:ext cx="7026677" cy="4344254"/>
            <a:chOff x="1605879" y="1905000"/>
            <a:chExt cx="7026677" cy="43442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C3A1A52-A07C-4B0A-9CC6-E201919AC498}"/>
                </a:ext>
              </a:extLst>
            </p:cNvPr>
            <p:cNvSpPr/>
            <p:nvPr/>
          </p:nvSpPr>
          <p:spPr>
            <a:xfrm>
              <a:off x="1605879" y="5174159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solidFill>
                    <a:schemeClr val="tx2"/>
                  </a:solidFill>
                  <a:latin typeface="inherit"/>
                </a:rPr>
                <a:t>小</a:t>
              </a:r>
              <a:endParaRPr lang="en-US" sz="4400" dirty="0">
                <a:solidFill>
                  <a:schemeClr val="tx2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203273-75BA-45EC-9D41-66A087D80395}"/>
                </a:ext>
              </a:extLst>
            </p:cNvPr>
            <p:cNvSpPr txBox="1"/>
            <p:nvPr/>
          </p:nvSpPr>
          <p:spPr>
            <a:xfrm>
              <a:off x="2830790" y="3694709"/>
              <a:ext cx="2236510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0" dirty="0">
                  <a:solidFill>
                    <a:srgbClr val="202124"/>
                  </a:solidFill>
                  <a:latin typeface="+mj-lt"/>
                  <a:ea typeface="inherit"/>
                </a:rPr>
                <a:t>中</a:t>
              </a:r>
              <a:endParaRPr lang="en-US" sz="16000" dirty="0">
                <a:latin typeface="+mj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41B348-EB13-51C2-3454-14B4806A0C6C}"/>
                </a:ext>
              </a:extLst>
            </p:cNvPr>
            <p:cNvSpPr txBox="1"/>
            <p:nvPr/>
          </p:nvSpPr>
          <p:spPr>
            <a:xfrm>
              <a:off x="5169218" y="1905000"/>
              <a:ext cx="3463338" cy="3939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000" dirty="0">
                  <a:solidFill>
                    <a:schemeClr val="tx2"/>
                  </a:solidFill>
                </a:rPr>
                <a:t>大</a:t>
              </a:r>
              <a:endParaRPr lang="en-US" sz="25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03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8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2. Dialogues over 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More difficult than face-to-face</a:t>
            </a:r>
          </a:p>
          <a:p>
            <a:r>
              <a:rPr lang="en-CA" dirty="0"/>
              <a:t>Why? </a:t>
            </a:r>
          </a:p>
          <a:p>
            <a:pPr lvl="1"/>
            <a:r>
              <a:rPr lang="en-CA" dirty="0"/>
              <a:t>Only can hear (ears) </a:t>
            </a:r>
          </a:p>
          <a:p>
            <a:pPr lvl="1"/>
            <a:r>
              <a:rPr lang="en-CA" dirty="0"/>
              <a:t>No eye contact</a:t>
            </a:r>
          </a:p>
          <a:p>
            <a:pPr lvl="1"/>
            <a:r>
              <a:rPr lang="en-CA" dirty="0"/>
              <a:t>Can’t observe body language</a:t>
            </a:r>
          </a:p>
          <a:p>
            <a:pPr lvl="1"/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86888-B9C9-4874-B0B3-FC7E4A6861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Nature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AD1B1F6B-F46E-9A44-73F1-DB6416F2A171}"/>
              </a:ext>
            </a:extLst>
          </p:cNvPr>
          <p:cNvPicPr>
            <a:picLocks noGrp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05000"/>
            <a:ext cx="4267200" cy="4267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76A1C29-CE13-2B14-A733-61DCE367948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EA2B443-7488-F99D-BF3A-3837F9431E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8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2. Dialogues over 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Calling to set up an appointment (date)</a:t>
            </a:r>
          </a:p>
          <a:p>
            <a:r>
              <a:rPr lang="en-CA" dirty="0"/>
              <a:t>Checking to see if a person is free before visiting</a:t>
            </a:r>
          </a:p>
          <a:p>
            <a:r>
              <a:rPr lang="en-CA" dirty="0"/>
              <a:t>Clarifying the status of an order with a supplier.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850BE-0520-40FC-BEDE-4BAB6BAF40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Common Uses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F248280-00EA-834C-F16F-24E3BD574D20}"/>
              </a:ext>
            </a:extLst>
          </p:cNvPr>
          <p:cNvPicPr>
            <a:picLocks noGrp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05000"/>
            <a:ext cx="4267200" cy="4267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413B95-F3EB-B76E-EC2A-D52C60BC059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5038F14-294C-1E85-FBF1-273B622BC87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78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2. Dialogues over Phone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AD357801-8AD1-F50D-F082-7B06B161F0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6188" y="3246916"/>
            <a:ext cx="7531623" cy="158178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E78E9-BB91-4377-9E96-A34E662A5E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Types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57BD5F26-9BC8-44B7-CE53-153692B9BE3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6679589E-48FB-9B2F-B3AD-8BB130CD11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FEE4D266-5306-CEDF-005D-2F66A03B8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37811" y="3523795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>
            <a:hlinkClick r:id="rId5"/>
            <a:extLst>
              <a:ext uri="{FF2B5EF4-FFF2-40B4-BE49-F238E27FC236}">
                <a16:creationId xmlns:a16="http://schemas.microsoft.com/office/drawing/2014/main" id="{50D98991-4AB4-5D26-5BE7-4B956009A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7713" y="407930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>
            <a:hlinkClick r:id="rId7"/>
            <a:extLst>
              <a:ext uri="{FF2B5EF4-FFF2-40B4-BE49-F238E27FC236}">
                <a16:creationId xmlns:a16="http://schemas.microsoft.com/office/drawing/2014/main" id="{BE88C700-B6A5-A37A-4B5F-43FBEA8DF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0875" y="2613503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Content Placeholder 17">
            <a:hlinkClick r:id="rId8" action="ppaction://hlinkfile"/>
            <a:extLst>
              <a:ext uri="{FF2B5EF4-FFF2-40B4-BE49-F238E27FC236}">
                <a16:creationId xmlns:a16="http://schemas.microsoft.com/office/drawing/2014/main" id="{C3173BF3-ECD1-2498-9E3A-3C88C2F76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6510" y="263731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Content Placeholder 17">
            <a:hlinkClick r:id="rId9" action="ppaction://hlinkfile"/>
            <a:extLst>
              <a:ext uri="{FF2B5EF4-FFF2-40B4-BE49-F238E27FC236}">
                <a16:creationId xmlns:a16="http://schemas.microsoft.com/office/drawing/2014/main" id="{8FA46D15-2C4A-3B8D-AFC8-A51BFAF22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4425" y="4890848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>
            <a:hlinkClick r:id="rId10"/>
            <a:extLst>
              <a:ext uri="{FF2B5EF4-FFF2-40B4-BE49-F238E27FC236}">
                <a16:creationId xmlns:a16="http://schemas.microsoft.com/office/drawing/2014/main" id="{1831D07A-C181-14E2-9AC9-67688D5A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8800" y="4890848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>
            <a:hlinkClick r:id="rId11"/>
            <a:extLst>
              <a:ext uri="{FF2B5EF4-FFF2-40B4-BE49-F238E27FC236}">
                <a16:creationId xmlns:a16="http://schemas.microsoft.com/office/drawing/2014/main" id="{AA14A930-104B-0812-B5EA-A21FBA712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407930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Content Placeholder 17">
            <a:hlinkClick r:id="rId12" action="ppaction://hlinkfile"/>
            <a:extLst>
              <a:ext uri="{FF2B5EF4-FFF2-40B4-BE49-F238E27FC236}">
                <a16:creationId xmlns:a16="http://schemas.microsoft.com/office/drawing/2014/main" id="{9EC32467-4EB2-3F3B-2F24-9D31F5C76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346970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>
            <a:hlinkClick r:id="rId13"/>
            <a:extLst>
              <a:ext uri="{FF2B5EF4-FFF2-40B4-BE49-F238E27FC236}">
                <a16:creationId xmlns:a16="http://schemas.microsoft.com/office/drawing/2014/main" id="{D2B3EFD6-4E7C-C994-6641-25620DF9F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7407" y="2616349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Content Placeholder 17">
            <a:hlinkClick r:id="rId14" action="ppaction://hlinkfile"/>
            <a:extLst>
              <a:ext uri="{FF2B5EF4-FFF2-40B4-BE49-F238E27FC236}">
                <a16:creationId xmlns:a16="http://schemas.microsoft.com/office/drawing/2014/main" id="{9A02132B-4B8C-00CA-1EF7-D09429F8E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5425" y="263731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B64ED8-A962-4ED2-FF0A-693BC28F9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705" y="489084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844DBC5C-66E8-9BF0-E89C-3D1DFB2DBE1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3368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2. Dialogues over Phone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AD357801-8AD1-F50D-F082-7B06B161F0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6188" y="3246916"/>
            <a:ext cx="7531623" cy="158178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E78E9-BB91-4377-9E96-A34E662A5E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Listening to Dialogues</a:t>
            </a:r>
          </a:p>
        </p:txBody>
      </p:sp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27A913D3-BBFB-7F87-7F0B-6E3A0CDB2D5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57BD5F26-9BC8-44B7-CE53-153692B9BE3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6679589E-48FB-9B2F-B3AD-8BB130CD11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17">
            <a:hlinkClick r:id="rId4" action="ppaction://hlinkfile"/>
            <a:extLst>
              <a:ext uri="{FF2B5EF4-FFF2-40B4-BE49-F238E27FC236}">
                <a16:creationId xmlns:a16="http://schemas.microsoft.com/office/drawing/2014/main" id="{FEE4D266-5306-CEDF-005D-2F66A03B8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37811" y="3523795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>
            <a:hlinkClick r:id="rId6"/>
            <a:extLst>
              <a:ext uri="{FF2B5EF4-FFF2-40B4-BE49-F238E27FC236}">
                <a16:creationId xmlns:a16="http://schemas.microsoft.com/office/drawing/2014/main" id="{50D98991-4AB4-5D26-5BE7-4B956009A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7713" y="407930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>
            <a:hlinkClick r:id="rId8"/>
            <a:extLst>
              <a:ext uri="{FF2B5EF4-FFF2-40B4-BE49-F238E27FC236}">
                <a16:creationId xmlns:a16="http://schemas.microsoft.com/office/drawing/2014/main" id="{BE88C700-B6A5-A37A-4B5F-43FBEA8DF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0875" y="2613503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Content Placeholder 17">
            <a:hlinkClick r:id="rId9" action="ppaction://hlinkfile"/>
            <a:extLst>
              <a:ext uri="{FF2B5EF4-FFF2-40B4-BE49-F238E27FC236}">
                <a16:creationId xmlns:a16="http://schemas.microsoft.com/office/drawing/2014/main" id="{C3173BF3-ECD1-2498-9E3A-3C88C2F76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6510" y="263731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Content Placeholder 17">
            <a:hlinkClick r:id="rId10" action="ppaction://hlinkfile"/>
            <a:extLst>
              <a:ext uri="{FF2B5EF4-FFF2-40B4-BE49-F238E27FC236}">
                <a16:creationId xmlns:a16="http://schemas.microsoft.com/office/drawing/2014/main" id="{8FA46D15-2C4A-3B8D-AFC8-A51BFAF22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4425" y="4890848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>
            <a:hlinkClick r:id="rId11"/>
            <a:extLst>
              <a:ext uri="{FF2B5EF4-FFF2-40B4-BE49-F238E27FC236}">
                <a16:creationId xmlns:a16="http://schemas.microsoft.com/office/drawing/2014/main" id="{1831D07A-C181-14E2-9AC9-67688D5A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8800" y="4890848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>
            <a:hlinkClick r:id="rId12"/>
            <a:extLst>
              <a:ext uri="{FF2B5EF4-FFF2-40B4-BE49-F238E27FC236}">
                <a16:creationId xmlns:a16="http://schemas.microsoft.com/office/drawing/2014/main" id="{AA14A930-104B-0812-B5EA-A21FBA712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407930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Content Placeholder 17">
            <a:hlinkClick r:id="rId13" action="ppaction://hlinkfile"/>
            <a:extLst>
              <a:ext uri="{FF2B5EF4-FFF2-40B4-BE49-F238E27FC236}">
                <a16:creationId xmlns:a16="http://schemas.microsoft.com/office/drawing/2014/main" id="{9EC32467-4EB2-3F3B-2F24-9D31F5C76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346970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>
            <a:hlinkClick r:id="rId14"/>
            <a:extLst>
              <a:ext uri="{FF2B5EF4-FFF2-40B4-BE49-F238E27FC236}">
                <a16:creationId xmlns:a16="http://schemas.microsoft.com/office/drawing/2014/main" id="{D2B3EFD6-4E7C-C994-6641-25620DF9F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7407" y="2616349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Content Placeholder 17">
            <a:hlinkClick r:id="rId15" action="ppaction://hlinkfile"/>
            <a:extLst>
              <a:ext uri="{FF2B5EF4-FFF2-40B4-BE49-F238E27FC236}">
                <a16:creationId xmlns:a16="http://schemas.microsoft.com/office/drawing/2014/main" id="{9A02132B-4B8C-00CA-1EF7-D09429F8E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5425" y="263731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B64ED8-A962-4ED2-FF0A-693BC28F9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705" y="489084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88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2. Dialogues over 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Consider the dialogues</a:t>
            </a:r>
          </a:p>
          <a:p>
            <a:r>
              <a:rPr lang="en-CA" dirty="0">
                <a:sym typeface="Wingdings" panose="05000000000000000000" pitchFamily="2" charset="2"/>
              </a:rPr>
              <a:t>Discover the rules of telephone politeness.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Politeness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7B5016D-6092-4CF8-BE83-4F99D4040E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B7489F28-585E-4DB8-B2AD-9FF2B63D3E8D}"/>
              </a:ext>
            </a:extLst>
          </p:cNvPr>
          <p:cNvPicPr>
            <a:picLocks noGrp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05000"/>
            <a:ext cx="4267200" cy="4267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6F119A-2D87-DA61-DF5B-875E5734FC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68BF24-6E06-00D0-CB7C-7034618F3F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2. Dialogues over 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First introduce yourself</a:t>
            </a:r>
          </a:p>
          <a:p>
            <a:r>
              <a:rPr lang="en-CA" dirty="0"/>
              <a:t>“Please” at start</a:t>
            </a:r>
          </a:p>
          <a:p>
            <a:r>
              <a:rPr lang="en-CA" dirty="0"/>
              <a:t>“Thank you” at end</a:t>
            </a:r>
          </a:p>
          <a:p>
            <a:r>
              <a:rPr lang="en-CA" dirty="0"/>
              <a:t>End with “Good-bye”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Politeness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F9491DA4-E22E-4909-2627-5F8EA5E8B98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408876F5-CA5F-5652-4ACD-18746F16529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" name="Content Placeholder 7">
            <a:extLst>
              <a:ext uri="{FF2B5EF4-FFF2-40B4-BE49-F238E27FC236}">
                <a16:creationId xmlns:a16="http://schemas.microsoft.com/office/drawing/2014/main" id="{32779947-4C0F-3A2D-2D9E-9A0BFD2AED77}"/>
              </a:ext>
            </a:extLst>
          </p:cNvPr>
          <p:cNvPicPr>
            <a:picLocks noGrp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05000"/>
            <a:ext cx="4267200" cy="4267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193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Homework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Write a short conversation (in your textbook) between yourself and a shop assistant in a computer store.</a:t>
            </a:r>
          </a:p>
          <a:p>
            <a:r>
              <a:rPr lang="en-CA" dirty="0"/>
              <a:t>Length: ~20 words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b="1" dirty="0"/>
              <a:t>Telephone Politeness</a:t>
            </a:r>
          </a:p>
          <a:p>
            <a:r>
              <a:rPr lang="en-CA" dirty="0"/>
              <a:t>Write a short dialogue (in your textbook) for a telephone call to the hotel of a visiting scientist. You need to tell him the time you will meet him to bring him to your university.</a:t>
            </a:r>
          </a:p>
          <a:p>
            <a:r>
              <a:rPr lang="en-CA" dirty="0"/>
              <a:t>Length: ~25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Conversation for Information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8" name="Content Placeholder 23">
            <a:extLst>
              <a:ext uri="{FF2B5EF4-FFF2-40B4-BE49-F238E27FC236}">
                <a16:creationId xmlns:a16="http://schemas.microsoft.com/office/drawing/2014/main" id="{1691779E-1B42-4482-B095-6A66E5384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3429000"/>
            <a:ext cx="9067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039AF3AC-4C4B-BFC2-8928-E9825F57D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240" y="940402"/>
            <a:ext cx="876470" cy="584392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DE8E2FE4-2567-21D9-7848-4D1CD983316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46800" y="3114000"/>
            <a:ext cx="979410" cy="87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1B_OnePane_Icons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Talk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9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1B_OnePane_Icons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Vocabulary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1C_TwoPane_Icons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C48CF-BBCE-490A-989A-AEA951E55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Sub-section title will be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81A3A-E450-4365-B2DD-91C01C2BA6C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5DD39E-BE1A-4D07-A2B9-330FEF51026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68A235-EEA4-487A-975C-5C1E3575E8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FD8AABE-E239-4927-9F2C-725F1AA0D1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4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2_TwoPanes_Compare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EE95E-4302-4086-B297-BF60BDDD6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092BC-2A91-484D-8EF9-517F8B988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5224F-4171-4718-9A9F-B488BC0DA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AEA05-2D91-47A8-8DA7-82F05C99CC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3_Title(</a:t>
            </a:r>
            <a:r>
              <a:rPr lang="en-CA" dirty="0" err="1"/>
              <a:t>NoPane</a:t>
            </a:r>
            <a:r>
              <a:rPr lang="en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Instruction for Activities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3C9988-EEEF-49C1-882E-45078DB8D8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18D4E6-FC5D-4046-B976-6B8D35EA0C1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Homework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33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Assignments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0A0FF58A-5253-48C9-91FA-DF03C14ECC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2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C026-3F18-4BF5-A401-E781F14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Activity_2Panes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F8ACC-170F-496A-BE72-1C9A9114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3324-FDE7-41C4-B2CB-66C2A78D0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 the case in which we have two sides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212CD7-86D3-4A09-B925-B9E1F34F5153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1264E9-30E1-4E50-864C-F049D215E5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41728D0-CA29-4651-9B8C-FF72F99D323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36678D3-DAFC-41DC-B50C-DCCE71F7382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4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2843808" y="4135438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6895</TotalTime>
  <Words>679</Words>
  <Application>Microsoft Office PowerPoint</Application>
  <PresentationFormat>On-screen Show (4:3)</PresentationFormat>
  <Paragraphs>112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inherit</vt:lpstr>
      <vt:lpstr>Arial</vt:lpstr>
      <vt:lpstr>Calibri</vt:lpstr>
      <vt:lpstr>Times New Roman</vt:lpstr>
      <vt:lpstr>Wingdings</vt:lpstr>
      <vt:lpstr>ecp1026</vt:lpstr>
      <vt:lpstr>CorelDRAW</vt:lpstr>
      <vt:lpstr>2.4 Conversations (Other)</vt:lpstr>
      <vt:lpstr>1. Dialogues for Information</vt:lpstr>
      <vt:lpstr>1. Dialogues for Information</vt:lpstr>
      <vt:lpstr>1. Dialogues for Information</vt:lpstr>
      <vt:lpstr>1. Dialogues for Information</vt:lpstr>
      <vt:lpstr>1. Dialogues for Information</vt:lpstr>
      <vt:lpstr>1. Dialogues for Information</vt:lpstr>
      <vt:lpstr>1. Dialogues for Information</vt:lpstr>
      <vt:lpstr>2. Dialogues over Phone</vt:lpstr>
      <vt:lpstr>2. Dialogues over Phone</vt:lpstr>
      <vt:lpstr>2. Dialogues over Phone</vt:lpstr>
      <vt:lpstr>2. Dialogues over Phone</vt:lpstr>
      <vt:lpstr>2. Dialogues over Phone</vt:lpstr>
      <vt:lpstr>2. Dialogues over Phone</vt:lpstr>
      <vt:lpstr>3 Homework</vt:lpstr>
      <vt:lpstr>1B_OnePane_Icons</vt:lpstr>
      <vt:lpstr>1B_OnePane_Icons</vt:lpstr>
      <vt:lpstr>1C_TwoPane_Icons</vt:lpstr>
      <vt:lpstr>2_TwoPanes_Compare</vt:lpstr>
      <vt:lpstr>3_Title(NoPane)</vt:lpstr>
      <vt:lpstr>Activity</vt:lpstr>
      <vt:lpstr>Activity</vt:lpstr>
      <vt:lpstr>Activity</vt:lpstr>
      <vt:lpstr>Activity_2Panes</vt:lpstr>
      <vt:lpstr>PowerPoint Presentation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42</cp:revision>
  <dcterms:created xsi:type="dcterms:W3CDTF">2023-02-23T09:28:18Z</dcterms:created>
  <dcterms:modified xsi:type="dcterms:W3CDTF">2023-11-23T02:56:57Z</dcterms:modified>
  <cp:category>course</cp:category>
</cp:coreProperties>
</file>