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0" r:id="rId4"/>
    <p:sldId id="271" r:id="rId5"/>
    <p:sldId id="269" r:id="rId6"/>
    <p:sldId id="273" r:id="rId7"/>
    <p:sldId id="279" r:id="rId8"/>
    <p:sldId id="274" r:id="rId9"/>
    <p:sldId id="275" r:id="rId10"/>
    <p:sldId id="281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13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496" y="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027587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428999"/>
            <a:ext cx="6858000" cy="315562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§2.5 Invitations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izhu.com/kejiyingwen/a/invgenui.mp3" TargetMode="External"/><Relationship Id="rId3" Type="http://schemas.openxmlformats.org/officeDocument/2006/relationships/hyperlink" Target="../a/invpolite.mp3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aizhu.com/kejiyingwen/a/invpolite.mp3" TargetMode="External"/><Relationship Id="rId5" Type="http://schemas.openxmlformats.org/officeDocument/2006/relationships/hyperlink" Target="../a/invgenui.mp3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a/invdial2.mp3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hyperlink" Target="../a/invdial3.mp3" TargetMode="External"/><Relationship Id="rId5" Type="http://schemas.openxmlformats.org/officeDocument/2006/relationships/hyperlink" Target="../a/invdial1.mp3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../a/invran6.mp3" TargetMode="External"/><Relationship Id="rId3" Type="http://schemas.openxmlformats.org/officeDocument/2006/relationships/hyperlink" Target="../a/invran2.mp3" TargetMode="External"/><Relationship Id="rId7" Type="http://schemas.openxmlformats.org/officeDocument/2006/relationships/hyperlink" Target="../a/invran5.mp3" TargetMode="External"/><Relationship Id="rId12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hyperlink" Target="../a/invran4.mp3" TargetMode="External"/><Relationship Id="rId11" Type="http://schemas.openxmlformats.org/officeDocument/2006/relationships/image" Target="../media/image13.png"/><Relationship Id="rId5" Type="http://schemas.openxmlformats.org/officeDocument/2006/relationships/hyperlink" Target="../a/invran3.mp3" TargetMode="External"/><Relationship Id="rId10" Type="http://schemas.openxmlformats.org/officeDocument/2006/relationships/hyperlink" Target="../a/invran8.mp3" TargetMode="External"/><Relationship Id="rId4" Type="http://schemas.openxmlformats.org/officeDocument/2006/relationships/image" Target="../media/image9.png"/><Relationship Id="rId9" Type="http://schemas.openxmlformats.org/officeDocument/2006/relationships/hyperlink" Target="../a/invran7.mp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a/invarg.mp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027587"/>
            <a:ext cx="8610600" cy="2616200"/>
          </a:xfrm>
        </p:spPr>
        <p:txBody>
          <a:bodyPr/>
          <a:lstStyle/>
          <a:p>
            <a:r>
              <a:rPr lang="en-CA" dirty="0"/>
              <a:t>2.5 Invitations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53EDE6DC-2EE1-A22E-A2BB-D1BFF425FA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439214-1F44-4305-8AE8-93E4B1DE6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38" y="2709770"/>
            <a:ext cx="5476876" cy="383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Misunderstandings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Genuine [gen-you-in]</a:t>
            </a:r>
          </a:p>
          <a:p>
            <a:r>
              <a:rPr lang="en-CA" dirty="0"/>
              <a:t>Polite [</a:t>
            </a:r>
            <a:r>
              <a:rPr lang="en-CA" dirty="0" err="1"/>
              <a:t>puh-lahyt</a:t>
            </a:r>
            <a:r>
              <a:rPr lang="en-CA" dirty="0"/>
              <a:t>]</a:t>
            </a:r>
          </a:p>
          <a:p>
            <a:r>
              <a:rPr lang="en-CA" dirty="0"/>
              <a:t>Distinguish [di-sting-</a:t>
            </a:r>
            <a:r>
              <a:rPr lang="en-CA" dirty="0" err="1"/>
              <a:t>gwish</a:t>
            </a:r>
            <a:r>
              <a:rPr lang="en-CA" dirty="0"/>
              <a:t>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F6D8EA-8546-A28B-720E-904EB5EB22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C78F931-9E9F-1A73-FDA6-6AFD4BFD73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C02D98-3EE8-1C0C-4E8E-A687564E91A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C130B2D-793D-0005-FA68-30820D3EA29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5" descr="A diagram of a person&#10;&#10;Description automatically generated">
            <a:extLst>
              <a:ext uri="{FF2B5EF4-FFF2-40B4-BE49-F238E27FC236}">
                <a16:creationId xmlns:a16="http://schemas.microsoft.com/office/drawing/2014/main" id="{89209C6F-C58C-F622-2B88-B8BFB6F349C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428" y="2752232"/>
            <a:ext cx="4139543" cy="2572735"/>
          </a:xfr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Misunderstandings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Listen to the Teacher’s talk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Fill in the blanks in your workbook.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3EEE1-D399-48BD-8508-D1D294DDD9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Need to be Clear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3F7C2B4-E2E4-4B83-9780-3851088D778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AEAFFA-F087-2AAC-B54F-A9013E6862A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D18F8-5B36-01E2-8F61-F67725BE95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5" descr="A diagram of a person&#10;&#10;Description automatically generated">
            <a:extLst>
              <a:ext uri="{FF2B5EF4-FFF2-40B4-BE49-F238E27FC236}">
                <a16:creationId xmlns:a16="http://schemas.microsoft.com/office/drawing/2014/main" id="{00A9BAFA-6AE0-5C87-7152-7E0D0F99E95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428" y="2752232"/>
            <a:ext cx="4139543" cy="2572735"/>
          </a:xfrm>
        </p:spPr>
      </p:pic>
    </p:spTree>
    <p:extLst>
      <p:ext uri="{BB962C8B-B14F-4D97-AF65-F5344CB8AC3E}">
        <p14:creationId xmlns:p14="http://schemas.microsoft.com/office/powerpoint/2010/main" val="390711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Misunderstandings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Find 1 person who shares the same…</a:t>
            </a:r>
          </a:p>
          <a:p>
            <a:pPr lvl="1"/>
            <a:r>
              <a:rPr lang="en-CA" dirty="0"/>
              <a:t>hometown</a:t>
            </a:r>
          </a:p>
          <a:p>
            <a:pPr lvl="1"/>
            <a:r>
              <a:rPr lang="en-CA" dirty="0"/>
              <a:t>favorite animal</a:t>
            </a:r>
          </a:p>
          <a:p>
            <a:pPr lvl="1"/>
            <a:r>
              <a:rPr lang="en-CA" dirty="0"/>
              <a:t>musical tastes</a:t>
            </a:r>
          </a:p>
          <a:p>
            <a:pPr lvl="1"/>
            <a:r>
              <a:rPr lang="en-CA" dirty="0"/>
              <a:t>Hobby/sports</a:t>
            </a:r>
          </a:p>
          <a:p>
            <a:r>
              <a:rPr lang="en-CA" dirty="0"/>
              <a:t>You will need to:</a:t>
            </a:r>
          </a:p>
          <a:p>
            <a:pPr lvl="1"/>
            <a:r>
              <a:rPr lang="en-CA" dirty="0"/>
              <a:t>Open the conversation politely (cf. §2.2.3)</a:t>
            </a:r>
          </a:p>
          <a:p>
            <a:pPr lvl="1"/>
            <a:r>
              <a:rPr lang="en-CA" dirty="0"/>
              <a:t>Find out if you have anything in common. (cf. §2.3)</a:t>
            </a:r>
          </a:p>
          <a:p>
            <a:pPr lvl="1"/>
            <a:r>
              <a:rPr lang="en-CA" dirty="0"/>
              <a:t>Close the conversation politely. (cf. §2.3.6)</a:t>
            </a:r>
          </a:p>
          <a:p>
            <a:r>
              <a:rPr lang="en-CA" dirty="0"/>
              <a:t>When you have found 3 people who have something in common with you…</a:t>
            </a:r>
          </a:p>
          <a:p>
            <a:pPr lvl="1"/>
            <a:r>
              <a:rPr lang="en-CA" dirty="0"/>
              <a:t>Sit down.</a:t>
            </a:r>
          </a:p>
          <a:p>
            <a:pPr lvl="1"/>
            <a:r>
              <a:rPr lang="en-CA" dirty="0"/>
              <a:t>Raise your hand</a:t>
            </a:r>
          </a:p>
          <a:p>
            <a:pPr lvl="1"/>
            <a:r>
              <a:rPr lang="en-CA" dirty="0"/>
              <a:t>Prepare to tell us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250C8E-7A34-C03E-2DAB-02EB327A013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421E77-9515-3E38-A5E5-94A88CCBCC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Reviewing Introductions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3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4E03A3-A531-A55D-AA92-F0DD574988DA}"/>
              </a:ext>
            </a:extLst>
          </p:cNvPr>
          <p:cNvSpPr/>
          <p:nvPr/>
        </p:nvSpPr>
        <p:spPr bwMode="auto">
          <a:xfrm>
            <a:off x="3793211" y="4630685"/>
            <a:ext cx="1910165" cy="685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Distinguishing Genuine from Polite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sym typeface="Wingdings" panose="05000000000000000000" pitchFamily="2" charset="2"/>
              </a:rPr>
              <a:t> Fill in the table in your workbook.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2018-966A-44FA-BCEF-532DA2239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Compare Steve’s two invitations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D33EB14-9E41-494E-AD46-5E28E47B60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8" name="Content Placeholder 10">
            <a:hlinkClick r:id="rId3" action="ppaction://hlinkfile" tooltip="Local Copy of Audio"/>
            <a:extLst>
              <a:ext uri="{FF2B5EF4-FFF2-40B4-BE49-F238E27FC236}">
                <a16:creationId xmlns:a16="http://schemas.microsoft.com/office/drawing/2014/main" id="{37B3352D-D4EF-4132-999A-791834112043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049" y="3233432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10">
            <a:hlinkClick r:id="rId5" action="ppaction://hlinkfile" tooltip="Local Copy of Audio for Genuine Invitation"/>
            <a:extLst>
              <a:ext uri="{FF2B5EF4-FFF2-40B4-BE49-F238E27FC236}">
                <a16:creationId xmlns:a16="http://schemas.microsoft.com/office/drawing/2014/main" id="{137ECA25-EA92-4A5C-922D-6B648ACDE0D7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794" y="467103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hlinkClick r:id="rId6" tooltip="Online Copy of Audio for Genuine Invitation"/>
            <a:extLst>
              <a:ext uri="{FF2B5EF4-FFF2-40B4-BE49-F238E27FC236}">
                <a16:creationId xmlns:a16="http://schemas.microsoft.com/office/drawing/2014/main" id="{B38FC7F4-E278-608D-21B8-4B03DB7DC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05" y="466707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hlinkClick r:id="rId8" tooltip="On-line copy of Audio"/>
            <a:extLst>
              <a:ext uri="{FF2B5EF4-FFF2-40B4-BE49-F238E27FC236}">
                <a16:creationId xmlns:a16="http://schemas.microsoft.com/office/drawing/2014/main" id="{218F6433-5786-09CB-EA86-C86410E61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225" y="3233432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F798C88-DA0D-7D8F-9986-8383D2073D1E}"/>
              </a:ext>
            </a:extLst>
          </p:cNvPr>
          <p:cNvSpPr/>
          <p:nvPr/>
        </p:nvSpPr>
        <p:spPr bwMode="auto">
          <a:xfrm>
            <a:off x="3793211" y="3208154"/>
            <a:ext cx="1871420" cy="685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3" name="Content Placeholder 5" descr="A diagram of a person&#10;&#10;Description automatically generated">
            <a:extLst>
              <a:ext uri="{FF2B5EF4-FFF2-40B4-BE49-F238E27FC236}">
                <a16:creationId xmlns:a16="http://schemas.microsoft.com/office/drawing/2014/main" id="{F502683E-3C3A-1D60-1781-54607CCBCC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2759128"/>
            <a:ext cx="4114800" cy="2557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101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Distinguishing Genuine from Polite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2018-966A-44FA-BCEF-532DA2239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Polite vs Genuine</a:t>
            </a:r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805769A9-83B0-4290-9DC4-BFDC9B947F3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97335A-73B3-55DC-D014-FACD2417152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Correct your answers as the teacher speaks.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E29173D-8389-EC92-A445-F5DACAD0838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B4CB539-E70D-524B-B676-823CF8084CB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diagram of a person&#10;&#10;Description automatically generated">
            <a:extLst>
              <a:ext uri="{FF2B5EF4-FFF2-40B4-BE49-F238E27FC236}">
                <a16:creationId xmlns:a16="http://schemas.microsoft.com/office/drawing/2014/main" id="{E7C401F7-188C-AB51-F556-DB7052669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759128"/>
            <a:ext cx="4114800" cy="2557357"/>
          </a:xfrm>
        </p:spPr>
      </p:pic>
    </p:spTree>
    <p:extLst>
      <p:ext uri="{BB962C8B-B14F-4D97-AF65-F5344CB8AC3E}">
        <p14:creationId xmlns:p14="http://schemas.microsoft.com/office/powerpoint/2010/main" val="2726744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Distinguishing Genuine from Polite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2018-966A-44FA-BCEF-532DA2239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Polite vs Genuine</a:t>
            </a:r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805769A9-83B0-4290-9DC4-BFDC9B947F3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256C91-EB1D-E934-BDB9-5BE6DF0B6DF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r>
              <a:rPr lang="en-US" dirty="0"/>
              <a:t>Definite </a:t>
            </a:r>
          </a:p>
          <a:p>
            <a:pPr lvl="1"/>
            <a:r>
              <a:rPr lang="en-US" dirty="0"/>
              <a:t>Time</a:t>
            </a:r>
          </a:p>
          <a:p>
            <a:pPr lvl="1"/>
            <a:r>
              <a:rPr lang="en-US" dirty="0"/>
              <a:t>Location</a:t>
            </a:r>
          </a:p>
          <a:p>
            <a:pPr lvl="1"/>
            <a:r>
              <a:rPr lang="en-US" dirty="0"/>
              <a:t>Definite Activity</a:t>
            </a:r>
          </a:p>
          <a:p>
            <a:r>
              <a:rPr lang="en-US" dirty="0"/>
              <a:t>Yes/No question</a:t>
            </a: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20BF5C7-F77B-DFB4-BB32-BE6F5710A7C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69F4CD7-269A-07D9-C5BD-80B8F9A5DAF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5" descr="A diagram of a person&#10;&#10;Description automatically generated">
            <a:extLst>
              <a:ext uri="{FF2B5EF4-FFF2-40B4-BE49-F238E27FC236}">
                <a16:creationId xmlns:a16="http://schemas.microsoft.com/office/drawing/2014/main" id="{E7EC380E-D76E-8F30-EF6D-4639D53FC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2759128"/>
            <a:ext cx="4114800" cy="2557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819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Distinguishing Genuine from Polite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Listen to the dialogs (will play twice)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Fill in the sentences.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2018-966A-44FA-BCEF-532DA2239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Listening to Typical Conversations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D33EB14-9E41-494E-AD46-5E28E47B60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8" name="Content Placeholder 10">
            <a:hlinkClick r:id="rId3" action="ppaction://hlinkfile"/>
            <a:extLst>
              <a:ext uri="{FF2B5EF4-FFF2-40B4-BE49-F238E27FC236}">
                <a16:creationId xmlns:a16="http://schemas.microsoft.com/office/drawing/2014/main" id="{1F7E2666-84BE-494C-A66E-31478691D38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674" y="28387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10">
            <a:hlinkClick r:id="rId5" action="ppaction://hlinkfile"/>
            <a:extLst>
              <a:ext uri="{FF2B5EF4-FFF2-40B4-BE49-F238E27FC236}">
                <a16:creationId xmlns:a16="http://schemas.microsoft.com/office/drawing/2014/main" id="{2086BFEA-7BC3-4CA4-B282-0B2AF6639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699" y="28194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2CF380-6253-C049-7341-D3186BE328C5}"/>
              </a:ext>
            </a:extLst>
          </p:cNvPr>
          <p:cNvSpPr txBox="1"/>
          <p:nvPr/>
        </p:nvSpPr>
        <p:spPr>
          <a:xfrm>
            <a:off x="1781344" y="3391475"/>
            <a:ext cx="562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1			2			3	</a:t>
            </a:r>
            <a:endParaRPr lang="en-US" sz="3600" dirty="0"/>
          </a:p>
        </p:txBody>
      </p:sp>
      <p:pic>
        <p:nvPicPr>
          <p:cNvPr id="7" name="Content Placeholder 10">
            <a:hlinkClick r:id="rId6" action="ppaction://hlinkfile"/>
            <a:extLst>
              <a:ext uri="{FF2B5EF4-FFF2-40B4-BE49-F238E27FC236}">
                <a16:creationId xmlns:a16="http://schemas.microsoft.com/office/drawing/2014/main" id="{49DDA7D8-BBD2-2C8C-3620-1CB84B7D0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48" y="2833684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66F71BDB-D5E8-40C2-587B-DA5BF959063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173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A diagram of a person&#10;&#10;Description automatically generated">
            <a:extLst>
              <a:ext uri="{FF2B5EF4-FFF2-40B4-BE49-F238E27FC236}">
                <a16:creationId xmlns:a16="http://schemas.microsoft.com/office/drawing/2014/main" id="{357E1899-978F-2BE2-4023-43EA20FF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243" y="3922710"/>
            <a:ext cx="4344360" cy="2700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Distinguishing Genuine from Polite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Listen to the dialogs (will play twice)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Rank each invitation from polite to genuine.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2018-966A-44FA-BCEF-532DA2239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Ranking Invitations</a:t>
            </a:r>
          </a:p>
        </p:txBody>
      </p:sp>
      <p:pic>
        <p:nvPicPr>
          <p:cNvPr id="12" name="Content Placeholder 10">
            <a:hlinkClick r:id="rId3" action="ppaction://hlinkfile"/>
            <a:extLst>
              <a:ext uri="{FF2B5EF4-FFF2-40B4-BE49-F238E27FC236}">
                <a16:creationId xmlns:a16="http://schemas.microsoft.com/office/drawing/2014/main" id="{EECC8113-BA1B-41BE-9DBE-118863BA3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84" y="3188369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Content Placeholder 10">
            <a:hlinkClick r:id="rId5" action="ppaction://hlinkfile"/>
            <a:extLst>
              <a:ext uri="{FF2B5EF4-FFF2-40B4-BE49-F238E27FC236}">
                <a16:creationId xmlns:a16="http://schemas.microsoft.com/office/drawing/2014/main" id="{C22B924F-3E66-49B3-B24E-DBBCDD02B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590" y="3216944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Content Placeholder 10">
            <a:hlinkClick r:id="rId6" action="ppaction://hlinkfile"/>
            <a:extLst>
              <a:ext uri="{FF2B5EF4-FFF2-40B4-BE49-F238E27FC236}">
                <a16:creationId xmlns:a16="http://schemas.microsoft.com/office/drawing/2014/main" id="{72189EAE-1C96-4A1B-83C6-DE7B85C78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883" y="3205723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Content Placeholder 10">
            <a:hlinkClick r:id="rId7" action="ppaction://hlinkfile"/>
            <a:extLst>
              <a:ext uri="{FF2B5EF4-FFF2-40B4-BE49-F238E27FC236}">
                <a16:creationId xmlns:a16="http://schemas.microsoft.com/office/drawing/2014/main" id="{093F7028-F0F2-4FF7-84BC-A1ABCEA45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176" y="3216944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Content Placeholder 10">
            <a:hlinkClick r:id="rId8" action="ppaction://hlinkfile"/>
            <a:extLst>
              <a:ext uri="{FF2B5EF4-FFF2-40B4-BE49-F238E27FC236}">
                <a16:creationId xmlns:a16="http://schemas.microsoft.com/office/drawing/2014/main" id="{BADF2F5E-932C-4A53-B20E-E6848640F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61" y="3216944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Content Placeholder 10">
            <a:hlinkClick r:id="rId9" action="ppaction://hlinkfile"/>
            <a:extLst>
              <a:ext uri="{FF2B5EF4-FFF2-40B4-BE49-F238E27FC236}">
                <a16:creationId xmlns:a16="http://schemas.microsoft.com/office/drawing/2014/main" id="{407DD913-E701-40FE-AFDD-0CB3DA13C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89" y="3216944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Content Placeholder 10">
            <a:hlinkClick r:id="rId10" action="ppaction://hlinkfile"/>
            <a:extLst>
              <a:ext uri="{FF2B5EF4-FFF2-40B4-BE49-F238E27FC236}">
                <a16:creationId xmlns:a16="http://schemas.microsoft.com/office/drawing/2014/main" id="{84F22734-B842-4FA5-A2D1-61B93502A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512" y="32004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Content Placeholder 8">
            <a:extLst>
              <a:ext uri="{FF2B5EF4-FFF2-40B4-BE49-F238E27FC236}">
                <a16:creationId xmlns:a16="http://schemas.microsoft.com/office/drawing/2014/main" id="{CDDE3E1A-7001-4992-A265-258CF5C7A9F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F70C5E-D64B-9753-102B-71F4A3B7315B}"/>
              </a:ext>
            </a:extLst>
          </p:cNvPr>
          <p:cNvSpPr txBox="1"/>
          <p:nvPr/>
        </p:nvSpPr>
        <p:spPr>
          <a:xfrm>
            <a:off x="1448131" y="3714641"/>
            <a:ext cx="6296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2		3		4		5		6		7		8            </a:t>
            </a:r>
            <a:endParaRPr lang="en-US" sz="3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5B8924-E351-715E-B185-F82CA967F27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6FBD1BF-6310-D1A1-87A3-DCE7E4685DC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648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Accepting, Rejecting, Getting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Accept  “Yes, I’d love to…”</a:t>
            </a:r>
          </a:p>
          <a:p>
            <a:r>
              <a:rPr lang="en-CA" dirty="0">
                <a:sym typeface="Wingdings" panose="05000000000000000000" pitchFamily="2" charset="2"/>
              </a:rPr>
              <a:t>Reject: Gently!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No interest  excuse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Interested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Real reason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Counter invitation</a:t>
            </a:r>
          </a:p>
          <a:p>
            <a:r>
              <a:rPr lang="en-CA" dirty="0">
                <a:sym typeface="Wingdings" panose="05000000000000000000" pitchFamily="2" charset="2"/>
              </a:rPr>
              <a:t>To Get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Use “Maybe”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suggest a definite condition</a:t>
            </a:r>
          </a:p>
          <a:p>
            <a:r>
              <a:rPr lang="en-CA" dirty="0">
                <a:sym typeface="Wingdings" panose="05000000000000000000" pitchFamily="2" charset="2"/>
              </a:rPr>
              <a:t>Useful Phrases: Table 2.8</a:t>
            </a:r>
          </a:p>
          <a:p>
            <a:pPr lvl="2"/>
            <a:endParaRPr lang="en-CA" dirty="0">
              <a:sym typeface="Wingdings" panose="05000000000000000000" pitchFamily="2" charset="2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CD20497-E2D1-B387-F375-DB6C93497D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 Technique of Response</a:t>
            </a:r>
            <a:endParaRPr lang="en-US" dirty="0"/>
          </a:p>
        </p:txBody>
      </p:sp>
      <p:pic>
        <p:nvPicPr>
          <p:cNvPr id="21" name="Content Placeholder 7">
            <a:extLst>
              <a:ext uri="{FF2B5EF4-FFF2-40B4-BE49-F238E27FC236}">
                <a16:creationId xmlns:a16="http://schemas.microsoft.com/office/drawing/2014/main" id="{22FE2803-DD8F-494E-AC30-92C4CE7DE20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35C266D-E549-8643-586A-F2606C6D49D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" name="Content Placeholder 10">
            <a:hlinkClick r:id="rId3" action="ppaction://hlinkfile"/>
            <a:extLst>
              <a:ext uri="{FF2B5EF4-FFF2-40B4-BE49-F238E27FC236}">
                <a16:creationId xmlns:a16="http://schemas.microsoft.com/office/drawing/2014/main" id="{83D901F2-31ED-4291-9686-4FC0E7466C55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11" descr="A diagram of a person&#10;&#10;Description automatically generated">
            <a:extLst>
              <a:ext uri="{FF2B5EF4-FFF2-40B4-BE49-F238E27FC236}">
                <a16:creationId xmlns:a16="http://schemas.microsoft.com/office/drawing/2014/main" id="{CD935EA1-F730-9473-2D1D-1945D44FAE3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025"/>
            <a:ext cx="4267200" cy="3099149"/>
          </a:xfrm>
        </p:spPr>
      </p:pic>
    </p:spTree>
    <p:extLst>
      <p:ext uri="{BB962C8B-B14F-4D97-AF65-F5344CB8AC3E}">
        <p14:creationId xmlns:p14="http://schemas.microsoft.com/office/powerpoint/2010/main" val="417621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4 Homework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With your chosen Partner</a:t>
            </a:r>
          </a:p>
          <a:p>
            <a:r>
              <a:rPr lang="en-CA" dirty="0"/>
              <a:t>Choose 1 of the situations in the textbook.</a:t>
            </a:r>
          </a:p>
          <a:p>
            <a:r>
              <a:rPr lang="en-CA" dirty="0"/>
              <a:t>Write an invitation dialog for that situation (may be either genuine or polite).</a:t>
            </a:r>
          </a:p>
          <a:p>
            <a:r>
              <a:rPr lang="en-CA" dirty="0"/>
              <a:t>Respond to the invitation.</a:t>
            </a:r>
          </a:p>
          <a:p>
            <a:r>
              <a:rPr lang="en-CA" dirty="0"/>
              <a:t>Be prepared to perform in front of the class.</a:t>
            </a:r>
          </a:p>
          <a:p>
            <a:r>
              <a:rPr lang="en-CA" dirty="0"/>
              <a:t>Length: ~50 words</a:t>
            </a:r>
          </a:p>
          <a:p>
            <a:r>
              <a:rPr lang="en-CA" dirty="0"/>
              <a:t>Due: </a:t>
            </a:r>
            <a:r>
              <a:rPr lang="en-CA"/>
              <a:t>Next Class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Write an Invitation Dialogue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3137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346</TotalTime>
  <Words>353</Words>
  <Application>Microsoft Office PowerPoint</Application>
  <PresentationFormat>On-screen Show (4:3)</PresentationFormat>
  <Paragraphs>68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Wingdings</vt:lpstr>
      <vt:lpstr>ecp1026</vt:lpstr>
      <vt:lpstr>CorelDRAW</vt:lpstr>
      <vt:lpstr>2.5 Invitations</vt:lpstr>
      <vt:lpstr>1 Misunderstandings</vt:lpstr>
      <vt:lpstr>1 Misunderstandings</vt:lpstr>
      <vt:lpstr>1 Misunderstandings</vt:lpstr>
      <vt:lpstr>2 Distinguishing Genuine from Polite</vt:lpstr>
      <vt:lpstr>2 Distinguishing Genuine from Polite</vt:lpstr>
      <vt:lpstr>2 Distinguishing Genuine from Polite</vt:lpstr>
      <vt:lpstr>2 Distinguishing Genuine from Polite</vt:lpstr>
      <vt:lpstr>2 Distinguishing Genuine from Polite</vt:lpstr>
      <vt:lpstr>3 Accepting, Rejecting, Getting</vt:lpstr>
      <vt:lpstr>4 Homework</vt:lpstr>
    </vt:vector>
  </TitlesOfParts>
  <Manager>Jonathon David White</Manager>
  <Company>Research Communication: ESP/EFL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2.5 Invitations</dc:title>
  <dc:subject>Research Communication: ESP/EFL for Science and Engineering Students</dc:subject>
  <dc:creator>kejiyingwen@outlook.com</dc:creator>
  <cp:lastModifiedBy>Jonathon David White</cp:lastModifiedBy>
  <cp:revision>39</cp:revision>
  <dcterms:created xsi:type="dcterms:W3CDTF">2023-10-03T11:40:12Z</dcterms:created>
  <dcterms:modified xsi:type="dcterms:W3CDTF">2024-11-14T03:47:59Z</dcterms:modified>
  <cp:category>English Oral Communication</cp:category>
</cp:coreProperties>
</file>