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81" r:id="rId5"/>
    <p:sldId id="269" r:id="rId6"/>
    <p:sldId id="270" r:id="rId7"/>
    <p:sldId id="280" r:id="rId8"/>
    <p:sldId id="271" r:id="rId9"/>
    <p:sldId id="272" r:id="rId10"/>
    <p:sldId id="266" r:id="rId11"/>
    <p:sldId id="277" r:id="rId12"/>
    <p:sldId id="260" r:id="rId13"/>
    <p:sldId id="268" r:id="rId14"/>
    <p:sldId id="274" r:id="rId15"/>
    <p:sldId id="265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77837-1B4B-47A3-8AF2-98F3A69F0A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57287" y="4322099"/>
            <a:ext cx="6881813" cy="14700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525" y="304800"/>
            <a:ext cx="8640476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Hori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2134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36D2E5-27FB-4787-846D-EB1B55A7031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42888" y="3649663"/>
            <a:ext cx="8647112" cy="2401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246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36455" y="304800"/>
            <a:ext cx="850754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§2.6 Agreeing &amp; Disagreeing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6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Vincent_van_Gogh_-_Starry_Night_-_Google_Art_Project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mechon-mamre.org/mp3/t0103.mp3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lass.kejiyingwen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/>
          <a:p>
            <a:r>
              <a:rPr lang="en-US" dirty="0" err="1"/>
              <a:t>bo</a:t>
            </a:r>
            <a:r>
              <a:rPr lang="en-US" dirty="0"/>
              <a:t>-§2.6 Agreeing &amp; Disagreeing</a:t>
            </a:r>
            <a:endParaRPr lang="en-CA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CD9C196-83DA-4D04-9420-E8688FC00E23}"/>
              </a:ext>
            </a:extLst>
          </p:cNvPr>
          <p:cNvGraphicFramePr>
            <a:graphicFrameLocks noGrp="1" noChangeAspect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67699725"/>
              </p:ext>
            </p:extLst>
          </p:nvPr>
        </p:nvGraphicFramePr>
        <p:xfrm>
          <a:off x="3660544" y="4322763"/>
          <a:ext cx="187530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8690687" imgH="6812553" progId="CorelDraw.Graphic.22">
                  <p:embed/>
                </p:oleObj>
              </mc:Choice>
              <mc:Fallback>
                <p:oleObj name="CorelDRAW" r:id="rId2" imgW="8690687" imgH="6812553" progId="CorelDraw.Graphic.2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28C0D9D-42E6-4F4B-B817-C89663C061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60544" y="4322763"/>
                        <a:ext cx="1875300" cy="147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5" y="304800"/>
            <a:ext cx="8507545" cy="457200"/>
          </a:xfrm>
        </p:spPr>
        <p:txBody>
          <a:bodyPr>
            <a:noAutofit/>
          </a:bodyPr>
          <a:lstStyle/>
          <a:p>
            <a:r>
              <a:rPr lang="en-US" sz="4000" dirty="0"/>
              <a:t>1 Expressing Degree of Belief/Certainty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14400"/>
            <a:ext cx="8686800" cy="57134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my part,</a:t>
            </a:r>
          </a:p>
          <a:p>
            <a:pPr marL="0" indent="0">
              <a:buNone/>
            </a:pPr>
            <a:r>
              <a:rPr lang="en-US" dirty="0"/>
              <a:t>           I know nothing with any certainty</a:t>
            </a:r>
          </a:p>
          <a:p>
            <a:pPr marL="0" indent="0">
              <a:buNone/>
            </a:pPr>
            <a:r>
              <a:rPr lang="en-US" dirty="0"/>
              <a:t>But the sight of the stars</a:t>
            </a:r>
          </a:p>
          <a:p>
            <a:pPr marL="0" indent="0">
              <a:buNone/>
            </a:pPr>
            <a:r>
              <a:rPr lang="en-US" dirty="0"/>
              <a:t>           Make me dream.</a:t>
            </a:r>
          </a:p>
          <a:p>
            <a:pPr marL="0" indent="0">
              <a:buNone/>
            </a:pPr>
            <a:r>
              <a:rPr lang="en-US" dirty="0"/>
              <a:t>                                     Vincent Van Gogh</a:t>
            </a:r>
          </a:p>
          <a:p>
            <a:pPr marL="0" indent="0">
              <a:buNone/>
            </a:pPr>
            <a:r>
              <a:rPr lang="en-US" dirty="0"/>
              <a:t>When I consider the heavens,</a:t>
            </a:r>
          </a:p>
          <a:p>
            <a:pPr marL="0" indent="0">
              <a:buNone/>
            </a:pPr>
            <a:r>
              <a:rPr lang="en-US" dirty="0"/>
              <a:t>           The work of your hands,</a:t>
            </a:r>
          </a:p>
          <a:p>
            <a:pPr marL="0" indent="0">
              <a:buNone/>
            </a:pPr>
            <a:r>
              <a:rPr lang="en-US" dirty="0"/>
              <a:t>What is man that you are mindful of him,</a:t>
            </a:r>
          </a:p>
          <a:p>
            <a:pPr marL="0" indent="0">
              <a:buNone/>
            </a:pPr>
            <a:r>
              <a:rPr lang="en-US" dirty="0"/>
              <a:t>           Or the son of man that you care for him?</a:t>
            </a:r>
          </a:p>
          <a:p>
            <a:pPr marL="0" indent="0">
              <a:buNone/>
            </a:pPr>
            <a:r>
              <a:rPr lang="en-US" dirty="0"/>
              <a:t>                                    David (Bible, Psalm 8)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D85C08-8B83-4313-A37A-6298385A2710}"/>
              </a:ext>
            </a:extLst>
          </p:cNvPr>
          <p:cNvSpPr/>
          <p:nvPr/>
        </p:nvSpPr>
        <p:spPr>
          <a:xfrm>
            <a:off x="6568592" y="2758021"/>
            <a:ext cx="27644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00" dirty="0">
                <a:solidFill>
                  <a:schemeClr val="tx2"/>
                </a:solidFill>
                <a:hlinkClick r:id="rId3"/>
              </a:rPr>
              <a:t>https://commons.wikimedia.org/wiki/File:Vincent_van_Gogh_-_Starry_Night_-_Google_Art_Project.jpg</a:t>
            </a:r>
            <a:endParaRPr lang="en-GB" sz="700" dirty="0">
              <a:solidFill>
                <a:schemeClr val="tx2"/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CCF0F9C-1DE3-41EB-A197-16278C9B6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633" y="971942"/>
            <a:ext cx="2236295" cy="172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Expressing Degree of Belief/Certainty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0C1C2B-89CD-48D8-84BA-8BFE4ED4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Degrees of Belief: “strength with which we believe the truth of various propositions.” (</a:t>
            </a:r>
            <a:r>
              <a:rPr lang="en-CA" dirty="0"/>
              <a:t>Franz Huber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Degrees of Certainty: “</a:t>
            </a:r>
            <a:r>
              <a:rPr lang="en-US" dirty="0"/>
              <a:t>how sure we are about what we think or what are the chances of-that something is true.</a:t>
            </a:r>
            <a:r>
              <a:rPr lang="en-US" dirty="0">
                <a:sym typeface="Wingdings" panose="05000000000000000000" pitchFamily="2" charset="2"/>
              </a:rPr>
              <a:t>”</a:t>
            </a:r>
          </a:p>
          <a:p>
            <a:r>
              <a:rPr lang="en-US" dirty="0">
                <a:sym typeface="Wingdings" panose="05000000000000000000" pitchFamily="2" charset="2"/>
              </a:rPr>
              <a:t>E.g. gambling.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gambler believes he will hit it big “next time”.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But he will not with a high degree of certainty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Belief vs Certainty: Not the Same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38FA978-EFBB-05E0-9480-84597E40E83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AFEBDE83-7082-C6AD-8E93-1511D9D508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AA3EC2-19AA-A19D-C114-4AFB2E2AE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590CB-AB01-1EE5-51EB-3630F0FAF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5" y="304800"/>
            <a:ext cx="8507545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Expressing Degrees of Belief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777CD5-7575-6958-CFEC-D69BDBF8B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Listen to the Teacher’s talk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65B4B-173E-A869-19B1-D7290CEBB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AF167CB-D36D-5093-9A61-EAEED4F132F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815EAF-014A-0497-C452-DE7532D1855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8847A44-44C8-4383-C3CC-C557C33A465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5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chemeClr val="bg1">
                <a:lumMod val="85000"/>
              </a:schemeClr>
            </a:gs>
            <a:gs pos="27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Expressing Degree of Belief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  <a:p>
            <a:endParaRPr lang="en-GB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E0418B2-D469-473C-ACD5-63CA4FFB3F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FF9FBB-56E5-4734-9569-5C9708FE90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DA985E5-B0ED-4CA8-8E28-6D067C18A81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AB6A441-E682-4634-81D7-C7BBAC93E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⸪ It is important to accurately express one’s degree of certainty.</a:t>
            </a:r>
          </a:p>
          <a:p>
            <a:r>
              <a:rPr lang="en-US" dirty="0"/>
              <a:t>⸫ English has many words designed to allow one to express levels of certainty or uncertainty.</a:t>
            </a:r>
            <a:endParaRPr lang="en-GB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32482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bg1">
                <a:lumMod val="97000"/>
                <a:lumOff val="3000"/>
              </a:schemeClr>
            </a:gs>
            <a:gs pos="20000">
              <a:schemeClr val="bg1">
                <a:lumMod val="95000"/>
              </a:schemeClr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1 Expressing Degree of Belief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  <a:p>
            <a:endParaRPr lang="en-GB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2E0418B2-D469-473C-ACD5-63CA4FFB3F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FA1188F-4EE8-44C9-9C7A-3A24F28C7F3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44AA673-5706-441A-82A4-68F9F065F70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B87A83-DAA0-4024-BBD8-8517519240DE}"/>
              </a:ext>
            </a:extLst>
          </p:cNvPr>
          <p:cNvSpPr/>
          <p:nvPr/>
        </p:nvSpPr>
        <p:spPr>
          <a:xfrm>
            <a:off x="6222080" y="3068052"/>
            <a:ext cx="2795840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Present (Continuous) Tense</a:t>
            </a:r>
            <a:endParaRPr lang="en-GB" sz="3200" dirty="0">
              <a:solidFill>
                <a:srgbClr val="0000FF"/>
              </a:solidFill>
            </a:endParaRP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B48E870C-B8F8-4177-90C2-A33675284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/>
          </a:bodyPr>
          <a:lstStyle/>
          <a:p>
            <a:r>
              <a:rPr lang="en-US" dirty="0"/>
              <a:t>Taiwan has a low birthrate</a:t>
            </a:r>
          </a:p>
          <a:p>
            <a:r>
              <a:rPr lang="en-US" dirty="0"/>
              <a:t>...[A]…it is expensive to raise children.</a:t>
            </a:r>
          </a:p>
          <a:p>
            <a:r>
              <a:rPr lang="en-US" dirty="0"/>
              <a:t>Where [A] can be:</a:t>
            </a:r>
          </a:p>
          <a:p>
            <a:pPr lvl="1"/>
            <a:r>
              <a:rPr lang="en-US" dirty="0"/>
              <a:t>because – 100%</a:t>
            </a:r>
          </a:p>
          <a:p>
            <a:pPr lvl="1"/>
            <a:r>
              <a:rPr lang="en-US" dirty="0"/>
              <a:t>is likely because – 75%</a:t>
            </a:r>
          </a:p>
          <a:p>
            <a:pPr lvl="1"/>
            <a:r>
              <a:rPr lang="en-US" dirty="0"/>
              <a:t>may be because – 50%</a:t>
            </a:r>
          </a:p>
          <a:p>
            <a:pPr lvl="1"/>
            <a:r>
              <a:rPr lang="en-US" dirty="0"/>
              <a:t>might be because – 40%</a:t>
            </a:r>
          </a:p>
          <a:p>
            <a:pPr lvl="1"/>
            <a:r>
              <a:rPr lang="en-US" dirty="0"/>
              <a:t>might possible be because – 20%</a:t>
            </a:r>
          </a:p>
          <a:p>
            <a:pPr lvl="1"/>
            <a:r>
              <a:rPr lang="en-US" dirty="0"/>
              <a:t>is not because – 0%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583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6000">
              <a:schemeClr val="bg1">
                <a:lumMod val="95000"/>
              </a:schemeClr>
            </a:gs>
            <a:gs pos="20000">
              <a:schemeClr val="bg1">
                <a:lumMod val="95000"/>
              </a:schemeClr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Expressing Degree of Belief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How Sure are You?</a:t>
            </a:r>
          </a:p>
          <a:p>
            <a:endParaRPr lang="en-GB" dirty="0"/>
          </a:p>
        </p:txBody>
      </p: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5FC03A60-3E86-46A2-BC95-C63D919AE2B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73D21-8EE7-4E83-9655-E9F46B7EF6A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580C0D-2552-4A4A-8EA5-9F1249CA4F4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257ABF05-ACFB-45A7-AB91-F5C70E39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Table 2.9: Expressing certainty in the future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World oil supplies …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[A]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… be exhausted in 15 years. </a:t>
            </a:r>
          </a:p>
          <a:p>
            <a:r>
              <a:rPr lang="en-US" dirty="0">
                <a:sym typeface="Wingdings" panose="05000000000000000000" pitchFamily="2" charset="2"/>
              </a:rPr>
              <a:t>Table 2.10: Expressing certainty something will not occur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World oil supplies …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[A]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… not be exhausted in 15 years.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62B2F3-BAE2-4862-A400-4866C41E4E96}"/>
              </a:ext>
            </a:extLst>
          </p:cNvPr>
          <p:cNvSpPr/>
          <p:nvPr/>
        </p:nvSpPr>
        <p:spPr>
          <a:xfrm>
            <a:off x="6271960" y="2046982"/>
            <a:ext cx="2795840" cy="10772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Future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</a:rPr>
              <a:t>Tense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82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6000">
              <a:schemeClr val="bg1">
                <a:lumMod val="95000"/>
              </a:schemeClr>
            </a:gs>
            <a:gs pos="20000">
              <a:schemeClr val="bg1">
                <a:lumMod val="95000"/>
              </a:schemeClr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8D8-B3BE-40F8-B0ED-BF7DE7FF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 Expressing Degree of Certainty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3211-69D2-4636-BB96-41EB5938A26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990601"/>
            <a:ext cx="4572000" cy="457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The Oldest Example (pre 1400</a:t>
            </a:r>
            <a:r>
              <a:rPr lang="en-US" altLang="zh-CN" dirty="0"/>
              <a:t>BC)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85E572-745D-4F1F-8BD1-289E09F6A496}"/>
              </a:ext>
            </a:extLst>
          </p:cNvPr>
          <p:cNvSpPr txBox="1"/>
          <p:nvPr/>
        </p:nvSpPr>
        <p:spPr>
          <a:xfrm>
            <a:off x="76201" y="1740568"/>
            <a:ext cx="4495799" cy="221599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100% Die / 0% Safe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Yahweh God commanded the man, saying,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“Of every tree of the garden you may freely eat; 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of the tree of the knowledge of good and evil,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you shall not eat of it;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in the day that you eat of it </a:t>
            </a:r>
          </a:p>
          <a:p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you </a:t>
            </a:r>
            <a:r>
              <a:rPr lang="en-US" sz="17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will surely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 die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</a:t>
            </a:r>
          </a:p>
          <a:p>
            <a:pPr algn="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(Genesis 2:16-17, WEB)</a:t>
            </a:r>
            <a:endParaRPr lang="en-CA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7509B9-AB0E-40F4-804F-2B5139DE5BA2}"/>
              </a:ext>
            </a:extLst>
          </p:cNvPr>
          <p:cNvSpPr txBox="1"/>
          <p:nvPr/>
        </p:nvSpPr>
        <p:spPr>
          <a:xfrm>
            <a:off x="4652211" y="1740568"/>
            <a:ext cx="4415588" cy="22006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70% Die / 30% Safe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serpent said to the woman,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You </a:t>
            </a:r>
            <a:r>
              <a:rPr lang="en-US" sz="17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will not surely 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die, </a:t>
            </a:r>
            <a:endParaRPr lang="en-US" sz="1700" b="1" baseline="300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God knows that in the day you eat it,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your eyes will be opened, and </a:t>
            </a:r>
          </a:p>
          <a:p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 will be like God,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knowing good and evil.” </a:t>
            </a:r>
          </a:p>
          <a:p>
            <a:pPr algn="r"/>
            <a:r>
              <a:rPr lang="en-US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(Genesis 3:4-5, ESV/WEB)</a:t>
            </a:r>
            <a:endParaRPr lang="en-CA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82EBAB-8CB6-4C06-A31B-54E426068035}"/>
              </a:ext>
            </a:extLst>
          </p:cNvPr>
          <p:cNvSpPr txBox="1"/>
          <p:nvPr/>
        </p:nvSpPr>
        <p:spPr>
          <a:xfrm>
            <a:off x="4652211" y="4146883"/>
            <a:ext cx="4415588" cy="220060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0% Die / 100% Safe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serpent said to the woman,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You </a:t>
            </a:r>
            <a:r>
              <a:rPr lang="en-US" sz="17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surely will not </a:t>
            </a:r>
            <a:r>
              <a:rPr lang="en-US" sz="17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die, </a:t>
            </a:r>
            <a:endParaRPr lang="en-US" sz="1700" b="1" baseline="300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God knows that in the day you eat it,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your eyes will be opened, and </a:t>
            </a:r>
          </a:p>
          <a:p>
            <a:r>
              <a:rPr lang="en-US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 will be like God, </a:t>
            </a:r>
          </a:p>
          <a:p>
            <a:r>
              <a:rPr lang="en-US" sz="17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knowing good and evil.” </a:t>
            </a:r>
          </a:p>
          <a:p>
            <a:pPr algn="r"/>
            <a:r>
              <a:rPr lang="en-US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(Genesis 3:4-5, NASB/WEB)</a:t>
            </a:r>
            <a:endParaRPr lang="en-CA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FCE65F-B408-4729-861A-9EDD349DF18F}"/>
              </a:ext>
            </a:extLst>
          </p:cNvPr>
          <p:cNvSpPr txBox="1"/>
          <p:nvPr/>
        </p:nvSpPr>
        <p:spPr>
          <a:xfrm>
            <a:off x="4600073" y="956887"/>
            <a:ext cx="4459704" cy="41549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he-IL" sz="2000" b="0" i="0" dirty="0">
                <a:solidFill>
                  <a:schemeClr val="tx2"/>
                </a:solidFill>
                <a:effectLst/>
                <a:latin typeface="-apple-system"/>
              </a:rPr>
              <a:t>וַיֹּ֥אמֶר הַנָּחָ֖שׁ אֶל־הָֽאִשָּׁ֑ה </a:t>
            </a:r>
            <a:r>
              <a:rPr lang="he-IL" sz="2000" b="1" i="0" dirty="0">
                <a:solidFill>
                  <a:srgbClr val="0000CC"/>
                </a:solidFill>
                <a:effectLst/>
                <a:latin typeface="-apple-system"/>
              </a:rPr>
              <a:t>לֹֽא־מֹ֖ות תְּמֻתֽוּן</a:t>
            </a:r>
            <a:r>
              <a:rPr lang="he-IL" sz="2000" b="0" i="0" dirty="0">
                <a:solidFill>
                  <a:srgbClr val="0000CC"/>
                </a:solidFill>
                <a:effectLst/>
                <a:latin typeface="-apple-system"/>
              </a:rPr>
              <a:t>׃</a:t>
            </a:r>
            <a:endParaRPr lang="en-CA" sz="2000" dirty="0">
              <a:solidFill>
                <a:srgbClr val="0000C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EEA2CF-0EC3-4018-A1DB-A37E9EF9C532}"/>
              </a:ext>
            </a:extLst>
          </p:cNvPr>
          <p:cNvSpPr txBox="1"/>
          <p:nvPr/>
        </p:nvSpPr>
        <p:spPr>
          <a:xfrm>
            <a:off x="405063" y="4146883"/>
            <a:ext cx="387798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9600" dirty="0">
                <a:solidFill>
                  <a:srgbClr val="FF0000"/>
                </a:solidFill>
              </a:rPr>
              <a:t>魔→婪</a:t>
            </a:r>
            <a:endParaRPr lang="en-CA" altLang="zh-TW" sz="9600" dirty="0">
              <a:solidFill>
                <a:srgbClr val="FF0000"/>
              </a:solidFill>
            </a:endParaRPr>
          </a:p>
          <a:p>
            <a:r>
              <a:rPr lang="en-CA" sz="3600" dirty="0">
                <a:solidFill>
                  <a:srgbClr val="FF0000"/>
                </a:solidFill>
              </a:rPr>
              <a:t>devil              covet</a:t>
            </a:r>
          </a:p>
        </p:txBody>
      </p:sp>
      <p:pic>
        <p:nvPicPr>
          <p:cNvPr id="22" name="Picture 4">
            <a:hlinkClick r:id="rId2" tooltip="Listen to Genesis 3 in Hebrew"/>
            <a:extLst>
              <a:ext uri="{FF2B5EF4-FFF2-40B4-BE49-F238E27FC236}">
                <a16:creationId xmlns:a16="http://schemas.microsoft.com/office/drawing/2014/main" id="{2BDDD4DD-932A-4006-8503-74D34673B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005" y="986625"/>
            <a:ext cx="385760" cy="38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13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9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42000">
              <a:schemeClr val="bg1">
                <a:lumMod val="85000"/>
              </a:schemeClr>
            </a:gs>
            <a:gs pos="0">
              <a:schemeClr val="bg1"/>
            </a:gs>
            <a:gs pos="100000">
              <a:schemeClr val="bg1">
                <a:lumMod val="0"/>
                <a:lumOff val="100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7BAB-F895-4398-A577-299911E4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1 Expressing Degree of Belief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3CA07-2652-4283-B410-F2A0F8E0D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Write 3 sentences indicating degree of belief.</a:t>
            </a:r>
          </a:p>
          <a:p>
            <a:r>
              <a:rPr lang="en-US" dirty="0">
                <a:sym typeface="Wingdings" panose="05000000000000000000" pitchFamily="2" charset="2"/>
              </a:rPr>
              <a:t>Sentences should be related to current news.</a:t>
            </a:r>
          </a:p>
          <a:p>
            <a:r>
              <a:rPr lang="en-US" dirty="0">
                <a:sym typeface="Wingdings" panose="05000000000000000000" pitchFamily="2" charset="2"/>
              </a:rPr>
              <a:t>Write the same sentences in both of your books.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7A08F-6A20-4281-8053-591CF61A7B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Make up sentences</a:t>
            </a:r>
          </a:p>
          <a:p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D0E5EC3-57C9-495D-827C-3108C0BDAB1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2F38DEE-2E9B-475F-A1FD-78871F5B536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F4D07C9-A6EF-437D-9258-FE29A7B7B62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A9B0F76-2A28-4E72-89ED-9E9EFBBB8200}"/>
              </a:ext>
            </a:extLst>
          </p:cNvPr>
          <p:cNvSpPr txBox="1"/>
          <p:nvPr/>
        </p:nvSpPr>
        <p:spPr>
          <a:xfrm>
            <a:off x="398206" y="3657600"/>
            <a:ext cx="8347587" cy="200054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chemeClr val="tx2"/>
                </a:solidFill>
              </a:rPr>
              <a:t>e.g.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The KMT candidate </a:t>
            </a:r>
            <a:r>
              <a:rPr lang="en-US" altLang="zh-TW" sz="2400" b="1" dirty="0">
                <a:solidFill>
                  <a:srgbClr val="0000CC"/>
                </a:solidFill>
              </a:rPr>
              <a:t>will</a:t>
            </a:r>
            <a:r>
              <a:rPr lang="en-US" altLang="zh-TW" sz="2400" b="1" dirty="0">
                <a:solidFill>
                  <a:schemeClr val="tx2"/>
                </a:solidFill>
              </a:rPr>
              <a:t> </a:t>
            </a:r>
            <a:r>
              <a:rPr lang="en-US" altLang="zh-TW" sz="2400" dirty="0">
                <a:solidFill>
                  <a:schemeClr val="tx2"/>
                </a:solidFill>
              </a:rPr>
              <a:t>win the presidential election (100%)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The KMT </a:t>
            </a:r>
            <a:r>
              <a:rPr lang="en-US" altLang="zh-TW" sz="2400" b="1" dirty="0">
                <a:solidFill>
                  <a:srgbClr val="0000CC"/>
                </a:solidFill>
              </a:rPr>
              <a:t>might possibly </a:t>
            </a:r>
            <a:r>
              <a:rPr lang="en-US" altLang="zh-TW" sz="2400" dirty="0">
                <a:solidFill>
                  <a:schemeClr val="tx2"/>
                </a:solidFill>
              </a:rPr>
              <a:t>win the presidential election (20%)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The KMT candidate </a:t>
            </a:r>
            <a:r>
              <a:rPr lang="en-US" altLang="zh-TW" sz="2400" b="1" dirty="0">
                <a:solidFill>
                  <a:srgbClr val="0000CC"/>
                </a:solidFill>
              </a:rPr>
              <a:t>will not </a:t>
            </a:r>
            <a:r>
              <a:rPr lang="en-US" altLang="zh-TW" sz="2400" dirty="0">
                <a:solidFill>
                  <a:schemeClr val="tx2"/>
                </a:solidFill>
              </a:rPr>
              <a:t>win the presidential election (100%)</a:t>
            </a:r>
          </a:p>
          <a:p>
            <a:r>
              <a:rPr lang="en-US" altLang="zh-TW" sz="2400" dirty="0">
                <a:solidFill>
                  <a:schemeClr val="tx2"/>
                </a:solidFill>
              </a:rPr>
              <a:t>Oakley </a:t>
            </a:r>
            <a:r>
              <a:rPr lang="en-US" altLang="zh-TW" sz="2400" b="1" dirty="0">
                <a:solidFill>
                  <a:srgbClr val="0000CC"/>
                </a:solidFill>
              </a:rPr>
              <a:t>will likely not </a:t>
            </a:r>
            <a:r>
              <a:rPr lang="en-US" altLang="zh-TW" sz="2400" dirty="0">
                <a:solidFill>
                  <a:schemeClr val="tx2"/>
                </a:solidFill>
              </a:rPr>
              <a:t>date Derek (75%)</a:t>
            </a:r>
            <a:endParaRPr lang="zh-TW" alt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7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Expressing Disagreement Politely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Subjective </a:t>
            </a:r>
          </a:p>
          <a:p>
            <a:pPr lvl="1"/>
            <a:r>
              <a:rPr lang="en-US" dirty="0"/>
              <a:t>[suhb-jek-tiv]</a:t>
            </a:r>
          </a:p>
          <a:p>
            <a:r>
              <a:rPr lang="en-US" dirty="0"/>
              <a:t>Objective </a:t>
            </a:r>
          </a:p>
          <a:p>
            <a:pPr lvl="1"/>
            <a:r>
              <a:rPr lang="en-US" dirty="0"/>
              <a:t>[uhb-jek-tiv]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Vocabulary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A5FBB7-CADC-35A1-A8D5-98942297B06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3F1D61-05AF-333D-4A72-12CFD267427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1811A5-058A-4C51-A66E-AA089200B28C}"/>
              </a:ext>
            </a:extLst>
          </p:cNvPr>
          <p:cNvCxnSpPr/>
          <p:nvPr/>
        </p:nvCxnSpPr>
        <p:spPr bwMode="auto">
          <a:xfrm>
            <a:off x="1952446" y="2514532"/>
            <a:ext cx="48928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B08EE1-1094-495C-99EF-60A10B2C4610}"/>
              </a:ext>
            </a:extLst>
          </p:cNvPr>
          <p:cNvCxnSpPr/>
          <p:nvPr/>
        </p:nvCxnSpPr>
        <p:spPr bwMode="auto">
          <a:xfrm>
            <a:off x="1796716" y="3603356"/>
            <a:ext cx="48928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2" descr="subjectivity objectivity in advaita vedanta">
            <a:extLst>
              <a:ext uri="{FF2B5EF4-FFF2-40B4-BE49-F238E27FC236}">
                <a16:creationId xmlns:a16="http://schemas.microsoft.com/office/drawing/2014/main" id="{413B2795-D073-6EFF-1B19-5D16BA0C4162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32675"/>
            <a:ext cx="4267200" cy="44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E864A0-FFCB-B606-5E42-4A8D9F4A341E}"/>
              </a:ext>
            </a:extLst>
          </p:cNvPr>
          <p:cNvSpPr txBox="1"/>
          <p:nvPr/>
        </p:nvSpPr>
        <p:spPr>
          <a:xfrm>
            <a:off x="4846185" y="1219200"/>
            <a:ext cx="43284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 err="1"/>
              <a:t>Ref:https</a:t>
            </a:r>
            <a:r>
              <a:rPr lang="en-CA" sz="1000" dirty="0"/>
              <a:t>://www.yesvedanta.com/objectivity-vs-subjectivity-in-light-of-vedanta/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AC7D4A4-3FF7-A466-71D1-7BC93953B9AB}"/>
              </a:ext>
            </a:extLst>
          </p:cNvPr>
          <p:cNvSpPr/>
          <p:nvPr/>
        </p:nvSpPr>
        <p:spPr bwMode="auto">
          <a:xfrm>
            <a:off x="4991100" y="1233348"/>
            <a:ext cx="3198393" cy="247585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B3501-B1FC-4513-A6C0-60A29B178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Expressing Disagreement Politely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20286-B907-49E3-88E6-4647668A46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9" name="Content Placeholder 10">
            <a:extLst>
              <a:ext uri="{FF2B5EF4-FFF2-40B4-BE49-F238E27FC236}">
                <a16:creationId xmlns:a16="http://schemas.microsoft.com/office/drawing/2014/main" id="{6AA05ADC-B651-44F7-A13C-CF6C085BD35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93FC84-0690-4666-BF61-72894F14B78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C26D1-598B-4742-A2D4-6124AC605F5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0299D4-E3C4-4504-AE4F-1F56F6B12796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ym typeface="Wingdings" panose="05000000000000000000" pitchFamily="2" charset="2"/>
              </a:rPr>
              <a:t>Think before speaking</a:t>
            </a:r>
            <a:endParaRPr lang="en-GB" dirty="0">
              <a:sym typeface="Wingdings" panose="05000000000000000000" pitchFamily="2" charset="2"/>
            </a:endParaRPr>
          </a:p>
          <a:p>
            <a:pPr lvl="1"/>
            <a:r>
              <a:rPr lang="en-GB" dirty="0">
                <a:sym typeface="Wingdings" panose="05000000000000000000" pitchFamily="2" charset="2"/>
              </a:rPr>
              <a:t>mitigating factors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method of response</a:t>
            </a:r>
          </a:p>
          <a:p>
            <a:r>
              <a:rPr lang="en-GB" dirty="0">
                <a:sym typeface="Wingdings" panose="05000000000000000000" pitchFamily="2" charset="2"/>
              </a:rPr>
              <a:t>Respond Tentatively, Respond Subjectively</a:t>
            </a:r>
          </a:p>
          <a:p>
            <a:r>
              <a:rPr lang="en-US" dirty="0">
                <a:sym typeface="Wingdings" panose="05000000000000000000" pitchFamily="2" charset="2"/>
              </a:rPr>
              <a:t>KEY: Avoid direct confrontation</a:t>
            </a:r>
            <a:endParaRPr lang="en-GB" dirty="0">
              <a:sym typeface="Wingdings" panose="05000000000000000000" pitchFamily="2" charset="2"/>
            </a:endParaRPr>
          </a:p>
          <a:p>
            <a:endParaRPr lang="en-CA" dirty="0"/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990ADFA7-A8A4-4ED5-8E2B-71601BD3524A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258093" y="1742281"/>
          <a:ext cx="6627813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6627876" imgH="1544193" progId="CorelDraw.Graphic.22">
                  <p:embed/>
                </p:oleObj>
              </mc:Choice>
              <mc:Fallback>
                <p:oleObj name="CorelDRAW" r:id="rId3" imgW="6627876" imgH="1544193" progId="CorelDraw.Graphic.2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2D5FE86-90CB-4D38-AEEE-72C4CDB81E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8093" y="1742281"/>
                        <a:ext cx="6627813" cy="154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0EA550-1543-48D5-B7FB-B1B1076CFD3A}"/>
              </a:ext>
            </a:extLst>
          </p:cNvPr>
          <p:cNvSpPr txBox="1"/>
          <p:nvPr/>
        </p:nvSpPr>
        <p:spPr>
          <a:xfrm>
            <a:off x="7787726" y="2449334"/>
            <a:ext cx="1279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7200" dirty="0">
                <a:solidFill>
                  <a:srgbClr val="FF0000"/>
                </a:solidFill>
              </a:rPr>
              <a:t>♥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9E2B337-8403-46A9-7A26-63B165D22998}"/>
              </a:ext>
            </a:extLst>
          </p:cNvPr>
          <p:cNvSpPr/>
          <p:nvPr/>
        </p:nvSpPr>
        <p:spPr bwMode="auto">
          <a:xfrm>
            <a:off x="1080838" y="1456202"/>
            <a:ext cx="3198394" cy="2072811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uiExpand="1" build="p" bldLvl="2"/>
      <p:bldP spid="8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2 Expressing Disagreement Politely</a:t>
            </a:r>
            <a:endParaRPr lang="en-CA" sz="4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3AB3E6-E42F-403E-9A01-7032777E6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GB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6C9FACD-286D-4161-857F-ECC4E85A33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346360"/>
              </p:ext>
            </p:extLst>
          </p:nvPr>
        </p:nvGraphicFramePr>
        <p:xfrm>
          <a:off x="2264372" y="958515"/>
          <a:ext cx="4621702" cy="3622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8690687" imgH="6812553" progId="CorelDraw.Graphic.22">
                  <p:embed/>
                </p:oleObj>
              </mc:Choice>
              <mc:Fallback>
                <p:oleObj name="CorelDRAW" r:id="rId2" imgW="8690687" imgH="6812553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64372" y="958515"/>
                        <a:ext cx="4621702" cy="36228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B04434C-6E03-42A9-A8FC-A1920FA86C58}"/>
              </a:ext>
            </a:extLst>
          </p:cNvPr>
          <p:cNvSpPr txBox="1"/>
          <p:nvPr/>
        </p:nvSpPr>
        <p:spPr>
          <a:xfrm>
            <a:off x="2081736" y="4732936"/>
            <a:ext cx="505939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“Is it better to…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0000FF"/>
                </a:solidFill>
              </a:rPr>
              <a:t>win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0000FF"/>
                </a:solidFill>
              </a:rPr>
              <a:t>argument</a:t>
            </a:r>
            <a:r>
              <a:rPr lang="en-US" sz="2400" b="1" dirty="0"/>
              <a:t> but </a:t>
            </a:r>
            <a:r>
              <a:rPr lang="en-US" sz="2400" b="1" dirty="0">
                <a:solidFill>
                  <a:srgbClr val="FF0000"/>
                </a:solidFill>
              </a:rPr>
              <a:t>lose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FF0000"/>
                </a:solidFill>
              </a:rPr>
              <a:t>person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, or,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lose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FF0000"/>
                </a:solidFill>
              </a:rPr>
              <a:t>argument </a:t>
            </a:r>
            <a:r>
              <a:rPr lang="en-US" sz="2400" b="1" dirty="0"/>
              <a:t>but </a:t>
            </a:r>
            <a:r>
              <a:rPr lang="en-US" sz="2400" b="1" dirty="0">
                <a:solidFill>
                  <a:srgbClr val="0000FF"/>
                </a:solidFill>
              </a:rPr>
              <a:t>win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0000FF"/>
                </a:solidFill>
              </a:rPr>
              <a:t>person</a:t>
            </a:r>
            <a:endParaRPr lang="en-US" sz="2400" b="1" dirty="0"/>
          </a:p>
          <a:p>
            <a:pPr algn="ctr"/>
            <a:r>
              <a:rPr lang="en-CA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C026-3F18-4BF5-A401-E781F14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Expressing Disagreement Politely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3324-FDE7-41C4-B2CB-66C2A78D0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Issues of Concern to Students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8C09AA6-A8CA-470F-92EC-5C48894C8E7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ED1693-8DEC-48C8-B3C6-6F3BAC64AE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2CF75F4-05C6-4EC4-936E-35DA9C4ED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Decide on the five most important issues to students at your university.</a:t>
            </a:r>
          </a:p>
          <a:p>
            <a:r>
              <a:rPr lang="en-US" dirty="0">
                <a:sym typeface="Wingdings" panose="05000000000000000000" pitchFamily="2" charset="2"/>
              </a:rPr>
              <a:t>Rank from most to least important.</a:t>
            </a:r>
          </a:p>
          <a:p>
            <a:r>
              <a:rPr lang="en-US" dirty="0">
                <a:sym typeface="Wingdings" panose="05000000000000000000" pitchFamily="2" charset="2"/>
              </a:rPr>
              <a:t>Make use of statements expressing “Degrees of Belief” in your discussion.</a:t>
            </a:r>
          </a:p>
          <a:p>
            <a:r>
              <a:rPr lang="en-US" dirty="0">
                <a:sym typeface="Wingdings" panose="05000000000000000000" pitchFamily="2" charset="2"/>
              </a:rPr>
              <a:t>Express disagreement politely.</a:t>
            </a:r>
          </a:p>
          <a:p>
            <a:r>
              <a:rPr lang="en-US" dirty="0">
                <a:sym typeface="Wingdings" panose="05000000000000000000" pitchFamily="2" charset="2"/>
              </a:rPr>
              <a:t>You have 10 minutes to work.</a:t>
            </a:r>
            <a:endParaRPr lang="en-GB" dirty="0"/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80C0B196-19B7-450B-A3F4-BF7FB82A352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17A1F-A321-4AA1-AABE-49D63204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Jokes – Danger Area</a:t>
            </a:r>
            <a:endParaRPr lang="en-GB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1D1BE7FB-AEBD-4524-B8D4-C87473E3711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162003"/>
              </p:ext>
            </p:extLst>
          </p:nvPr>
        </p:nvGraphicFramePr>
        <p:xfrm>
          <a:off x="1482892" y="1447800"/>
          <a:ext cx="6057900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6058662" imgH="4949190" progId="CorelDraw.Graphic.22">
                  <p:embed/>
                </p:oleObj>
              </mc:Choice>
              <mc:Fallback>
                <p:oleObj name="CorelDRAW" r:id="rId2" imgW="6058662" imgH="4949190" progId="CorelDraw.Graphic.2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FD4EE64-829C-48A2-9070-0395A693E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82892" y="1447800"/>
                        <a:ext cx="6057900" cy="494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75A642-3E85-46EF-B618-5AE8BE2FB9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CA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CAA69FD-616B-45CA-A7DA-24D33B394D8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B85E2-DDF0-4A2F-9B01-898B8585F32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0EA0051-AEE6-4132-9C45-7B9EFA7D1D8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073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 Homework &amp; Assignments</a:t>
            </a:r>
            <a:endParaRPr lang="en-CA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Do you think your country should have compulsory universal military service? (Yes/No)</a:t>
            </a:r>
          </a:p>
          <a:p>
            <a:r>
              <a:rPr lang="en-US" dirty="0">
                <a:sym typeface="Wingdings" panose="05000000000000000000" pitchFamily="2" charset="2"/>
              </a:rPr>
              <a:t>Write down 3 reasons why it is important to have compulsory universal military service. (PRO)</a:t>
            </a:r>
          </a:p>
          <a:p>
            <a:r>
              <a:rPr lang="en-US" dirty="0">
                <a:sym typeface="Wingdings" panose="05000000000000000000" pitchFamily="2" charset="2"/>
              </a:rPr>
              <a:t>Write down 3 reasons why there should not be compulsory universal military service. (CON)</a:t>
            </a:r>
          </a:p>
          <a:p>
            <a:r>
              <a:rPr lang="en-US" dirty="0">
                <a:sym typeface="Wingdings" panose="05000000000000000000" pitchFamily="2" charset="2"/>
              </a:rPr>
              <a:t>Use point form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Preparing for a Debate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70935-86F3-4520-A7E1-A6ACC106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 Homework &amp; Assignments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378AC8A-4C25-4EA9-8EE2-782BDA2B6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With a partner, prepare a 2-minute dialogue</a:t>
            </a:r>
          </a:p>
          <a:p>
            <a:r>
              <a:rPr lang="en-US" dirty="0">
                <a:sym typeface="Wingdings" panose="05000000000000000000" pitchFamily="2" charset="2"/>
              </a:rPr>
              <a:t>Assume you have never met the person before.</a:t>
            </a:r>
          </a:p>
          <a:p>
            <a:r>
              <a:rPr lang="en-US" dirty="0">
                <a:sym typeface="Wingdings" panose="05000000000000000000" pitchFamily="2" charset="2"/>
              </a:rPr>
              <a:t>Remember to: “Open  Transfer Info  Invite  Close” the conversation</a:t>
            </a:r>
            <a:r>
              <a:rPr lang="en-US">
                <a:sym typeface="Wingdings" panose="05000000000000000000" pitchFamily="2" charset="2"/>
              </a:rPr>
              <a:t>. </a:t>
            </a:r>
          </a:p>
          <a:p>
            <a:r>
              <a:rPr lang="en-US" dirty="0">
                <a:sym typeface="Wingdings" panose="05000000000000000000" pitchFamily="2" charset="2"/>
              </a:rPr>
              <a:t>Be ready to present in class.</a:t>
            </a:r>
          </a:p>
          <a:p>
            <a:r>
              <a:rPr lang="en-US" dirty="0">
                <a:sym typeface="Wingdings" panose="05000000000000000000" pitchFamily="2" charset="2"/>
              </a:rPr>
              <a:t>Evaluation criteria available at    </a:t>
            </a:r>
            <a:r>
              <a:rPr lang="en-US" dirty="0">
                <a:sym typeface="Wingdings" panose="05000000000000000000" pitchFamily="2" charset="2"/>
                <a:hlinkClick r:id="rId2"/>
              </a:rPr>
              <a:t>https://class.kejiyingwen.com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1DDFB-1931-4718-918D-96B58FE473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Assignment: Two (2) Minute Dialogue</a:t>
            </a:r>
          </a:p>
          <a:p>
            <a:endParaRPr lang="en-GB" dirty="0"/>
          </a:p>
        </p:txBody>
      </p:sp>
      <p:pic>
        <p:nvPicPr>
          <p:cNvPr id="8" name="Content Placeholder 23">
            <a:extLst>
              <a:ext uri="{FF2B5EF4-FFF2-40B4-BE49-F238E27FC236}">
                <a16:creationId xmlns:a16="http://schemas.microsoft.com/office/drawing/2014/main" id="{1F0CFE6C-E11C-4A87-9150-A77559811E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40CC39-C48A-484E-B257-288B63A74B8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BA729B-394E-4AF5-8C35-78BA9F75DCEE}"/>
              </a:ext>
            </a:extLst>
          </p:cNvPr>
          <p:cNvSpPr/>
          <p:nvPr/>
        </p:nvSpPr>
        <p:spPr bwMode="auto">
          <a:xfrm>
            <a:off x="6284614" y="4343399"/>
            <a:ext cx="2534413" cy="114300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sym typeface="Wingdings" panose="05000000000000000000" pitchFamily="2" charset="2"/>
              </a:rPr>
              <a:t>Assignments</a:t>
            </a:r>
          </a:p>
          <a:p>
            <a:pPr algn="ctr"/>
            <a:r>
              <a:rPr lang="en-US" sz="3600" dirty="0">
                <a:solidFill>
                  <a:schemeClr val="tx2"/>
                </a:solidFill>
                <a:sym typeface="Wingdings" panose="05000000000000000000" pitchFamily="2" charset="2"/>
              </a:rPr>
              <a:t>are graded</a:t>
            </a:r>
          </a:p>
        </p:txBody>
      </p:sp>
      <p:pic>
        <p:nvPicPr>
          <p:cNvPr id="15" name="Content Placeholder 14">
            <a:hlinkClick r:id="rId2" tooltip="Link to the webpage with info about assignment"/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371536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2.6 Agreeing &amp; Disagreeing</Template>
  <TotalTime>655</TotalTime>
  <Words>942</Words>
  <Application>Microsoft Office PowerPoint</Application>
  <PresentationFormat>On-screen Show (4:3)</PresentationFormat>
  <Paragraphs>138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-apple-system</vt:lpstr>
      <vt:lpstr>Arial</vt:lpstr>
      <vt:lpstr>Times New Roman</vt:lpstr>
      <vt:lpstr>Wingdings</vt:lpstr>
      <vt:lpstr>ecp1026</vt:lpstr>
      <vt:lpstr>CorelDRAW</vt:lpstr>
      <vt:lpstr>bo-§2.6 Agreeing &amp; Disagreeing</vt:lpstr>
      <vt:lpstr>1 Expressing Degree of Belief/Certainty</vt:lpstr>
      <vt:lpstr>1 Expressing Degree of Belief/Certainty</vt:lpstr>
      <vt:lpstr>1 Expressing Degrees of Belief</vt:lpstr>
      <vt:lpstr>1 Expressing Degree of Belief</vt:lpstr>
      <vt:lpstr>1 Expressing Degree of Belief</vt:lpstr>
      <vt:lpstr>1 Expressing Degree of Belief</vt:lpstr>
      <vt:lpstr>1 Expressing Degree of Certainty</vt:lpstr>
      <vt:lpstr>1 Expressing Degree of Belief</vt:lpstr>
      <vt:lpstr>2 Expressing Disagreement Politely</vt:lpstr>
      <vt:lpstr>2 Expressing Disagreement Politely</vt:lpstr>
      <vt:lpstr>2 Expressing Disagreement Politely</vt:lpstr>
      <vt:lpstr>2 Expressing Disagreement Politely</vt:lpstr>
      <vt:lpstr>3 Jokes – Danger Area</vt:lpstr>
      <vt:lpstr>4 Homework &amp; Assignments</vt:lpstr>
      <vt:lpstr>4 Homework &amp; Assignments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bo-§ 2.6 Agreeing &amp; Disagreeing</dc:title>
  <dc:subject>Template for Lecture Slides for Kejiyingwen</dc:subject>
  <dc:creator>Engr.Gulsatarali ORK</dc:creator>
  <cp:lastModifiedBy>Jonathon David White</cp:lastModifiedBy>
  <cp:revision>75</cp:revision>
  <dcterms:created xsi:type="dcterms:W3CDTF">2021-11-02T14:12:42Z</dcterms:created>
  <dcterms:modified xsi:type="dcterms:W3CDTF">2024-11-28T04:10:40Z</dcterms:modified>
  <cp:category>course</cp:category>
</cp:coreProperties>
</file>