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324" r:id="rId3"/>
    <p:sldId id="346" r:id="rId4"/>
    <p:sldId id="325" r:id="rId5"/>
    <p:sldId id="347" r:id="rId6"/>
    <p:sldId id="348" r:id="rId7"/>
    <p:sldId id="349" r:id="rId8"/>
    <p:sldId id="351" r:id="rId9"/>
    <p:sldId id="354" r:id="rId10"/>
    <p:sldId id="355" r:id="rId11"/>
    <p:sldId id="357" r:id="rId12"/>
    <p:sldId id="358" r:id="rId13"/>
    <p:sldId id="359" r:id="rId14"/>
    <p:sldId id="362" r:id="rId15"/>
    <p:sldId id="366" r:id="rId16"/>
    <p:sldId id="360" r:id="rId17"/>
    <p:sldId id="363" r:id="rId18"/>
    <p:sldId id="36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安里" initials="安里" lastIdx="1" clrIdx="0">
    <p:extLst>
      <p:ext uri="{19B8F6BF-5375-455C-9EA6-DF929625EA0E}">
        <p15:presenceInfo xmlns:p15="http://schemas.microsoft.com/office/powerpoint/2012/main" userId="安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7F6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596" y="-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bo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-§2.7 Logic, Reasoning &amp; Debates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935966"/>
            <a:ext cx="8610600" cy="1203385"/>
          </a:xfrm>
        </p:spPr>
        <p:txBody>
          <a:bodyPr/>
          <a:lstStyle/>
          <a:p>
            <a:r>
              <a:rPr lang="en-CA" sz="4800" dirty="0" err="1"/>
              <a:t>bo</a:t>
            </a:r>
            <a:r>
              <a:rPr lang="en-CA" sz="4800" dirty="0"/>
              <a:t>-§2.7 Logic, Reasoning &amp; Debates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E06DFEA-96D6-4F19-866D-376D79FD1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0" y="2415396"/>
            <a:ext cx="6858000" cy="3299604"/>
          </a:xfrm>
        </p:spPr>
        <p:txBody>
          <a:bodyPr>
            <a:normAutofit/>
          </a:bodyPr>
          <a:lstStyle/>
          <a:p>
            <a:r>
              <a:rPr lang="en-US" dirty="0"/>
              <a:t>“Come now, let us reason together,” </a:t>
            </a:r>
          </a:p>
          <a:p>
            <a:r>
              <a:rPr lang="en-US" dirty="0"/>
              <a:t>says the LORD.</a:t>
            </a:r>
          </a:p>
          <a:p>
            <a:r>
              <a:rPr lang="en-US" dirty="0"/>
              <a:t>“Through your sins are like scarlet, </a:t>
            </a:r>
          </a:p>
          <a:p>
            <a:r>
              <a:rPr lang="en-US" dirty="0"/>
              <a:t>they shall be as white as snow; </a:t>
            </a:r>
          </a:p>
          <a:p>
            <a:r>
              <a:rPr lang="en-US" dirty="0"/>
              <a:t>though they are red as crimson,</a:t>
            </a:r>
          </a:p>
          <a:p>
            <a:r>
              <a:rPr lang="en-US" dirty="0"/>
              <a:t>They shall be like wool.”</a:t>
            </a:r>
          </a:p>
          <a:p>
            <a:pPr algn="r"/>
            <a:r>
              <a:rPr lang="en-US" i="1" dirty="0"/>
              <a:t>Isaiah 1:18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Types of Logic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Logic [</a:t>
            </a:r>
            <a:r>
              <a:rPr lang="en-US" dirty="0" err="1"/>
              <a:t>loj-ik</a:t>
            </a:r>
            <a:r>
              <a:rPr lang="en-US" dirty="0"/>
              <a:t>] (noun)</a:t>
            </a:r>
          </a:p>
          <a:p>
            <a:r>
              <a:rPr lang="en-US" dirty="0"/>
              <a:t>Induction [in-</a:t>
            </a:r>
            <a:r>
              <a:rPr lang="en-US" dirty="0" err="1"/>
              <a:t>duhk</a:t>
            </a:r>
            <a:r>
              <a:rPr lang="en-US" dirty="0"/>
              <a:t>-</a:t>
            </a:r>
            <a:r>
              <a:rPr lang="en-US" dirty="0" err="1"/>
              <a:t>shuhn</a:t>
            </a:r>
            <a:r>
              <a:rPr lang="en-US" dirty="0"/>
              <a:t>] (noun)</a:t>
            </a:r>
          </a:p>
          <a:p>
            <a:r>
              <a:rPr lang="en-US" dirty="0"/>
              <a:t>Deduction [di-</a:t>
            </a:r>
            <a:r>
              <a:rPr lang="en-US" dirty="0" err="1"/>
              <a:t>duhk</a:t>
            </a:r>
            <a:r>
              <a:rPr lang="en-US" dirty="0"/>
              <a:t>-</a:t>
            </a:r>
            <a:r>
              <a:rPr lang="en-US" dirty="0" err="1"/>
              <a:t>shuhn</a:t>
            </a:r>
            <a:r>
              <a:rPr lang="en-US" dirty="0"/>
              <a:t>] (noun)</a:t>
            </a:r>
          </a:p>
          <a:p>
            <a:r>
              <a:rPr lang="en-US" dirty="0"/>
              <a:t>Generalize [</a:t>
            </a:r>
            <a:r>
              <a:rPr lang="en-US" dirty="0" err="1"/>
              <a:t>jen</a:t>
            </a:r>
            <a:r>
              <a:rPr lang="en-US" dirty="0"/>
              <a:t>-</a:t>
            </a:r>
            <a:r>
              <a:rPr lang="en-US" dirty="0" err="1"/>
              <a:t>er</a:t>
            </a:r>
            <a:r>
              <a:rPr lang="en-US" dirty="0"/>
              <a:t>-uh-</a:t>
            </a:r>
            <a:r>
              <a:rPr lang="en-US" dirty="0" err="1"/>
              <a:t>lahyz</a:t>
            </a:r>
            <a:r>
              <a:rPr lang="en-US" dirty="0"/>
              <a:t>] (verb)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AC359-F621-4E14-BA4A-580A225E04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0F34E2-9423-46C5-A030-E1DE2956CE2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D9659AE-0854-47EB-BCE7-EA26324A08A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2" name="Content Placeholder 15">
            <a:extLst>
              <a:ext uri="{FF2B5EF4-FFF2-40B4-BE49-F238E27FC236}">
                <a16:creationId xmlns:a16="http://schemas.microsoft.com/office/drawing/2014/main" id="{A92DFCA2-6C83-4966-BA32-DEB31FA994AB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21BDAC-3682-8880-B255-CA12FBB5759C}"/>
              </a:ext>
            </a:extLst>
          </p:cNvPr>
          <p:cNvCxnSpPr/>
          <p:nvPr/>
        </p:nvCxnSpPr>
        <p:spPr bwMode="auto">
          <a:xfrm>
            <a:off x="1863671" y="1964410"/>
            <a:ext cx="36808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8082E1-E4C1-028D-A6E5-D66449E3E5BB}"/>
              </a:ext>
            </a:extLst>
          </p:cNvPr>
          <p:cNvCxnSpPr/>
          <p:nvPr/>
        </p:nvCxnSpPr>
        <p:spPr bwMode="auto">
          <a:xfrm>
            <a:off x="2922722" y="2539139"/>
            <a:ext cx="827868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BA4820-D945-6EB1-3A7B-B4ECE770D71B}"/>
              </a:ext>
            </a:extLst>
          </p:cNvPr>
          <p:cNvCxnSpPr/>
          <p:nvPr/>
        </p:nvCxnSpPr>
        <p:spPr bwMode="auto">
          <a:xfrm>
            <a:off x="3055750" y="3137115"/>
            <a:ext cx="827868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FDF04C-B9A4-0D81-810D-2722DE38E0E4}"/>
              </a:ext>
            </a:extLst>
          </p:cNvPr>
          <p:cNvCxnSpPr/>
          <p:nvPr/>
        </p:nvCxnSpPr>
        <p:spPr bwMode="auto">
          <a:xfrm>
            <a:off x="2672169" y="3766088"/>
            <a:ext cx="481736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115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Types of Logic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Deductive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Theoretical Papers</a:t>
            </a:r>
          </a:p>
          <a:p>
            <a:r>
              <a:rPr lang="en-US" dirty="0"/>
              <a:t>Theory</a:t>
            </a:r>
            <a:r>
              <a:rPr lang="en-US" dirty="0">
                <a:sym typeface="Wingdings" panose="05000000000000000000" pitchFamily="2" charset="2"/>
              </a:rPr>
              <a:t> experiment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AC359-F621-4E14-BA4A-580A225E04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Logical Reasoning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D27910-1B8C-49AB-8FBD-9C4EFC6748BE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Inductive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Experimental Papers</a:t>
            </a:r>
          </a:p>
          <a:p>
            <a:r>
              <a:rPr lang="en-US" dirty="0"/>
              <a:t>Experiment </a:t>
            </a:r>
            <a:r>
              <a:rPr lang="en-US" dirty="0">
                <a:sym typeface="Wingdings" panose="05000000000000000000" pitchFamily="2" charset="2"/>
              </a:rPr>
              <a:t> theory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3C7BA65-4FEF-4C40-A985-883B9EA1F5D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2360B4-6A74-4EF2-ABA6-EF835464FAB0}"/>
              </a:ext>
            </a:extLst>
          </p:cNvPr>
          <p:cNvSpPr/>
          <p:nvPr/>
        </p:nvSpPr>
        <p:spPr bwMode="auto">
          <a:xfrm>
            <a:off x="228600" y="2096219"/>
            <a:ext cx="3920706" cy="148374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All Chinese have black hair.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Amelia is Chinese.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⸫ Amelia has black hair.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2FEAC4-DA50-49C4-9204-B003B9443C19}"/>
              </a:ext>
            </a:extLst>
          </p:cNvPr>
          <p:cNvSpPr/>
          <p:nvPr/>
        </p:nvSpPr>
        <p:spPr bwMode="auto">
          <a:xfrm>
            <a:off x="3891950" y="3674854"/>
            <a:ext cx="5023450" cy="148374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All Chinese 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 have met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have black hair.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Amelia is Chinese.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⸫ Amelia 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</a:rPr>
              <a:t>probably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 has black hair.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EF7CA7-64A1-44BD-856B-C538F05E8C4E}"/>
              </a:ext>
            </a:extLst>
          </p:cNvPr>
          <p:cNvSpPr/>
          <p:nvPr/>
        </p:nvSpPr>
        <p:spPr bwMode="auto">
          <a:xfrm>
            <a:off x="228600" y="3674854"/>
            <a:ext cx="3510950" cy="1483743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Ohm’s Law: V=IR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V=10, R=5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⸫ I=2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AF557DC-D5F6-4750-B396-01B49184EB3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Over-Generalization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24A04BD-3F9E-44CC-9544-4FD6DC293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Stereotype [</a:t>
            </a:r>
            <a:r>
              <a:rPr lang="en-US" dirty="0" err="1"/>
              <a:t>ster</a:t>
            </a:r>
            <a:r>
              <a:rPr lang="en-US" dirty="0"/>
              <a:t>-</a:t>
            </a:r>
            <a:r>
              <a:rPr lang="en-US" dirty="0" err="1"/>
              <a:t>ee</a:t>
            </a:r>
            <a:r>
              <a:rPr lang="en-US" dirty="0"/>
              <a:t>-uh-</a:t>
            </a:r>
            <a:r>
              <a:rPr lang="en-US" dirty="0" err="1"/>
              <a:t>tahyp</a:t>
            </a:r>
            <a:r>
              <a:rPr lang="en-US" dirty="0"/>
              <a:t>] (noun)</a:t>
            </a:r>
          </a:p>
          <a:p>
            <a:r>
              <a:rPr lang="en-US" dirty="0"/>
              <a:t>Over-generalize (verb)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B111E61-8115-4756-BF78-C83E235A8F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CC4F52A6-8CE2-4A81-8107-98D5FEE31EC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1C85B28-18B5-4FB5-958A-CFACC740753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" name="Content Placeholder 15">
            <a:extLst>
              <a:ext uri="{FF2B5EF4-FFF2-40B4-BE49-F238E27FC236}">
                <a16:creationId xmlns:a16="http://schemas.microsoft.com/office/drawing/2014/main" id="{C72B4752-D11A-4730-B010-36BEF92736A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8EB058-8D71-065E-9C00-ABB6A34270A9}"/>
              </a:ext>
            </a:extLst>
          </p:cNvPr>
          <p:cNvCxnSpPr/>
          <p:nvPr/>
        </p:nvCxnSpPr>
        <p:spPr bwMode="auto">
          <a:xfrm>
            <a:off x="2636003" y="1954078"/>
            <a:ext cx="58377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97250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Over-Generalization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Result: one-to-one correspondence!</a:t>
            </a:r>
          </a:p>
          <a:p>
            <a:r>
              <a:rPr lang="en-US" dirty="0"/>
              <a:t>Conclusion: </a:t>
            </a:r>
            <a:r>
              <a:rPr lang="en-US" dirty="0">
                <a:latin typeface="Times New Roman" panose="02020603050405020304" pitchFamily="18" charset="0"/>
              </a:rPr>
              <a:t>⸫ All Chinese have homosexual tendencies</a:t>
            </a:r>
          </a:p>
          <a:p>
            <a:r>
              <a:rPr lang="en-US" dirty="0">
                <a:latin typeface="Times New Roman" panose="02020603050405020304" pitchFamily="18" charset="0"/>
              </a:rPr>
              <a:t>Wrong: But why?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3B273-ACD5-40E7-8BD9-72DA03102F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Example from Data Mining Example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55C6CB-CBF3-4FCE-8334-B39748F2F9B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2360B4-6A74-4EF2-ABA6-EF835464FAB0}"/>
              </a:ext>
            </a:extLst>
          </p:cNvPr>
          <p:cNvSpPr/>
          <p:nvPr/>
        </p:nvSpPr>
        <p:spPr bwMode="auto">
          <a:xfrm>
            <a:off x="270295" y="2008720"/>
            <a:ext cx="3920706" cy="201139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Chinese Population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San Francisco, USA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New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York, USA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400" baseline="0" dirty="0">
                <a:solidFill>
                  <a:schemeClr val="tx2"/>
                </a:solidFill>
                <a:latin typeface="Times New Roman" panose="02020603050405020304" pitchFamily="18" charset="0"/>
              </a:rPr>
              <a:t>Toronto,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 Canada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Vancouver, Canada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D024B7-17B9-4C42-B6DB-A604D0D5CDE2}"/>
              </a:ext>
            </a:extLst>
          </p:cNvPr>
          <p:cNvSpPr/>
          <p:nvPr/>
        </p:nvSpPr>
        <p:spPr bwMode="auto">
          <a:xfrm>
            <a:off x="4472797" y="2013751"/>
            <a:ext cx="3920706" cy="201139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Homosexual Population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San Francisco, USA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New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York, USA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400" baseline="0" dirty="0">
                <a:solidFill>
                  <a:schemeClr val="tx2"/>
                </a:solidFill>
                <a:latin typeface="Times New Roman" panose="02020603050405020304" pitchFamily="18" charset="0"/>
              </a:rPr>
              <a:t>Toronto,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 Canada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Vancouver, Canada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A22C04-FDFC-277C-5E55-80220D00E88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Over-Generalization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3B273-ACD5-40E7-8BD9-72DA03102F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Electrical Engineering Example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55C6CB-CBF3-4FCE-8334-B39748F2F9B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A09009-FF38-C49F-3539-9CD021B59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BE7D97-5BF8-6796-C72A-2F6A6255D66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77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/>
              <a:t>2 Over-Generalization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Americans are…</a:t>
            </a:r>
          </a:p>
          <a:p>
            <a:pPr lvl="1"/>
            <a:r>
              <a:rPr lang="en-US" dirty="0"/>
              <a:t>Blacks are…</a:t>
            </a:r>
          </a:p>
          <a:p>
            <a:pPr lvl="1"/>
            <a:r>
              <a:rPr lang="en-US" dirty="0"/>
              <a:t>Moslems are…</a:t>
            </a:r>
          </a:p>
          <a:p>
            <a:r>
              <a:rPr lang="en-US" dirty="0"/>
              <a:t>Propagation</a:t>
            </a:r>
          </a:p>
          <a:p>
            <a:pPr lvl="1"/>
            <a:r>
              <a:rPr lang="en-US" dirty="0"/>
              <a:t>Parent to child</a:t>
            </a:r>
          </a:p>
          <a:p>
            <a:pPr lvl="1"/>
            <a:r>
              <a:rPr lang="en-US" dirty="0"/>
              <a:t>Media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Stereotypes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A230BD-5808-2C23-C3BD-96BCE52DE99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91CE283-8707-E85D-1D4F-B4007DA9092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/>
              <a:t>2 Over-Generalization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Miss unique features in dataset</a:t>
            </a:r>
          </a:p>
          <a:p>
            <a:r>
              <a:rPr lang="en-US" dirty="0"/>
              <a:t>Prevent us from accepting new interpretations</a:t>
            </a:r>
          </a:p>
          <a:p>
            <a:r>
              <a:rPr lang="en-US" dirty="0"/>
              <a:t>Scientists are not exempt!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Danger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29AAD8-EC4E-6BAF-230F-32805C3F4C1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B7E0B73-12DC-7AD6-3263-30310372E0E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14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/>
              <a:t>2 Over-Generalization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Complete the sentences with the first idea that comes to your mind.</a:t>
            </a:r>
          </a:p>
          <a:p>
            <a:pPr lvl="1"/>
            <a:r>
              <a:rPr lang="en-US" dirty="0"/>
              <a:t>Women are not… </a:t>
            </a:r>
          </a:p>
          <a:p>
            <a:pPr lvl="1"/>
            <a:r>
              <a:rPr lang="en-US" dirty="0"/>
              <a:t>Politicians are…</a:t>
            </a:r>
          </a:p>
          <a:p>
            <a:pPr lvl="1"/>
            <a:r>
              <a:rPr lang="en-US" dirty="0" err="1"/>
              <a:t>Hokka</a:t>
            </a:r>
            <a:r>
              <a:rPr lang="en-US" dirty="0"/>
              <a:t>  (</a:t>
            </a:r>
            <a:r>
              <a:rPr lang="zh-CN" altLang="en-US" dirty="0"/>
              <a:t>客家人</a:t>
            </a:r>
            <a:r>
              <a:rPr lang="en-US" dirty="0"/>
              <a:t>) are…</a:t>
            </a:r>
          </a:p>
          <a:p>
            <a:pPr lvl="1"/>
            <a:r>
              <a:rPr lang="en-US" dirty="0"/>
              <a:t>Successful business people are…</a:t>
            </a:r>
          </a:p>
          <a:p>
            <a:pPr lvl="1"/>
            <a:r>
              <a:rPr lang="en-US" dirty="0"/>
              <a:t>Farmers are…</a:t>
            </a:r>
          </a:p>
          <a:p>
            <a:pPr lvl="1"/>
            <a:r>
              <a:rPr lang="en-US" dirty="0"/>
              <a:t>Taiwanese soldiers are…</a:t>
            </a:r>
          </a:p>
          <a:p>
            <a:r>
              <a:rPr lang="en-US" dirty="0"/>
              <a:t>From where do these ideas come?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My Personal Stereotypes</a:t>
            </a:r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28E9E5D-7656-45D1-92DB-FB692274A79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BEC3A7-8266-88C4-18FF-2B638F9028E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432159DE-001C-42B9-8E37-946666678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7991" y="5681420"/>
            <a:ext cx="9105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8E4044-6266-045E-5529-1D438A595C4B}"/>
              </a:ext>
            </a:extLst>
          </p:cNvPr>
          <p:cNvSpPr txBox="1"/>
          <p:nvPr/>
        </p:nvSpPr>
        <p:spPr>
          <a:xfrm>
            <a:off x="3459997" y="2496540"/>
            <a:ext cx="3777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good at engineering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F419927-5A21-BCBB-4028-8F6D9551E69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0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Responding to Stereotypes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Agree</a:t>
            </a:r>
            <a:r>
              <a:rPr lang="en-US" dirty="0"/>
              <a:t> with the statement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Say nothing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Look</a:t>
            </a:r>
            <a:r>
              <a:rPr lang="en-US" dirty="0"/>
              <a:t> very </a:t>
            </a:r>
            <a:r>
              <a:rPr lang="en-US" b="1" dirty="0"/>
              <a:t>angry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Deny</a:t>
            </a:r>
            <a:r>
              <a:rPr lang="en-US" dirty="0"/>
              <a:t> them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Ask</a:t>
            </a:r>
            <a:r>
              <a:rPr lang="en-US" dirty="0"/>
              <a:t> what they base their opinion 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a </a:t>
            </a:r>
            <a:r>
              <a:rPr lang="en-US" b="1" dirty="0"/>
              <a:t>joke</a:t>
            </a:r>
            <a:r>
              <a:rPr lang="en-US" dirty="0"/>
              <a:t> about it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Explain</a:t>
            </a:r>
            <a:r>
              <a:rPr lang="en-US" dirty="0"/>
              <a:t> why it may not be true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Change</a:t>
            </a:r>
            <a:r>
              <a:rPr lang="en-US" dirty="0"/>
              <a:t> the </a:t>
            </a:r>
            <a:r>
              <a:rPr lang="en-US" b="1" dirty="0"/>
              <a:t>topic</a:t>
            </a:r>
          </a:p>
          <a:p>
            <a:pPr marL="914400" lvl="1" indent="-514350">
              <a:buFont typeface="+mj-lt"/>
              <a:buAutoNum type="arabicPeriod"/>
            </a:pPr>
            <a:endParaRPr lang="en-US" b="1" dirty="0"/>
          </a:p>
          <a:p>
            <a:pPr marL="400050" lvl="1" indent="0">
              <a:buNone/>
            </a:pPr>
            <a:r>
              <a:rPr lang="en-US" b="1" dirty="0"/>
              <a:t>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Eight (8) Ways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CA23746-91C2-4E55-8581-82DE35163B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2C6BBC-DB3C-4902-BA2F-2E97DEAB8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34" y="5618398"/>
            <a:ext cx="987706" cy="4980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76C38-7870-7BEA-F995-E8E78421517E}"/>
              </a:ext>
            </a:extLst>
          </p:cNvPr>
          <p:cNvSpPr txBox="1"/>
          <p:nvPr/>
        </p:nvSpPr>
        <p:spPr>
          <a:xfrm>
            <a:off x="654804" y="5544233"/>
            <a:ext cx="5745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4450" lvl="2" indent="-5143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Discuss the stereotypes in the textbook.</a:t>
            </a:r>
          </a:p>
          <a:p>
            <a:pPr marL="1314450" lvl="2" indent="-5143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Decide how to respond.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DF520E-063D-3A55-23DF-2593E6FA332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2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Formal Debates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9BD72C-1B59-3490-6D68-9F179AED3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Listen to the teacher’s explanation about debates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D2D2EB-9AD6-0D3A-347A-BE47274FC6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AC6C61-DF7A-7EEC-CE14-5A843A4EEEE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008BC04-8FAA-5FD4-2D2B-B1AB0D250F0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5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Formal Debates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Layout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B502F9-B36D-45E8-B9C2-B81E8AAD624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3D4FD-C768-21B0-A1E2-62D55FB32AD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3AE24D7-F58A-4AA3-B9BA-99C9F2B19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2507" y="3657601"/>
            <a:ext cx="90678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</p:pic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A41958DE-D0CE-7299-033B-FBF611AF8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2507" y="2286000"/>
            <a:ext cx="90678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</p:pic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0ECE13F2-C304-83F8-4CBB-E58F69937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2507" y="2964052"/>
            <a:ext cx="90678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</p:pic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9ADABDE-315A-CE2B-64C2-115CA2C40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4715" y="2293749"/>
            <a:ext cx="906780" cy="4572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</p:pic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8C79BBA1-F0C6-E0EE-A6F1-AB12A485A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4715" y="2971800"/>
            <a:ext cx="906780" cy="4572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</p:pic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7F50A240-8526-00F4-D82F-80BBC6171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4715" y="3649851"/>
            <a:ext cx="906780" cy="4572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1EF37FB-38CA-37A6-9624-1A5607034CC0}"/>
              </a:ext>
            </a:extLst>
          </p:cNvPr>
          <p:cNvSpPr txBox="1"/>
          <p:nvPr/>
        </p:nvSpPr>
        <p:spPr>
          <a:xfrm>
            <a:off x="2984715" y="1600203"/>
            <a:ext cx="911946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tx2"/>
                </a:solidFill>
              </a:rPr>
              <a:t>PRO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0BAFD8-A449-5BFA-75EB-739D5FD1201B}"/>
              </a:ext>
            </a:extLst>
          </p:cNvPr>
          <p:cNvSpPr txBox="1"/>
          <p:nvPr/>
        </p:nvSpPr>
        <p:spPr>
          <a:xfrm>
            <a:off x="5247341" y="1600203"/>
            <a:ext cx="91194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tx2"/>
                </a:solidFill>
              </a:rPr>
              <a:t>CON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7" name="Content Placeholder 9">
            <a:extLst>
              <a:ext uri="{FF2B5EF4-FFF2-40B4-BE49-F238E27FC236}">
                <a16:creationId xmlns:a16="http://schemas.microsoft.com/office/drawing/2014/main" id="{131A6804-F943-04D1-64AB-56D1373DE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873" y="947334"/>
            <a:ext cx="1634253" cy="82399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Content Placeholder 9">
            <a:extLst>
              <a:ext uri="{FF2B5EF4-FFF2-40B4-BE49-F238E27FC236}">
                <a16:creationId xmlns:a16="http://schemas.microsoft.com/office/drawing/2014/main" id="{30B49EA4-127A-3D50-EA0D-3CFE07F6C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4604" y="5029197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19" name="Content Placeholder 9">
            <a:extLst>
              <a:ext uri="{FF2B5EF4-FFF2-40B4-BE49-F238E27FC236}">
                <a16:creationId xmlns:a16="http://schemas.microsoft.com/office/drawing/2014/main" id="{FCBE788C-F24C-886D-318C-D63EE98C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1384" y="5029197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0" name="Content Placeholder 9">
            <a:extLst>
              <a:ext uri="{FF2B5EF4-FFF2-40B4-BE49-F238E27FC236}">
                <a16:creationId xmlns:a16="http://schemas.microsoft.com/office/drawing/2014/main" id="{C1BD214F-4EED-C22E-5B1B-AE7534BFC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8164" y="5029197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950A324B-3656-4366-62D7-6C7B91709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2020" y="5545802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2" name="Content Placeholder 9">
            <a:extLst>
              <a:ext uri="{FF2B5EF4-FFF2-40B4-BE49-F238E27FC236}">
                <a16:creationId xmlns:a16="http://schemas.microsoft.com/office/drawing/2014/main" id="{9D163B2A-A97C-C9E6-D382-19BA4C286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8800" y="5545802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3" name="Content Placeholder 9">
            <a:extLst>
              <a:ext uri="{FF2B5EF4-FFF2-40B4-BE49-F238E27FC236}">
                <a16:creationId xmlns:a16="http://schemas.microsoft.com/office/drawing/2014/main" id="{3E6A3F11-8ADB-A421-78AB-FBAE85321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5580" y="5545802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4" name="Content Placeholder 9">
            <a:extLst>
              <a:ext uri="{FF2B5EF4-FFF2-40B4-BE49-F238E27FC236}">
                <a16:creationId xmlns:a16="http://schemas.microsoft.com/office/drawing/2014/main" id="{F5C665B1-2042-A3E5-5606-31E099AB7A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5560" y="6023663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5" name="Content Placeholder 9">
            <a:extLst>
              <a:ext uri="{FF2B5EF4-FFF2-40B4-BE49-F238E27FC236}">
                <a16:creationId xmlns:a16="http://schemas.microsoft.com/office/drawing/2014/main" id="{991AC8F1-D609-C2B5-3E57-D7A34B262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2340" y="6023663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6" name="Content Placeholder 9">
            <a:extLst>
              <a:ext uri="{FF2B5EF4-FFF2-40B4-BE49-F238E27FC236}">
                <a16:creationId xmlns:a16="http://schemas.microsoft.com/office/drawing/2014/main" id="{5AB34572-B1AB-E4AF-C24F-1B35352F9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9120" y="6023663"/>
            <a:ext cx="90678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8158D22-FDD2-5C89-644D-F08A2296D69C}"/>
              </a:ext>
            </a:extLst>
          </p:cNvPr>
          <p:cNvSpPr txBox="1"/>
          <p:nvPr/>
        </p:nvSpPr>
        <p:spPr>
          <a:xfrm>
            <a:off x="4777352" y="863025"/>
            <a:ext cx="3296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</a:rPr>
              <a:t>Moderator: control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898D6F-1192-74B8-9A2A-8EF4271055E0}"/>
              </a:ext>
            </a:extLst>
          </p:cNvPr>
          <p:cNvSpPr txBox="1"/>
          <p:nvPr/>
        </p:nvSpPr>
        <p:spPr>
          <a:xfrm>
            <a:off x="698714" y="2433191"/>
            <a:ext cx="2063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>
                <a:solidFill>
                  <a:schemeClr val="tx2"/>
                </a:solidFill>
              </a:rPr>
              <a:t>Arguing for </a:t>
            </a:r>
          </a:p>
          <a:p>
            <a:pPr algn="ctr"/>
            <a:r>
              <a:rPr lang="en-US" sz="3200" dirty="0">
                <a:solidFill>
                  <a:schemeClr val="tx2"/>
                </a:solidFill>
              </a:rPr>
              <a:t>the idea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98DCBA-4650-94A8-6A35-4C1F54E7A305}"/>
              </a:ext>
            </a:extLst>
          </p:cNvPr>
          <p:cNvSpPr txBox="1"/>
          <p:nvPr/>
        </p:nvSpPr>
        <p:spPr>
          <a:xfrm>
            <a:off x="6694865" y="2293749"/>
            <a:ext cx="2063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>
                <a:solidFill>
                  <a:schemeClr val="tx2"/>
                </a:solidFill>
              </a:rPr>
              <a:t>Arguing against </a:t>
            </a:r>
          </a:p>
          <a:p>
            <a:pPr algn="ctr"/>
            <a:r>
              <a:rPr lang="en-US" sz="3200" dirty="0">
                <a:solidFill>
                  <a:schemeClr val="tx2"/>
                </a:solidFill>
              </a:rPr>
              <a:t>the idea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3CD466-814F-69F3-6357-9F13881AB00F}"/>
              </a:ext>
            </a:extLst>
          </p:cNvPr>
          <p:cNvSpPr txBox="1"/>
          <p:nvPr/>
        </p:nvSpPr>
        <p:spPr>
          <a:xfrm>
            <a:off x="1412929" y="4525556"/>
            <a:ext cx="6863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>
                <a:solidFill>
                  <a:schemeClr val="tx2"/>
                </a:solidFill>
              </a:rPr>
              <a:t>Audience: Voting to decide the Winner</a:t>
            </a:r>
          </a:p>
        </p:txBody>
      </p:sp>
    </p:spTree>
    <p:extLst>
      <p:ext uri="{BB962C8B-B14F-4D97-AF65-F5344CB8AC3E}">
        <p14:creationId xmlns:p14="http://schemas.microsoft.com/office/powerpoint/2010/main" val="312325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Formal Debates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“Proof by Intimidation” is not scientific.</a:t>
            </a:r>
          </a:p>
          <a:p>
            <a:r>
              <a:rPr lang="en-US" dirty="0"/>
              <a:t>Use appropriate ‘degree of belief’. Don’t exaggerate.</a:t>
            </a:r>
          </a:p>
          <a:p>
            <a:r>
              <a:rPr lang="en-US" dirty="0"/>
              <a:t>Generalize… but don’t over-generalize.</a:t>
            </a:r>
          </a:p>
          <a:p>
            <a:r>
              <a:rPr lang="en-US" dirty="0"/>
              <a:t>Criticize ideas… not people.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‘Rules of Thumb’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B502F9-B36D-45E8-B9C2-B81E8AAD624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C6EC4-E9BD-7824-6F11-A2A7809A8B6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2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Formal Debates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E.g. Application in a Formal Debate Setting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B502F9-B36D-45E8-B9C2-B81E8AAD624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38A846-B8D4-459A-63F6-950F6CECBBC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05589-8A53-4BA3-B63A-852234D65D8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28600" y="1447800"/>
            <a:ext cx="8686800" cy="518001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TOPIC: University students should not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receive grades, only Pass/Fail.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6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PRO: 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Students should not be graded but only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receive pass/fail marks as grading puts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unnecessary pressure on students.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6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CON: 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If students are not graded,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most students will not study hard.</a:t>
            </a:r>
            <a:endParaRPr kumimoji="0" lang="en-US" sz="36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785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Formal Debates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E.g. Application in a Formal Debate Setting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B502F9-B36D-45E8-B9C2-B81E8AAD624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38A846-B8D4-459A-63F6-950F6CECBBC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05589-8A53-4BA3-B63A-852234D65D8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28600" y="1447800"/>
            <a:ext cx="8686800" cy="518001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TOPIC: University students should not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receive grades, only Pass/Fail.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PRO: Don’t you think</a:t>
            </a:r>
            <a:r>
              <a:rPr kumimoji="0" lang="en-US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it would be better if students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were not graded but only received pass/fail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on courses? This would reduce competition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and unnecessary pressure on students.</a:t>
            </a:r>
            <a:endParaRPr kumimoji="0" lang="en-US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CON: I see your point, but don’t you think that if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you eliminate pressure on students than they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won’t study as hard?</a:t>
            </a:r>
          </a:p>
        </p:txBody>
      </p:sp>
    </p:spTree>
    <p:extLst>
      <p:ext uri="{BB962C8B-B14F-4D97-AF65-F5344CB8AC3E}">
        <p14:creationId xmlns:p14="http://schemas.microsoft.com/office/powerpoint/2010/main" val="688180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Formal Debates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Isn’t it just possible that…</a:t>
            </a:r>
          </a:p>
          <a:p>
            <a:r>
              <a:rPr lang="en-US" dirty="0"/>
              <a:t>Possibly, but…</a:t>
            </a:r>
          </a:p>
          <a:p>
            <a:r>
              <a:rPr lang="en-US" dirty="0"/>
              <a:t>Surely you must admit that…</a:t>
            </a:r>
          </a:p>
          <a:p>
            <a:r>
              <a:rPr lang="en-US" dirty="0"/>
              <a:t>Sorry, I don’t quite agree with you on…</a:t>
            </a:r>
          </a:p>
          <a:p>
            <a:r>
              <a:rPr lang="en-US" dirty="0"/>
              <a:t>I see your point, but…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Additional Useful Phrases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0D5BD76-C78A-4AB6-8118-19184F0D33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B502F9-B36D-45E8-B9C2-B81E8AAD624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836FA-14AB-B282-1CD0-114B29C77E7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7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Formal Debates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Understand the Question</a:t>
            </a:r>
          </a:p>
          <a:p>
            <a:r>
              <a:rPr lang="en-US" dirty="0"/>
              <a:t>PRO (3 reasons)</a:t>
            </a:r>
          </a:p>
          <a:p>
            <a:r>
              <a:rPr lang="en-US" dirty="0"/>
              <a:t>CON (3 reasons)</a:t>
            </a:r>
          </a:p>
          <a:p>
            <a:r>
              <a:rPr lang="en-US" dirty="0"/>
              <a:t>Rebuttal to each!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6BABDF-ECB1-4D9D-AB69-BA0C3AFDB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P</a:t>
            </a:r>
            <a:r>
              <a:rPr lang="en-US" dirty="0" err="1"/>
              <a:t>repare</a:t>
            </a:r>
            <a:r>
              <a:rPr lang="en-US" dirty="0"/>
              <a:t> to Debate</a:t>
            </a:r>
          </a:p>
        </p:txBody>
      </p:sp>
      <p:pic>
        <p:nvPicPr>
          <p:cNvPr id="21" name="Content Placeholder 17">
            <a:extLst>
              <a:ext uri="{FF2B5EF4-FFF2-40B4-BE49-F238E27FC236}">
                <a16:creationId xmlns:a16="http://schemas.microsoft.com/office/drawing/2014/main" id="{78CE380A-73F8-0254-EB7E-639E94C5BFE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990600"/>
            <a:ext cx="906780" cy="457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The first batch of new recruits listens to instructions as they set to begin one-year...">
            <a:extLst>
              <a:ext uri="{FF2B5EF4-FFF2-40B4-BE49-F238E27FC236}">
                <a16:creationId xmlns:a16="http://schemas.microsoft.com/office/drawing/2014/main" id="{3898A1F3-E020-439B-95B8-CD437CE7C0C9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615489"/>
            <a:ext cx="4267200" cy="28462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D43BEB78-4F29-5EF8-E8D3-BCE69A4B805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468270DE-2BA6-9765-09A8-FD7219DF304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284C62-6946-48A1-DB0B-8FCF4D15B2A3}"/>
              </a:ext>
            </a:extLst>
          </p:cNvPr>
          <p:cNvSpPr txBox="1"/>
          <p:nvPr/>
        </p:nvSpPr>
        <p:spPr>
          <a:xfrm>
            <a:off x="5362413" y="5461711"/>
            <a:ext cx="347162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https://www.taiwannews.com.tw/en/news/5085263#:~:text=TAICHUNG%2C%20Taiwan%2C%20Jan%2025%20(,about%20China's%20rising%20military%20threat.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526D5D-1E45-CF5D-898C-7601386848ED}"/>
              </a:ext>
            </a:extLst>
          </p:cNvPr>
          <p:cNvSpPr txBox="1"/>
          <p:nvPr/>
        </p:nvSpPr>
        <p:spPr>
          <a:xfrm>
            <a:off x="4800600" y="1480087"/>
            <a:ext cx="4273657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Compulsory Military Service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is both Necessary and Beneficial</a:t>
            </a:r>
          </a:p>
        </p:txBody>
      </p:sp>
    </p:spTree>
    <p:extLst>
      <p:ext uri="{BB962C8B-B14F-4D97-AF65-F5344CB8AC3E}">
        <p14:creationId xmlns:p14="http://schemas.microsoft.com/office/powerpoint/2010/main" val="1648848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0CDC904-D096-44B0-8CE0-CA06C666E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Formal Debates</a:t>
            </a:r>
          </a:p>
        </p:txBody>
      </p:sp>
      <p:pic>
        <p:nvPicPr>
          <p:cNvPr id="19" name="Content Placeholder 17">
            <a:extLst>
              <a:ext uri="{FF2B5EF4-FFF2-40B4-BE49-F238E27FC236}">
                <a16:creationId xmlns:a16="http://schemas.microsoft.com/office/drawing/2014/main" id="{38A4FBFE-4B99-462A-91CF-91E76C93F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0574" y="3672046"/>
            <a:ext cx="1450851" cy="731521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2DE84B-54F7-EA42-E3B0-CD833365E2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Debate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18273D0E-67C0-9D94-505E-1CF9F66523A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990600"/>
            <a:ext cx="9067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678546CD-6FE5-71D1-582D-68073ED2D3F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D4773100-63DA-13ED-DBED-9524AF64732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71DD40-9AAE-4ED1-A0C1-590543875CD1}"/>
              </a:ext>
            </a:extLst>
          </p:cNvPr>
          <p:cNvSpPr/>
          <p:nvPr/>
        </p:nvSpPr>
        <p:spPr bwMode="auto">
          <a:xfrm>
            <a:off x="1828799" y="4403567"/>
            <a:ext cx="914400" cy="8246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Pro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D09BBC-8AA3-45EE-A5F8-117D507FD745}"/>
              </a:ext>
            </a:extLst>
          </p:cNvPr>
          <p:cNvSpPr/>
          <p:nvPr/>
        </p:nvSpPr>
        <p:spPr bwMode="auto">
          <a:xfrm>
            <a:off x="6523340" y="4472115"/>
            <a:ext cx="914400" cy="6875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Con</a:t>
            </a:r>
          </a:p>
        </p:txBody>
      </p:sp>
      <p:pic>
        <p:nvPicPr>
          <p:cNvPr id="24" name="Content Placeholder 17">
            <a:extLst>
              <a:ext uri="{FF2B5EF4-FFF2-40B4-BE49-F238E27FC236}">
                <a16:creationId xmlns:a16="http://schemas.microsoft.com/office/drawing/2014/main" id="{1F2CD28C-5EDC-4960-AA05-418DA8102B5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8774" y="3672839"/>
            <a:ext cx="1450851" cy="731521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8699464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9717</TotalTime>
  <Words>722</Words>
  <Application>Microsoft Office PowerPoint</Application>
  <PresentationFormat>On-screen Show (4:3)</PresentationFormat>
  <Paragraphs>169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ecp1026</vt:lpstr>
      <vt:lpstr>CorelDRAW</vt:lpstr>
      <vt:lpstr>bo-§2.7 Logic, Reasoning &amp; Debates</vt:lpstr>
      <vt:lpstr>1. Types of Logic</vt:lpstr>
      <vt:lpstr>1. Types of Logic</vt:lpstr>
      <vt:lpstr>2 Over-Generalization</vt:lpstr>
      <vt:lpstr>2 Over-Generalization</vt:lpstr>
      <vt:lpstr>2 Over-Generalization</vt:lpstr>
      <vt:lpstr>2 Over-Generalization</vt:lpstr>
      <vt:lpstr>2 Over-Generalization</vt:lpstr>
      <vt:lpstr>2 Over-Generalization</vt:lpstr>
      <vt:lpstr>3 Responding to Stereotypes</vt:lpstr>
      <vt:lpstr>4 Formal Debates</vt:lpstr>
      <vt:lpstr>4 Formal Debates</vt:lpstr>
      <vt:lpstr>4 Formal Debates</vt:lpstr>
      <vt:lpstr>4 Formal Debates</vt:lpstr>
      <vt:lpstr>4 Formal Debates</vt:lpstr>
      <vt:lpstr>4 Formal Debates</vt:lpstr>
      <vt:lpstr>4 Formal Debates</vt:lpstr>
      <vt:lpstr>4 Formal Debates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73</cp:revision>
  <dcterms:created xsi:type="dcterms:W3CDTF">2023-02-23T09:28:18Z</dcterms:created>
  <dcterms:modified xsi:type="dcterms:W3CDTF">2024-03-15T11:20:13Z</dcterms:modified>
  <cp:category>course</cp:category>
</cp:coreProperties>
</file>