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8" r:id="rId3"/>
    <p:sldId id="270" r:id="rId4"/>
    <p:sldId id="283" r:id="rId5"/>
    <p:sldId id="271" r:id="rId6"/>
    <p:sldId id="272" r:id="rId7"/>
    <p:sldId id="276" r:id="rId8"/>
    <p:sldId id="277" r:id="rId9"/>
    <p:sldId id="280" r:id="rId10"/>
    <p:sldId id="279" r:id="rId11"/>
    <p:sldId id="281" r:id="rId12"/>
    <p:sldId id="27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4660"/>
  </p:normalViewPr>
  <p:slideViewPr>
    <p:cSldViewPr snapToGrid="0">
      <p:cViewPr varScale="1">
        <p:scale>
          <a:sx n="177" d="100"/>
          <a:sy n="177" d="100"/>
        </p:scale>
        <p:origin x="260" y="-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2023-11-23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D_TitleLe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1868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D_TitleLe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6936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D_TitleLe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6936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D_Title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738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D_TitleLe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66800" y="914400"/>
            <a:ext cx="7848600" cy="533400"/>
          </a:xfrm>
        </p:spPr>
        <p:txBody>
          <a:bodyPr/>
          <a:lstStyle>
            <a:lvl1pPr>
              <a:buFontTx/>
              <a:buNone/>
              <a:defRPr sz="3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6936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kejiyingwe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6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bo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</a:t>
            </a:r>
            <a:r>
              <a:rPr lang="en-US" sz="2000" dirty="0">
                <a:solidFill>
                  <a:schemeClr val="tx2"/>
                </a:solidFill>
              </a:rPr>
              <a:t>2.8 Brainstorming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  <p:sldLayoutId id="2147483772" r:id="rId10"/>
    <p:sldLayoutId id="2147483765" r:id="rId11"/>
    <p:sldLayoutId id="2147483770" r:id="rId12"/>
    <p:sldLayoutId id="2147483773" r:id="rId13"/>
    <p:sldLayoutId id="2147483768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08C0F2F8-A13F-41F4-9B88-DBCA9F8AA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9590" y="974242"/>
            <a:ext cx="5518484" cy="5513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bo</a:t>
            </a:r>
            <a:r>
              <a:rPr lang="en-US" dirty="0"/>
              <a:t>-§2.8 Brainstorming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When? Why? Who? How? 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 When &amp; Why to Brainstorm</a:t>
            </a:r>
            <a:endParaRPr lang="en-CA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574C5556-8658-41C3-8EEF-398DC17FB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Facilitator [</a:t>
            </a:r>
            <a:r>
              <a:rPr lang="en-US" dirty="0" err="1"/>
              <a:t>fuh-sil-i-tey-ter</a:t>
            </a:r>
            <a:r>
              <a:rPr lang="en-US" dirty="0"/>
              <a:t>] (noun)</a:t>
            </a:r>
          </a:p>
          <a:p>
            <a:r>
              <a:rPr lang="en-US" dirty="0"/>
              <a:t>Secretary [</a:t>
            </a:r>
            <a:r>
              <a:rPr lang="en-US" dirty="0" err="1"/>
              <a:t>sek-ri-ter-ee</a:t>
            </a:r>
            <a:r>
              <a:rPr lang="en-US" dirty="0"/>
              <a:t>] (noun)</a:t>
            </a:r>
          </a:p>
          <a:p>
            <a:r>
              <a:rPr lang="en-US" dirty="0"/>
              <a:t>Participant (noun)</a:t>
            </a:r>
          </a:p>
          <a:p>
            <a:r>
              <a:rPr lang="en-US" dirty="0"/>
              <a:t>Perspective [per-</a:t>
            </a:r>
            <a:r>
              <a:rPr lang="en-US" dirty="0" err="1"/>
              <a:t>spek</a:t>
            </a:r>
            <a:r>
              <a:rPr lang="en-US" dirty="0"/>
              <a:t>-</a:t>
            </a:r>
            <a:r>
              <a:rPr lang="en-US" dirty="0" err="1"/>
              <a:t>tiv</a:t>
            </a:r>
            <a:r>
              <a:rPr lang="en-US" dirty="0"/>
              <a:t>] (noun)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9074861-97F6-4AB8-81D3-8219CDC9BD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GB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A47F8F5-5572-425B-A8A2-0BA80F6947B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644F15C-7EF6-4194-8875-BF886CAFDE4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10">
            <a:extLst>
              <a:ext uri="{FF2B5EF4-FFF2-40B4-BE49-F238E27FC236}">
                <a16:creationId xmlns:a16="http://schemas.microsoft.com/office/drawing/2014/main" id="{2ACD063F-B496-4DED-A54D-32943728D87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 When &amp; Why to Brainstorm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E19FAB-A09C-4CE5-9ACB-CF3F246C5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Generate ideas when stuck</a:t>
            </a:r>
          </a:p>
          <a:p>
            <a:r>
              <a:rPr lang="en-US" dirty="0"/>
              <a:t>Lateral not vertical thinking process</a:t>
            </a:r>
          </a:p>
          <a:p>
            <a:r>
              <a:rPr lang="en-US" dirty="0"/>
              <a:t>Want Varied Group of People with different perspectives</a:t>
            </a:r>
          </a:p>
          <a:p>
            <a:r>
              <a:rPr lang="en-US" dirty="0"/>
              <a:t>Roles:</a:t>
            </a:r>
          </a:p>
          <a:p>
            <a:pPr lvl="1"/>
            <a:r>
              <a:rPr lang="en-US" dirty="0"/>
              <a:t>1 facilitator (guide)</a:t>
            </a:r>
          </a:p>
          <a:p>
            <a:pPr lvl="1"/>
            <a:r>
              <a:rPr lang="en-US" dirty="0"/>
              <a:t>1 secretary (write)</a:t>
            </a:r>
          </a:p>
          <a:p>
            <a:pPr lvl="1"/>
            <a:r>
              <a:rPr lang="en-US" dirty="0"/>
              <a:t>6 participants (generate)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F34F6-A2DD-058C-5784-619F3E11E8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3DFA3E01-EA4B-420A-9487-C75F226E823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1CA76-B4F8-1BFF-014C-1B2949953E6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41E842-1424-1BF0-9788-496B59399E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268CD75F-106C-DF12-DE11-1B804FDEFBD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07042"/>
            <a:ext cx="4267200" cy="426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330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1D7B-588E-4A87-9EE8-ACB2C92D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2. How to Brainstorm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E19FAB-A09C-4CE5-9ACB-CF3F246C5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Define problem (facilitator)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CA0F3A-95F5-4ED8-B2AC-A16B10CF03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Step-by-Step</a:t>
            </a:r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3DFA3E01-EA4B-420A-9487-C75F226E823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3" name="Content Placeholder 14">
            <a:extLst>
              <a:ext uri="{FF2B5EF4-FFF2-40B4-BE49-F238E27FC236}">
                <a16:creationId xmlns:a16="http://schemas.microsoft.com/office/drawing/2014/main" id="{CD464905-A72B-4E94-9674-6C0DF626F90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087734"/>
            <a:ext cx="4267200" cy="390173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F12FE1C-C323-43BF-8B1D-DB149B1905D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63751C5-8EA3-4FB9-AC57-59CC6E264E3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8391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79028-F331-4121-8621-705B0CB2E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2. How to Brainstorm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C521C-82EA-449B-9B49-2999E0A17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Define problem (facilitator)</a:t>
            </a:r>
            <a:endParaRPr lang="en-GB" dirty="0"/>
          </a:p>
          <a:p>
            <a:r>
              <a:rPr lang="en-US" dirty="0"/>
              <a:t>Generate ideas (group)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444C1E4-854B-4877-B045-237F14ECCC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Step-by-Step</a:t>
            </a:r>
          </a:p>
          <a:p>
            <a:endParaRPr lang="en-CA" dirty="0"/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B00499B2-3E04-46C4-AC06-D9318F54CF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0A505165-228A-447C-A769-F85D420814E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07042"/>
            <a:ext cx="4267200" cy="4263116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9AF1C6E-0448-4936-9C26-22F954AFDA6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5560A43-D8EE-49F9-B89F-ECC8EBB6143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1762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0AD40D3-1EC5-1AEB-54B6-BD1E62CC8867}"/>
              </a:ext>
            </a:extLst>
          </p:cNvPr>
          <p:cNvGrpSpPr/>
          <p:nvPr/>
        </p:nvGrpSpPr>
        <p:grpSpPr>
          <a:xfrm>
            <a:off x="4111726" y="1569123"/>
            <a:ext cx="988727" cy="2926178"/>
            <a:chOff x="4111726" y="1569123"/>
            <a:chExt cx="988727" cy="292617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6CD1004-DD7F-418D-855E-9384F3006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1726" y="4033093"/>
              <a:ext cx="920549" cy="4622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897B092-B659-4AC1-AEAD-FAE84A2AE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798" y="2077961"/>
              <a:ext cx="920549" cy="46220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8323D72-7EC9-45AC-9CB3-543FAA919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9904" y="1569123"/>
              <a:ext cx="920549" cy="46220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079028-F331-4121-8621-705B0CB2E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2. How to Brainstorm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C521C-82EA-449B-9B49-2999E0A17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/>
              <a:t>Define problem (facilitator)</a:t>
            </a:r>
            <a:endParaRPr lang="en-GB" dirty="0"/>
          </a:p>
          <a:p>
            <a:r>
              <a:rPr lang="en-US" dirty="0"/>
              <a:t>Generate ideas (group)</a:t>
            </a:r>
          </a:p>
          <a:p>
            <a:r>
              <a:rPr lang="en-US" dirty="0"/>
              <a:t>Select best ideas (group)</a:t>
            </a:r>
          </a:p>
          <a:p>
            <a:r>
              <a:rPr lang="en-US" dirty="0"/>
              <a:t>Switch to standard                                     techniques to narrow                                       selection</a:t>
            </a:r>
            <a:endParaRPr lang="en-GB" dirty="0"/>
          </a:p>
          <a:p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7A53AB3-2942-4C86-8959-0CC091982A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Step-by-Step</a:t>
            </a:r>
          </a:p>
          <a:p>
            <a:endParaRPr lang="en-CA" dirty="0"/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B00499B2-3E04-46C4-AC06-D9318F54CF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65BB603-CE1F-4494-A4C5-27D67FA0B585}"/>
              </a:ext>
            </a:extLst>
          </p:cNvPr>
          <p:cNvSpPr>
            <a:spLocks noGrp="1"/>
          </p:cNvSpPr>
          <p:nvPr>
            <p:ph sz="quarter" idx="16"/>
          </p:nvPr>
        </p:nvSpPr>
        <p:spPr bwMode="auto">
          <a:xfrm>
            <a:off x="4800600" y="1447007"/>
            <a:ext cx="4267200" cy="5181600"/>
          </a:xfr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en-US" dirty="0"/>
              <a:t>     Kind</a:t>
            </a:r>
          </a:p>
          <a:p>
            <a:r>
              <a:rPr lang="en-US" dirty="0"/>
              <a:t>     Patient </a:t>
            </a:r>
          </a:p>
          <a:p>
            <a:r>
              <a:rPr lang="en-US" dirty="0"/>
              <a:t>     Sex</a:t>
            </a:r>
          </a:p>
          <a:p>
            <a:r>
              <a:rPr lang="en-US" dirty="0"/>
              <a:t>     Does not envy</a:t>
            </a:r>
          </a:p>
          <a:p>
            <a:r>
              <a:rPr lang="en-US" dirty="0"/>
              <a:t>     Does not boast</a:t>
            </a:r>
          </a:p>
          <a:p>
            <a:r>
              <a:rPr lang="en-US" dirty="0"/>
              <a:t>     Endures all</a:t>
            </a:r>
          </a:p>
          <a:p>
            <a:r>
              <a:rPr lang="en-US" dirty="0"/>
              <a:t>     Believes all</a:t>
            </a:r>
          </a:p>
          <a:p>
            <a:r>
              <a:rPr lang="en-US" dirty="0"/>
              <a:t>     Hormones</a:t>
            </a:r>
          </a:p>
          <a:p>
            <a:r>
              <a:rPr lang="en-US" dirty="0"/>
              <a:t>     Trusts</a:t>
            </a:r>
          </a:p>
          <a:p>
            <a:r>
              <a:rPr lang="en-US" dirty="0"/>
              <a:t>     Insanity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09E1851E-3A6D-4D58-8577-A09114F3895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6B593A4-2010-4088-A752-383420E8577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FC5E9E-78D2-4EDB-849B-20FE7508298F}"/>
              </a:ext>
            </a:extLst>
          </p:cNvPr>
          <p:cNvSpPr/>
          <p:nvPr/>
        </p:nvSpPr>
        <p:spPr bwMode="auto">
          <a:xfrm>
            <a:off x="4243137" y="3986463"/>
            <a:ext cx="4864768" cy="533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 w="38100">
                <a:solidFill>
                  <a:srgbClr val="FF0000"/>
                </a:solidFill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5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>
            <a:extLst>
              <a:ext uri="{FF2B5EF4-FFF2-40B4-BE49-F238E27FC236}">
                <a16:creationId xmlns:a16="http://schemas.microsoft.com/office/drawing/2014/main" id="{088A3ED6-9AA9-4F82-8097-990DAC7B9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66788"/>
            <a:ext cx="8651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23">
            <a:extLst>
              <a:ext uri="{FF2B5EF4-FFF2-40B4-BE49-F238E27FC236}">
                <a16:creationId xmlns:a16="http://schemas.microsoft.com/office/drawing/2014/main" id="{A13779DB-A506-4BAE-BC8A-37260F87A2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3. e.g. Describe Jon’s Tofu’s Taste</a:t>
            </a:r>
          </a:p>
        </p:txBody>
      </p:sp>
      <p:pic>
        <p:nvPicPr>
          <p:cNvPr id="7173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BBE8BD9E-6555-4252-B4B7-B7798FA534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74" y="1565664"/>
            <a:ext cx="8340051" cy="4944285"/>
          </a:xfrm>
        </p:spPr>
      </p:pic>
      <p:sp>
        <p:nvSpPr>
          <p:cNvPr id="7172" name="Content Placeholder 26">
            <a:extLst>
              <a:ext uri="{FF2B5EF4-FFF2-40B4-BE49-F238E27FC236}">
                <a16:creationId xmlns:a16="http://schemas.microsoft.com/office/drawing/2014/main" id="{F68947B8-E2DC-4346-8BDE-0E0B821CA6EC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altLang="en-US" dirty="0"/>
              <a:t>1. Define the Problem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CFBC26B1-11B8-44C5-B472-A8810A4E4E24}"/>
              </a:ext>
            </a:extLst>
          </p:cNvPr>
          <p:cNvSpPr/>
          <p:nvPr/>
        </p:nvSpPr>
        <p:spPr bwMode="auto">
          <a:xfrm>
            <a:off x="4784558" y="1820779"/>
            <a:ext cx="3589421" cy="1323473"/>
          </a:xfrm>
          <a:prstGeom prst="cloudCallout">
            <a:avLst>
              <a:gd name="adj1" fmla="val -44775"/>
              <a:gd name="adj2" fmla="val 84621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Write (Draw) topic in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Middle of blackboard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98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>
            <a:extLst>
              <a:ext uri="{FF2B5EF4-FFF2-40B4-BE49-F238E27FC236}">
                <a16:creationId xmlns:a16="http://schemas.microsoft.com/office/drawing/2014/main" id="{88A7E3E7-E650-45CA-89C9-85A22F3AD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66788"/>
            <a:ext cx="8651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23">
            <a:extLst>
              <a:ext uri="{FF2B5EF4-FFF2-40B4-BE49-F238E27FC236}">
                <a16:creationId xmlns:a16="http://schemas.microsoft.com/office/drawing/2014/main" id="{7EBC6050-0569-4C99-B20F-51FEC3922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3. e.g. Describe Jon’s Tofu’s Taste</a:t>
            </a:r>
          </a:p>
        </p:txBody>
      </p:sp>
      <p:pic>
        <p:nvPicPr>
          <p:cNvPr id="8197" name="Content Placeholder 4">
            <a:extLst>
              <a:ext uri="{FF2B5EF4-FFF2-40B4-BE49-F238E27FC236}">
                <a16:creationId xmlns:a16="http://schemas.microsoft.com/office/drawing/2014/main" id="{AECD19CC-D79F-42AE-9707-67E15D53A4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74" y="1565664"/>
            <a:ext cx="8340051" cy="4944285"/>
          </a:xfrm>
        </p:spPr>
      </p:pic>
      <p:sp>
        <p:nvSpPr>
          <p:cNvPr id="8196" name="Content Placeholder 26">
            <a:extLst>
              <a:ext uri="{FF2B5EF4-FFF2-40B4-BE49-F238E27FC236}">
                <a16:creationId xmlns:a16="http://schemas.microsoft.com/office/drawing/2014/main" id="{005C4E44-626D-4829-9D26-08B403AD37E5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altLang="en-US" dirty="0"/>
              <a:t>2. Generate Ideas (Brain Storm!)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813ADEE0-BB04-4FB2-8601-133797F6971E}"/>
              </a:ext>
            </a:extLst>
          </p:cNvPr>
          <p:cNvSpPr/>
          <p:nvPr/>
        </p:nvSpPr>
        <p:spPr bwMode="auto">
          <a:xfrm>
            <a:off x="3509211" y="1957137"/>
            <a:ext cx="4952999" cy="1323473"/>
          </a:xfrm>
          <a:prstGeom prst="cloudCallout">
            <a:avLst>
              <a:gd name="adj1" fmla="val -60550"/>
              <a:gd name="adj2" fmla="val 44924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Scatter ideas on blackboard.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Single</a:t>
            </a:r>
            <a:r>
              <a:rPr kumimoji="0" lang="en-CA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words/pictures. Chaotic.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1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>
            <a:extLst>
              <a:ext uri="{FF2B5EF4-FFF2-40B4-BE49-F238E27FC236}">
                <a16:creationId xmlns:a16="http://schemas.microsoft.com/office/drawing/2014/main" id="{8824A3FD-C5C3-47B2-8F1F-57E45D326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66788"/>
            <a:ext cx="8651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23">
            <a:extLst>
              <a:ext uri="{FF2B5EF4-FFF2-40B4-BE49-F238E27FC236}">
                <a16:creationId xmlns:a16="http://schemas.microsoft.com/office/drawing/2014/main" id="{3B1C0944-240C-4D98-A0BC-20C99CD25A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3. e.g. Describe Jon’s Tofu’s Taste</a:t>
            </a:r>
          </a:p>
        </p:txBody>
      </p:sp>
      <p:pic>
        <p:nvPicPr>
          <p:cNvPr id="9221" name="Content Placeholder 4">
            <a:extLst>
              <a:ext uri="{FF2B5EF4-FFF2-40B4-BE49-F238E27FC236}">
                <a16:creationId xmlns:a16="http://schemas.microsoft.com/office/drawing/2014/main" id="{A955D5FC-15F0-4FB9-AF86-94375A48C2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74" y="1565664"/>
            <a:ext cx="8340051" cy="4944285"/>
          </a:xfrm>
        </p:spPr>
      </p:pic>
      <p:sp>
        <p:nvSpPr>
          <p:cNvPr id="9220" name="Content Placeholder 26">
            <a:extLst>
              <a:ext uri="{FF2B5EF4-FFF2-40B4-BE49-F238E27FC236}">
                <a16:creationId xmlns:a16="http://schemas.microsoft.com/office/drawing/2014/main" id="{7FBAE902-ABFD-45FF-A997-CE9D7D77B2B4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altLang="en-US" dirty="0"/>
              <a:t>3. Select Best Ideas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301A463F-A2CA-4DD6-8E26-786852BA1C6C}"/>
              </a:ext>
            </a:extLst>
          </p:cNvPr>
          <p:cNvSpPr/>
          <p:nvPr/>
        </p:nvSpPr>
        <p:spPr bwMode="auto">
          <a:xfrm>
            <a:off x="3412959" y="1933074"/>
            <a:ext cx="3818020" cy="1323473"/>
          </a:xfrm>
          <a:prstGeom prst="cloudCallout">
            <a:avLst>
              <a:gd name="adj1" fmla="val -76096"/>
              <a:gd name="adj2" fmla="val 103712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Circle ideas for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Further research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70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>
            <a:extLst>
              <a:ext uri="{FF2B5EF4-FFF2-40B4-BE49-F238E27FC236}">
                <a16:creationId xmlns:a16="http://schemas.microsoft.com/office/drawing/2014/main" id="{392D354D-BF97-42D4-B097-84D2B07ED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66788"/>
            <a:ext cx="8651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23">
            <a:extLst>
              <a:ext uri="{FF2B5EF4-FFF2-40B4-BE49-F238E27FC236}">
                <a16:creationId xmlns:a16="http://schemas.microsoft.com/office/drawing/2014/main" id="{A804E321-8033-41BC-8FBB-2671528766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2. e.g. Describe Jon’s Tofu’s Taste</a:t>
            </a:r>
          </a:p>
        </p:txBody>
      </p:sp>
      <p:pic>
        <p:nvPicPr>
          <p:cNvPr id="10245" name="Content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DF87E652-C6E4-472C-BDFE-A4BC7CD635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987" y="3088352"/>
            <a:ext cx="4700026" cy="1898908"/>
          </a:xfrm>
        </p:spPr>
      </p:pic>
      <p:sp>
        <p:nvSpPr>
          <p:cNvPr id="10244" name="Content Placeholder 26">
            <a:extLst>
              <a:ext uri="{FF2B5EF4-FFF2-40B4-BE49-F238E27FC236}">
                <a16:creationId xmlns:a16="http://schemas.microsoft.com/office/drawing/2014/main" id="{4A00FD11-52F0-4DFA-9751-12716D529EC7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altLang="en-US" dirty="0"/>
              <a:t>4. Switch to Conventional Techniques</a:t>
            </a:r>
          </a:p>
        </p:txBody>
      </p:sp>
    </p:spTree>
    <p:extLst>
      <p:ext uri="{BB962C8B-B14F-4D97-AF65-F5344CB8AC3E}">
        <p14:creationId xmlns:p14="http://schemas.microsoft.com/office/powerpoint/2010/main" val="26453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23">
            <a:extLst>
              <a:ext uri="{FF2B5EF4-FFF2-40B4-BE49-F238E27FC236}">
                <a16:creationId xmlns:a16="http://schemas.microsoft.com/office/drawing/2014/main" id="{C5EEFE3B-425B-47B5-A50F-1AD872076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altLang="en-US" dirty="0"/>
              <a:t>3. Brainstorm for Adjectives </a:t>
            </a:r>
          </a:p>
        </p:txBody>
      </p:sp>
      <p:sp>
        <p:nvSpPr>
          <p:cNvPr id="11267" name="Content Placeholder 1">
            <a:extLst>
              <a:ext uri="{FF2B5EF4-FFF2-40B4-BE49-F238E27FC236}">
                <a16:creationId xmlns:a16="http://schemas.microsoft.com/office/drawing/2014/main" id="{00B4EDB8-1EDA-4EF4-9FB1-9ACA6068CA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92500" lnSpcReduction="20000"/>
          </a:bodyPr>
          <a:lstStyle/>
          <a:p>
            <a:r>
              <a:rPr lang="en-CA" altLang="en-US" dirty="0"/>
              <a:t>Break into groups of 6.</a:t>
            </a:r>
          </a:p>
          <a:p>
            <a:r>
              <a:rPr lang="en-CA" altLang="en-US" dirty="0"/>
              <a:t>Form a circle</a:t>
            </a:r>
          </a:p>
          <a:p>
            <a:r>
              <a:rPr lang="en-CA" altLang="en-US" dirty="0"/>
              <a:t>Choose a facilitator</a:t>
            </a:r>
          </a:p>
          <a:p>
            <a:r>
              <a:rPr lang="en-CA" altLang="en-US" dirty="0"/>
              <a:t>Choose a secretary</a:t>
            </a:r>
          </a:p>
          <a:p>
            <a:r>
              <a:rPr lang="en-CA" altLang="en-US" dirty="0"/>
              <a:t>Brainstorm:</a:t>
            </a:r>
          </a:p>
          <a:p>
            <a:pPr lvl="1"/>
            <a:r>
              <a:rPr lang="en-CA" altLang="en-US" dirty="0"/>
              <a:t>Facilitator defines the problem</a:t>
            </a:r>
          </a:p>
          <a:p>
            <a:pPr lvl="1"/>
            <a:r>
              <a:rPr lang="en-CA" altLang="en-US" dirty="0"/>
              <a:t>Participants generate ideas (10’); secretary writes them down on A3 paper – (~15 ideas)</a:t>
            </a:r>
          </a:p>
          <a:p>
            <a:pPr lvl="1"/>
            <a:r>
              <a:rPr lang="en-CA" altLang="en-US" dirty="0"/>
              <a:t>Group chooses the best 3 to share with the class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3D86E2F-1702-1C63-BF4A-5392C07255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26B5AB5-99DD-4E9C-9A9E-81493E1132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200" y="990600"/>
            <a:ext cx="990600" cy="457200"/>
          </a:xfrm>
        </p:spPr>
        <p:txBody>
          <a:bodyPr>
            <a:normAutofit fontScale="25000" lnSpcReduction="20000"/>
          </a:bodyPr>
          <a:lstStyle/>
          <a:p>
            <a:r>
              <a:rPr lang="en-CA" altLang="en-US" dirty="0"/>
              <a:t>Brainstorm for adjectives related to…</a:t>
            </a:r>
          </a:p>
          <a:p>
            <a:endParaRPr lang="en-CA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113AB50-B24A-A14A-71BA-FF54D32852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CA" dirty="0"/>
              <a:t>Relative Position</a:t>
            </a:r>
          </a:p>
          <a:p>
            <a:r>
              <a:rPr lang="en-CA" dirty="0"/>
              <a:t>Dimension (size)</a:t>
            </a:r>
          </a:p>
          <a:p>
            <a:r>
              <a:rPr lang="en-CA" dirty="0"/>
              <a:t>Colours</a:t>
            </a:r>
          </a:p>
          <a:p>
            <a:r>
              <a:rPr lang="en-CA" dirty="0"/>
              <a:t>Patterns</a:t>
            </a:r>
          </a:p>
          <a:p>
            <a:r>
              <a:rPr lang="en-CA" dirty="0"/>
              <a:t>Describe Taiwan</a:t>
            </a:r>
          </a:p>
          <a:p>
            <a:r>
              <a:rPr lang="en-CA" dirty="0"/>
              <a:t>Smell</a:t>
            </a:r>
          </a:p>
          <a:p>
            <a:r>
              <a:rPr lang="en-CA" dirty="0"/>
              <a:t>Directions</a:t>
            </a:r>
          </a:p>
          <a:p>
            <a:r>
              <a:rPr lang="en-CA" dirty="0"/>
              <a:t>Texture </a:t>
            </a:r>
          </a:p>
          <a:p>
            <a:r>
              <a:rPr lang="en-CA" dirty="0"/>
              <a:t>Describe a girl/boy</a:t>
            </a:r>
          </a:p>
          <a:p>
            <a:r>
              <a:rPr lang="en-CA" dirty="0"/>
              <a:t>Describe a Cat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27C2866-5A5E-A036-901C-ABDC2013A76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60BE6090-6F9B-C058-79D4-8AAFC4A9385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9" name="Picture 16">
            <a:extLst>
              <a:ext uri="{FF2B5EF4-FFF2-40B4-BE49-F238E27FC236}">
                <a16:creationId xmlns:a16="http://schemas.microsoft.com/office/drawing/2014/main" id="{3D171175-5566-4BC9-AB99-D78F1265E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65200"/>
            <a:ext cx="7000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C4D86EB-AADF-4B11-AB2E-08C1A353BFA4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96938"/>
            <a:ext cx="2454275" cy="461962"/>
            <a:chOff x="6629400" y="3703638"/>
            <a:chExt cx="2454275" cy="461962"/>
          </a:xfrm>
        </p:grpSpPr>
        <p:pic>
          <p:nvPicPr>
            <p:cNvPr id="11273" name="Picture 20">
              <a:extLst>
                <a:ext uri="{FF2B5EF4-FFF2-40B4-BE49-F238E27FC236}">
                  <a16:creationId xmlns:a16="http://schemas.microsoft.com/office/drawing/2014/main" id="{D51F3FC6-42B3-4B1A-9DB3-1ABC6CFA36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3817938"/>
              <a:ext cx="490538" cy="344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4" name="TextBox 11">
              <a:extLst>
                <a:ext uri="{FF2B5EF4-FFF2-40B4-BE49-F238E27FC236}">
                  <a16:creationId xmlns:a16="http://schemas.microsoft.com/office/drawing/2014/main" id="{29EE1B42-263C-493E-A44F-C02492C5C1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9138" y="3703638"/>
              <a:ext cx="201453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2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2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2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2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2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2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2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2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2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2400" dirty="0">
                  <a:solidFill>
                    <a:srgbClr val="FF0000"/>
                  </a:solidFill>
                </a:rPr>
                <a:t>Don’t Criticize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36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F7AB4-4FB5-46A9-A59F-7F41AFF83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3. Brainstorm for Paper Clip Uses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8F024-215A-4931-90D9-D09B34EBC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Your employer makes paper clips</a:t>
            </a:r>
          </a:p>
          <a:p>
            <a:r>
              <a:rPr lang="en-US" dirty="0"/>
              <a:t>You are assigned to think of new applications/markets.</a:t>
            </a:r>
          </a:p>
          <a:p>
            <a:r>
              <a:rPr lang="en-US" dirty="0"/>
              <a:t>Brainstorm for ~15 possible uses </a:t>
            </a:r>
          </a:p>
          <a:p>
            <a:r>
              <a:rPr lang="en-US" dirty="0"/>
              <a:t>Choose 3 or 4 uses that can be used as a basis for a new advertising campaign. </a:t>
            </a:r>
          </a:p>
          <a:p>
            <a:r>
              <a:rPr lang="en-US" dirty="0"/>
              <a:t>Share with the class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7F8C6-0E73-4AD3-9B49-28F2E0A5F9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Uses for paper clips</a:t>
            </a:r>
            <a:endParaRPr lang="en-GB" dirty="0"/>
          </a:p>
        </p:txBody>
      </p:sp>
      <p:pic>
        <p:nvPicPr>
          <p:cNvPr id="10" name="Content Placeholder 11">
            <a:extLst>
              <a:ext uri="{FF2B5EF4-FFF2-40B4-BE49-F238E27FC236}">
                <a16:creationId xmlns:a16="http://schemas.microsoft.com/office/drawing/2014/main" id="{4DF9BF45-4123-4AB5-AEB5-26BA0DDC5F5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9333F7C-B7E4-4568-8552-9C79B556B7E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E937D62-27B4-46B9-B117-FBBF33398FE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B6ADB6-0F57-4A81-9B5E-96BAB7B1D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30" y="990600"/>
            <a:ext cx="2907270" cy="206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0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79028-F331-4121-8621-705B0CB2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Summary of §2</a:t>
            </a:r>
            <a:endParaRPr lang="en-GB" dirty="0"/>
          </a:p>
        </p:txBody>
      </p:sp>
      <p:pic>
        <p:nvPicPr>
          <p:cNvPr id="9" name="Content Placeholder 11">
            <a:extLst>
              <a:ext uri="{FF2B5EF4-FFF2-40B4-BE49-F238E27FC236}">
                <a16:creationId xmlns:a16="http://schemas.microsoft.com/office/drawing/2014/main" id="{159F922F-4828-DF72-599E-A9746C73F6B1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1225" cy="457200"/>
          </a:xfr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F8FC589-8441-4773-B94D-A76AA147CD99}"/>
              </a:ext>
            </a:extLst>
          </p:cNvPr>
          <p:cNvCxnSpPr/>
          <p:nvPr/>
        </p:nvCxnSpPr>
        <p:spPr bwMode="auto">
          <a:xfrm>
            <a:off x="3130657" y="2745170"/>
            <a:ext cx="2882685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Smiley Face 11">
            <a:extLst>
              <a:ext uri="{FF2B5EF4-FFF2-40B4-BE49-F238E27FC236}">
                <a16:creationId xmlns:a16="http://schemas.microsoft.com/office/drawing/2014/main" id="{F1AAE27F-E702-893B-EA5B-58E68F4EECBA}"/>
              </a:ext>
            </a:extLst>
          </p:cNvPr>
          <p:cNvSpPr/>
          <p:nvPr/>
        </p:nvSpPr>
        <p:spPr bwMode="auto">
          <a:xfrm>
            <a:off x="1633469" y="2396457"/>
            <a:ext cx="848888" cy="817535"/>
          </a:xfrm>
          <a:prstGeom prst="smileyF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Smiley Face 13">
            <a:extLst>
              <a:ext uri="{FF2B5EF4-FFF2-40B4-BE49-F238E27FC236}">
                <a16:creationId xmlns:a16="http://schemas.microsoft.com/office/drawing/2014/main" id="{5BBD282E-AD18-7E90-48A8-940AA9F67E5E}"/>
              </a:ext>
            </a:extLst>
          </p:cNvPr>
          <p:cNvSpPr/>
          <p:nvPr/>
        </p:nvSpPr>
        <p:spPr bwMode="auto">
          <a:xfrm>
            <a:off x="6634863" y="2396458"/>
            <a:ext cx="848888" cy="817535"/>
          </a:xfrm>
          <a:prstGeom prst="smileyF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01D259-4959-5182-D19B-72EF6A7A65C5}"/>
              </a:ext>
            </a:extLst>
          </p:cNvPr>
          <p:cNvSpPr txBox="1"/>
          <p:nvPr/>
        </p:nvSpPr>
        <p:spPr>
          <a:xfrm>
            <a:off x="3645178" y="2160395"/>
            <a:ext cx="182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>
                <a:solidFill>
                  <a:srgbClr val="FF0000"/>
                </a:solidFill>
              </a:rPr>
              <a:t>Dialogue</a:t>
            </a:r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24BC66-22D5-700D-2589-26524E72B077}"/>
              </a:ext>
            </a:extLst>
          </p:cNvPr>
          <p:cNvGrpSpPr/>
          <p:nvPr/>
        </p:nvGrpSpPr>
        <p:grpSpPr>
          <a:xfrm>
            <a:off x="1627026" y="4507675"/>
            <a:ext cx="6782764" cy="1777141"/>
            <a:chOff x="1750998" y="3444499"/>
            <a:chExt cx="6782764" cy="1777141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B1F5685-5559-FDC5-B676-92F6FD539197}"/>
                </a:ext>
              </a:extLst>
            </p:cNvPr>
            <p:cNvCxnSpPr/>
            <p:nvPr/>
          </p:nvCxnSpPr>
          <p:spPr bwMode="auto">
            <a:xfrm>
              <a:off x="3248186" y="4464800"/>
              <a:ext cx="2882685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Smiley Face 17">
              <a:extLst>
                <a:ext uri="{FF2B5EF4-FFF2-40B4-BE49-F238E27FC236}">
                  <a16:creationId xmlns:a16="http://schemas.microsoft.com/office/drawing/2014/main" id="{4AA30447-80E0-C159-BF7E-C900738CAF34}"/>
                </a:ext>
              </a:extLst>
            </p:cNvPr>
            <p:cNvSpPr/>
            <p:nvPr/>
          </p:nvSpPr>
          <p:spPr bwMode="auto">
            <a:xfrm>
              <a:off x="1750998" y="4116087"/>
              <a:ext cx="848888" cy="817535"/>
            </a:xfrm>
            <a:prstGeom prst="smileyFac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Smiley Face 20">
              <a:extLst>
                <a:ext uri="{FF2B5EF4-FFF2-40B4-BE49-F238E27FC236}">
                  <a16:creationId xmlns:a16="http://schemas.microsoft.com/office/drawing/2014/main" id="{5AAD8839-3280-A6C3-114F-D8E6650FE55F}"/>
                </a:ext>
              </a:extLst>
            </p:cNvPr>
            <p:cNvSpPr/>
            <p:nvPr/>
          </p:nvSpPr>
          <p:spPr bwMode="auto">
            <a:xfrm>
              <a:off x="6752392" y="3469036"/>
              <a:ext cx="848888" cy="817535"/>
            </a:xfrm>
            <a:prstGeom prst="smileyFace">
              <a:avLst/>
            </a:prstGeom>
            <a:solidFill>
              <a:schemeClr val="tx2">
                <a:lumMod val="95000"/>
                <a:lumOff val="5000"/>
              </a:scheme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ABC5B2-6140-3BC6-D89F-59A7FF36A5FB}"/>
                </a:ext>
              </a:extLst>
            </p:cNvPr>
            <p:cNvSpPr txBox="1"/>
            <p:nvPr/>
          </p:nvSpPr>
          <p:spPr>
            <a:xfrm>
              <a:off x="3674212" y="3880025"/>
              <a:ext cx="18268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3200" dirty="0">
                  <a:solidFill>
                    <a:srgbClr val="FF0000"/>
                  </a:solidFill>
                </a:rPr>
                <a:t>Lecture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25" name="Smiley Face 24">
              <a:extLst>
                <a:ext uri="{FF2B5EF4-FFF2-40B4-BE49-F238E27FC236}">
                  <a16:creationId xmlns:a16="http://schemas.microsoft.com/office/drawing/2014/main" id="{D9FAA48E-CAFE-3142-E8CA-8FE58265D9BD}"/>
                </a:ext>
              </a:extLst>
            </p:cNvPr>
            <p:cNvSpPr/>
            <p:nvPr/>
          </p:nvSpPr>
          <p:spPr bwMode="auto">
            <a:xfrm>
              <a:off x="7684874" y="4404105"/>
              <a:ext cx="848888" cy="817535"/>
            </a:xfrm>
            <a:prstGeom prst="smileyFace">
              <a:avLst/>
            </a:prstGeom>
            <a:solidFill>
              <a:srgbClr val="CC6600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Smiley Face 25">
              <a:extLst>
                <a:ext uri="{FF2B5EF4-FFF2-40B4-BE49-F238E27FC236}">
                  <a16:creationId xmlns:a16="http://schemas.microsoft.com/office/drawing/2014/main" id="{33793FFD-C677-0BCD-87EF-82612CC799CE}"/>
                </a:ext>
              </a:extLst>
            </p:cNvPr>
            <p:cNvSpPr/>
            <p:nvPr/>
          </p:nvSpPr>
          <p:spPr bwMode="auto">
            <a:xfrm>
              <a:off x="7684874" y="3444499"/>
              <a:ext cx="848888" cy="817535"/>
            </a:xfrm>
            <a:prstGeom prst="smileyFace">
              <a:avLst>
                <a:gd name="adj" fmla="val -56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Smiley Face 26">
              <a:extLst>
                <a:ext uri="{FF2B5EF4-FFF2-40B4-BE49-F238E27FC236}">
                  <a16:creationId xmlns:a16="http://schemas.microsoft.com/office/drawing/2014/main" id="{D258910E-F5C8-F623-AF47-C5046ABD8540}"/>
                </a:ext>
              </a:extLst>
            </p:cNvPr>
            <p:cNvSpPr/>
            <p:nvPr/>
          </p:nvSpPr>
          <p:spPr bwMode="auto">
            <a:xfrm>
              <a:off x="6752392" y="4398287"/>
              <a:ext cx="848888" cy="817535"/>
            </a:xfrm>
            <a:prstGeom prst="smileyFace">
              <a:avLst>
                <a:gd name="adj" fmla="val -4653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4AB50CB-6B0A-F20D-7059-0873CBC20DDC}"/>
              </a:ext>
            </a:extLst>
          </p:cNvPr>
          <p:cNvCxnSpPr/>
          <p:nvPr/>
        </p:nvCxnSpPr>
        <p:spPr bwMode="auto">
          <a:xfrm>
            <a:off x="3130657" y="2975061"/>
            <a:ext cx="2882685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7966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1626</TotalTime>
  <Words>403</Words>
  <Application>Microsoft Office PowerPoint</Application>
  <PresentationFormat>On-screen Show (4:3)</PresentationFormat>
  <Paragraphs>83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ecp1026</vt:lpstr>
      <vt:lpstr>CorelDRAW</vt:lpstr>
      <vt:lpstr>bo-§2.8 Brainstorming</vt:lpstr>
      <vt:lpstr>1. When &amp; Why to Brainstorm</vt:lpstr>
      <vt:lpstr>1. When &amp; Why to Brainstorm</vt:lpstr>
      <vt:lpstr>2. How to Brainstorm</vt:lpstr>
      <vt:lpstr>2. How to Brainstorm</vt:lpstr>
      <vt:lpstr>2. How to Brainstorm</vt:lpstr>
      <vt:lpstr>3. e.g. Describe Jon’s Tofu’s Taste</vt:lpstr>
      <vt:lpstr>3. e.g. Describe Jon’s Tofu’s Taste</vt:lpstr>
      <vt:lpstr>3. e.g. Describe Jon’s Tofu’s Taste</vt:lpstr>
      <vt:lpstr>2. e.g. Describe Jon’s Tofu’s Taste</vt:lpstr>
      <vt:lpstr>3. Brainstorm for Adjectives </vt:lpstr>
      <vt:lpstr>3. Brainstorm for Paper Clip Uses</vt:lpstr>
      <vt:lpstr>4. Summary of §2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40</cp:revision>
  <dcterms:created xsi:type="dcterms:W3CDTF">2021-11-11T14:49:04Z</dcterms:created>
  <dcterms:modified xsi:type="dcterms:W3CDTF">2023-11-23T02:49:12Z</dcterms:modified>
  <cp:category>course</cp:category>
</cp:coreProperties>
</file>