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71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9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944" y="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§3.2 Separating Content from Filler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www.aizhu.com/kejiyingwen/soft/cluster.htm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hyperlink" Target="https://www.aizhu.com/kejiyingwen/soft/cluster.htm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§3.2 Separating Content from Filler</a:t>
            </a:r>
            <a:endParaRPr lang="en-CA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A78ABE54-8EDB-4695-ABEE-D809A6060D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§3.2 Separate Content from Filler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1648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“ Teacher, which is the </a:t>
            </a:r>
            <a:r>
              <a:rPr lang="en-CA" dirty="0">
                <a:solidFill>
                  <a:srgbClr val="FF0000"/>
                </a:solidFill>
              </a:rPr>
              <a:t>greatest commandment</a:t>
            </a:r>
            <a:r>
              <a:rPr lang="en-CA" dirty="0"/>
              <a:t> </a:t>
            </a:r>
          </a:p>
          <a:p>
            <a:pPr marL="0" indent="0">
              <a:buNone/>
            </a:pPr>
            <a:r>
              <a:rPr lang="en-CA" dirty="0"/>
              <a:t>	in the law?”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Jesus said to him,</a:t>
            </a:r>
          </a:p>
          <a:p>
            <a:pPr marL="0" indent="0">
              <a:buNone/>
            </a:pPr>
            <a:r>
              <a:rPr lang="en-CA" dirty="0"/>
              <a:t>	“’You must </a:t>
            </a:r>
            <a:r>
              <a:rPr lang="en-CA" dirty="0">
                <a:solidFill>
                  <a:srgbClr val="FF0000"/>
                </a:solidFill>
              </a:rPr>
              <a:t>love</a:t>
            </a:r>
            <a:r>
              <a:rPr lang="en-CA" dirty="0"/>
              <a:t> the Lord your </a:t>
            </a:r>
            <a:r>
              <a:rPr lang="en-CA" dirty="0">
                <a:solidFill>
                  <a:srgbClr val="FF0000"/>
                </a:solidFill>
              </a:rPr>
              <a:t>God</a:t>
            </a:r>
            <a:r>
              <a:rPr lang="en-CA" dirty="0"/>
              <a:t> with all your heart, with all your soul, and with all your mind.’ This is the greatest and most important commandment.</a:t>
            </a:r>
          </a:p>
          <a:p>
            <a:pPr marL="0" indent="0">
              <a:buNone/>
            </a:pPr>
            <a:r>
              <a:rPr lang="en-CA" dirty="0"/>
              <a:t>	The second is like it: ‘You must </a:t>
            </a:r>
            <a:r>
              <a:rPr lang="en-CA" dirty="0">
                <a:solidFill>
                  <a:srgbClr val="FF0000"/>
                </a:solidFill>
              </a:rPr>
              <a:t>love </a:t>
            </a:r>
            <a:r>
              <a:rPr lang="en-CA" dirty="0"/>
              <a:t>your </a:t>
            </a:r>
            <a:r>
              <a:rPr lang="en-CA" dirty="0">
                <a:solidFill>
                  <a:srgbClr val="FF0000"/>
                </a:solidFill>
              </a:rPr>
              <a:t>neighbor </a:t>
            </a:r>
            <a:r>
              <a:rPr lang="en-CA" dirty="0"/>
              <a:t>as yourself.’</a:t>
            </a:r>
            <a:r>
              <a:rPr lang="zh-TW" altLang="en-US" dirty="0"/>
              <a:t> </a:t>
            </a:r>
            <a:r>
              <a:rPr lang="en-CA" dirty="0"/>
              <a:t>All the Law and the Prophets depend on these two commandments.” </a:t>
            </a:r>
          </a:p>
          <a:p>
            <a:pPr marL="0" indent="0">
              <a:buNone/>
            </a:pPr>
            <a:r>
              <a:rPr lang="en-CA" dirty="0"/>
              <a:t>           </a:t>
            </a:r>
            <a:endParaRPr lang="en-CA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D3393-3227-6000-5AF7-916839206FDD}"/>
              </a:ext>
            </a:extLst>
          </p:cNvPr>
          <p:cNvSpPr txBox="1"/>
          <p:nvPr/>
        </p:nvSpPr>
        <p:spPr>
          <a:xfrm>
            <a:off x="6753602" y="540784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/>
              <a:t>Ref: Matthew 22:36-40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carefully to the teacher’s talk.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D7648-DD12-4B18-BBF2-A16A5C9F3BA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2473C2-CEC1-468F-9A97-6D0E3D4113F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possible to process every word</a:t>
            </a:r>
          </a:p>
          <a:p>
            <a:r>
              <a:rPr lang="en-US" dirty="0"/>
              <a:t>Not necessary to process every word                               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6DC8C0B-DBFB-B392-FB13-86515003C22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FEA7F29-66D0-DA50-D8CA-2A53073C219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DA131B-8909-CE22-4256-502C45314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82897"/>
            <a:ext cx="6225382" cy="3132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07222D-5AF5-7386-3AEC-899BB6A63EB1}"/>
              </a:ext>
            </a:extLst>
          </p:cNvPr>
          <p:cNvSpPr txBox="1"/>
          <p:nvPr/>
        </p:nvSpPr>
        <p:spPr>
          <a:xfrm>
            <a:off x="3940278" y="4449071"/>
            <a:ext cx="4365522" cy="132343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listen to understand</a:t>
            </a:r>
          </a:p>
          <a:p>
            <a:r>
              <a:rPr lang="en-GB" sz="4000" dirty="0">
                <a:solidFill>
                  <a:schemeClr val="bg1"/>
                </a:solidFill>
              </a:rPr>
              <a:t>the key information                    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924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original signal</a:t>
            </a:r>
          </a:p>
          <a:p>
            <a:r>
              <a:rPr lang="en-US" dirty="0"/>
              <a:t>Cut filler words: low pass (noise) filter</a:t>
            </a:r>
          </a:p>
          <a:p>
            <a:r>
              <a:rPr lang="en-US" dirty="0"/>
              <a:t>Cut filter information: high pass filter</a:t>
            </a:r>
          </a:p>
          <a:p>
            <a:r>
              <a:rPr lang="en-US" dirty="0"/>
              <a:t>Apply Key Word Algorithm (§2.4)</a:t>
            </a:r>
          </a:p>
          <a:p>
            <a:r>
              <a:rPr lang="en-US" dirty="0"/>
              <a:t>Process and extract relevant 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5413B0D-7A88-4480-9FBC-C399AD4F8501}"/>
              </a:ext>
            </a:extLst>
          </p:cNvPr>
          <p:cNvGrpSpPr/>
          <p:nvPr/>
        </p:nvGrpSpPr>
        <p:grpSpPr>
          <a:xfrm>
            <a:off x="2308278" y="4835468"/>
            <a:ext cx="841750" cy="823106"/>
            <a:chOff x="2308278" y="4835468"/>
            <a:chExt cx="841750" cy="82310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BF38DC7-E1A4-45A5-B2AD-DE346F81E8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10384" y="4843309"/>
              <a:ext cx="816889" cy="81526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9C27F86-CEAB-4ED3-825A-DD5276DFDE0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08278" y="4835468"/>
              <a:ext cx="841750" cy="82310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2D84032-00F0-4903-8728-45DCBF3A50FA}"/>
              </a:ext>
            </a:extLst>
          </p:cNvPr>
          <p:cNvGrpSpPr/>
          <p:nvPr/>
        </p:nvGrpSpPr>
        <p:grpSpPr>
          <a:xfrm>
            <a:off x="0" y="4386650"/>
            <a:ext cx="2308278" cy="1376725"/>
            <a:chOff x="0" y="4386650"/>
            <a:chExt cx="2308278" cy="137672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CCFB7E-FAAA-410C-84EF-3ECEF356BF05}"/>
                </a:ext>
              </a:extLst>
            </p:cNvPr>
            <p:cNvSpPr/>
            <p:nvPr/>
          </p:nvSpPr>
          <p:spPr bwMode="auto">
            <a:xfrm>
              <a:off x="0" y="4386650"/>
              <a:ext cx="2281995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10AEC15-BED7-422D-87AC-125F77944121}"/>
                </a:ext>
              </a:extLst>
            </p:cNvPr>
            <p:cNvSpPr/>
            <p:nvPr/>
          </p:nvSpPr>
          <p:spPr bwMode="auto">
            <a:xfrm>
              <a:off x="0" y="4893375"/>
              <a:ext cx="2261690" cy="741406"/>
            </a:xfrm>
            <a:custGeom>
              <a:avLst/>
              <a:gdLst>
                <a:gd name="connsiteX0" fmla="*/ 0 w 1989538"/>
                <a:gd name="connsiteY0" fmla="*/ 185351 h 741406"/>
                <a:gd name="connsiteX1" fmla="*/ 98854 w 1989538"/>
                <a:gd name="connsiteY1" fmla="*/ 271849 h 741406"/>
                <a:gd name="connsiteX2" fmla="*/ 160638 w 1989538"/>
                <a:gd name="connsiteY2" fmla="*/ 333633 h 741406"/>
                <a:gd name="connsiteX3" fmla="*/ 259492 w 1989538"/>
                <a:gd name="connsiteY3" fmla="*/ 444843 h 741406"/>
                <a:gd name="connsiteX4" fmla="*/ 321276 w 1989538"/>
                <a:gd name="connsiteY4" fmla="*/ 494270 h 741406"/>
                <a:gd name="connsiteX5" fmla="*/ 370703 w 1989538"/>
                <a:gd name="connsiteY5" fmla="*/ 457200 h 741406"/>
                <a:gd name="connsiteX6" fmla="*/ 395416 w 1989538"/>
                <a:gd name="connsiteY6" fmla="*/ 420130 h 741406"/>
                <a:gd name="connsiteX7" fmla="*/ 593124 w 1989538"/>
                <a:gd name="connsiteY7" fmla="*/ 321276 h 741406"/>
                <a:gd name="connsiteX8" fmla="*/ 630195 w 1989538"/>
                <a:gd name="connsiteY8" fmla="*/ 333633 h 741406"/>
                <a:gd name="connsiteX9" fmla="*/ 654908 w 1989538"/>
                <a:gd name="connsiteY9" fmla="*/ 407773 h 741406"/>
                <a:gd name="connsiteX10" fmla="*/ 679622 w 1989538"/>
                <a:gd name="connsiteY10" fmla="*/ 580768 h 741406"/>
                <a:gd name="connsiteX11" fmla="*/ 729049 w 1989538"/>
                <a:gd name="connsiteY11" fmla="*/ 345989 h 741406"/>
                <a:gd name="connsiteX12" fmla="*/ 766119 w 1989538"/>
                <a:gd name="connsiteY12" fmla="*/ 271849 h 741406"/>
                <a:gd name="connsiteX13" fmla="*/ 790832 w 1989538"/>
                <a:gd name="connsiteY13" fmla="*/ 86497 h 741406"/>
                <a:gd name="connsiteX14" fmla="*/ 803189 w 1989538"/>
                <a:gd name="connsiteY14" fmla="*/ 0 h 741406"/>
                <a:gd name="connsiteX15" fmla="*/ 840259 w 1989538"/>
                <a:gd name="connsiteY15" fmla="*/ 210065 h 741406"/>
                <a:gd name="connsiteX16" fmla="*/ 864973 w 1989538"/>
                <a:gd name="connsiteY16" fmla="*/ 160638 h 741406"/>
                <a:gd name="connsiteX17" fmla="*/ 889687 w 1989538"/>
                <a:gd name="connsiteY17" fmla="*/ 123568 h 741406"/>
                <a:gd name="connsiteX18" fmla="*/ 976184 w 1989538"/>
                <a:gd name="connsiteY18" fmla="*/ 197708 h 741406"/>
                <a:gd name="connsiteX19" fmla="*/ 951470 w 1989538"/>
                <a:gd name="connsiteY19" fmla="*/ 234778 h 741406"/>
                <a:gd name="connsiteX20" fmla="*/ 926757 w 1989538"/>
                <a:gd name="connsiteY20" fmla="*/ 333633 h 741406"/>
                <a:gd name="connsiteX21" fmla="*/ 939114 w 1989538"/>
                <a:gd name="connsiteY21" fmla="*/ 568411 h 741406"/>
                <a:gd name="connsiteX22" fmla="*/ 976184 w 1989538"/>
                <a:gd name="connsiteY22" fmla="*/ 556054 h 741406"/>
                <a:gd name="connsiteX23" fmla="*/ 988541 w 1989538"/>
                <a:gd name="connsiteY23" fmla="*/ 420130 h 741406"/>
                <a:gd name="connsiteX24" fmla="*/ 1000897 w 1989538"/>
                <a:gd name="connsiteY24" fmla="*/ 370703 h 741406"/>
                <a:gd name="connsiteX25" fmla="*/ 1037968 w 1989538"/>
                <a:gd name="connsiteY25" fmla="*/ 358346 h 741406"/>
                <a:gd name="connsiteX26" fmla="*/ 1062681 w 1989538"/>
                <a:gd name="connsiteY26" fmla="*/ 420130 h 741406"/>
                <a:gd name="connsiteX27" fmla="*/ 1075038 w 1989538"/>
                <a:gd name="connsiteY27" fmla="*/ 457200 h 741406"/>
                <a:gd name="connsiteX28" fmla="*/ 1099751 w 1989538"/>
                <a:gd name="connsiteY28" fmla="*/ 494270 h 741406"/>
                <a:gd name="connsiteX29" fmla="*/ 1173892 w 1989538"/>
                <a:gd name="connsiteY29" fmla="*/ 593124 h 741406"/>
                <a:gd name="connsiteX30" fmla="*/ 1223319 w 1989538"/>
                <a:gd name="connsiteY30" fmla="*/ 716692 h 741406"/>
                <a:gd name="connsiteX31" fmla="*/ 1272746 w 1989538"/>
                <a:gd name="connsiteY31" fmla="*/ 729049 h 741406"/>
                <a:gd name="connsiteX32" fmla="*/ 1309816 w 1989538"/>
                <a:gd name="connsiteY32" fmla="*/ 741406 h 741406"/>
                <a:gd name="connsiteX33" fmla="*/ 1383957 w 1989538"/>
                <a:gd name="connsiteY33" fmla="*/ 691978 h 741406"/>
                <a:gd name="connsiteX34" fmla="*/ 1445741 w 1989538"/>
                <a:gd name="connsiteY34" fmla="*/ 630195 h 741406"/>
                <a:gd name="connsiteX35" fmla="*/ 1581665 w 1989538"/>
                <a:gd name="connsiteY35" fmla="*/ 605481 h 741406"/>
                <a:gd name="connsiteX36" fmla="*/ 1606378 w 1989538"/>
                <a:gd name="connsiteY36" fmla="*/ 568411 h 741406"/>
                <a:gd name="connsiteX37" fmla="*/ 1828800 w 1989538"/>
                <a:gd name="connsiteY37" fmla="*/ 531341 h 741406"/>
                <a:gd name="connsiteX38" fmla="*/ 1878227 w 1989538"/>
                <a:gd name="connsiteY38" fmla="*/ 481914 h 741406"/>
                <a:gd name="connsiteX39" fmla="*/ 1890584 w 1989538"/>
                <a:gd name="connsiteY39" fmla="*/ 444843 h 741406"/>
                <a:gd name="connsiteX40" fmla="*/ 1915297 w 1989538"/>
                <a:gd name="connsiteY40" fmla="*/ 395416 h 741406"/>
                <a:gd name="connsiteX41" fmla="*/ 1952368 w 1989538"/>
                <a:gd name="connsiteY41" fmla="*/ 370703 h 741406"/>
                <a:gd name="connsiteX42" fmla="*/ 1989438 w 1989538"/>
                <a:gd name="connsiteY42" fmla="*/ 345989 h 74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89538" h="741406">
                  <a:moveTo>
                    <a:pt x="0" y="185351"/>
                  </a:moveTo>
                  <a:cubicBezTo>
                    <a:pt x="33389" y="212062"/>
                    <a:pt x="70991" y="238413"/>
                    <a:pt x="98854" y="271849"/>
                  </a:cubicBezTo>
                  <a:cubicBezTo>
                    <a:pt x="150339" y="333632"/>
                    <a:pt x="92678" y="288325"/>
                    <a:pt x="160638" y="333633"/>
                  </a:cubicBezTo>
                  <a:cubicBezTo>
                    <a:pt x="221489" y="424909"/>
                    <a:pt x="186304" y="389952"/>
                    <a:pt x="259492" y="444843"/>
                  </a:cubicBezTo>
                  <a:cubicBezTo>
                    <a:pt x="271210" y="462421"/>
                    <a:pt x="287850" y="503820"/>
                    <a:pt x="321276" y="494270"/>
                  </a:cubicBezTo>
                  <a:cubicBezTo>
                    <a:pt x="341078" y="488612"/>
                    <a:pt x="354227" y="469557"/>
                    <a:pt x="370703" y="457200"/>
                  </a:cubicBezTo>
                  <a:cubicBezTo>
                    <a:pt x="378941" y="444843"/>
                    <a:pt x="391814" y="434537"/>
                    <a:pt x="395416" y="420130"/>
                  </a:cubicBezTo>
                  <a:cubicBezTo>
                    <a:pt x="438211" y="248950"/>
                    <a:pt x="331379" y="303826"/>
                    <a:pt x="593124" y="321276"/>
                  </a:cubicBezTo>
                  <a:cubicBezTo>
                    <a:pt x="605481" y="325395"/>
                    <a:pt x="622624" y="323034"/>
                    <a:pt x="630195" y="333633"/>
                  </a:cubicBezTo>
                  <a:cubicBezTo>
                    <a:pt x="645336" y="354831"/>
                    <a:pt x="650381" y="382119"/>
                    <a:pt x="654908" y="407773"/>
                  </a:cubicBezTo>
                  <a:cubicBezTo>
                    <a:pt x="695515" y="637882"/>
                    <a:pt x="645128" y="477285"/>
                    <a:pt x="679622" y="580768"/>
                  </a:cubicBezTo>
                  <a:cubicBezTo>
                    <a:pt x="788829" y="544365"/>
                    <a:pt x="706322" y="584632"/>
                    <a:pt x="729049" y="345989"/>
                  </a:cubicBezTo>
                  <a:cubicBezTo>
                    <a:pt x="731891" y="316144"/>
                    <a:pt x="750382" y="295454"/>
                    <a:pt x="766119" y="271849"/>
                  </a:cubicBezTo>
                  <a:cubicBezTo>
                    <a:pt x="795518" y="183652"/>
                    <a:pt x="772225" y="263266"/>
                    <a:pt x="790832" y="86497"/>
                  </a:cubicBezTo>
                  <a:cubicBezTo>
                    <a:pt x="793881" y="57532"/>
                    <a:pt x="799070" y="28832"/>
                    <a:pt x="803189" y="0"/>
                  </a:cubicBezTo>
                  <a:cubicBezTo>
                    <a:pt x="880021" y="115245"/>
                    <a:pt x="748797" y="-94812"/>
                    <a:pt x="840259" y="210065"/>
                  </a:cubicBezTo>
                  <a:cubicBezTo>
                    <a:pt x="845552" y="227709"/>
                    <a:pt x="855834" y="176631"/>
                    <a:pt x="864973" y="160638"/>
                  </a:cubicBezTo>
                  <a:cubicBezTo>
                    <a:pt x="872341" y="147744"/>
                    <a:pt x="881449" y="135925"/>
                    <a:pt x="889687" y="123568"/>
                  </a:cubicBezTo>
                  <a:cubicBezTo>
                    <a:pt x="979938" y="153651"/>
                    <a:pt x="957509" y="123009"/>
                    <a:pt x="976184" y="197708"/>
                  </a:cubicBezTo>
                  <a:cubicBezTo>
                    <a:pt x="967946" y="210065"/>
                    <a:pt x="958111" y="221495"/>
                    <a:pt x="951470" y="234778"/>
                  </a:cubicBezTo>
                  <a:cubicBezTo>
                    <a:pt x="938807" y="260105"/>
                    <a:pt x="931455" y="310141"/>
                    <a:pt x="926757" y="333633"/>
                  </a:cubicBezTo>
                  <a:cubicBezTo>
                    <a:pt x="930876" y="411892"/>
                    <a:pt x="922114" y="491910"/>
                    <a:pt x="939114" y="568411"/>
                  </a:cubicBezTo>
                  <a:cubicBezTo>
                    <a:pt x="941940" y="581126"/>
                    <a:pt x="972065" y="568411"/>
                    <a:pt x="976184" y="556054"/>
                  </a:cubicBezTo>
                  <a:cubicBezTo>
                    <a:pt x="990571" y="512894"/>
                    <a:pt x="982528" y="465226"/>
                    <a:pt x="988541" y="420130"/>
                  </a:cubicBezTo>
                  <a:cubicBezTo>
                    <a:pt x="990785" y="403296"/>
                    <a:pt x="990288" y="383964"/>
                    <a:pt x="1000897" y="370703"/>
                  </a:cubicBezTo>
                  <a:cubicBezTo>
                    <a:pt x="1009034" y="360532"/>
                    <a:pt x="1025611" y="362465"/>
                    <a:pt x="1037968" y="358346"/>
                  </a:cubicBezTo>
                  <a:cubicBezTo>
                    <a:pt x="1046206" y="378941"/>
                    <a:pt x="1054893" y="399361"/>
                    <a:pt x="1062681" y="420130"/>
                  </a:cubicBezTo>
                  <a:cubicBezTo>
                    <a:pt x="1067254" y="432326"/>
                    <a:pt x="1069213" y="445550"/>
                    <a:pt x="1075038" y="457200"/>
                  </a:cubicBezTo>
                  <a:cubicBezTo>
                    <a:pt x="1081679" y="470483"/>
                    <a:pt x="1093720" y="480699"/>
                    <a:pt x="1099751" y="494270"/>
                  </a:cubicBezTo>
                  <a:cubicBezTo>
                    <a:pt x="1143377" y="592429"/>
                    <a:pt x="1091911" y="552134"/>
                    <a:pt x="1173892" y="593124"/>
                  </a:cubicBezTo>
                  <a:cubicBezTo>
                    <a:pt x="1176740" y="601670"/>
                    <a:pt x="1206534" y="702705"/>
                    <a:pt x="1223319" y="716692"/>
                  </a:cubicBezTo>
                  <a:cubicBezTo>
                    <a:pt x="1236366" y="727564"/>
                    <a:pt x="1256417" y="724383"/>
                    <a:pt x="1272746" y="729049"/>
                  </a:cubicBezTo>
                  <a:cubicBezTo>
                    <a:pt x="1285270" y="732627"/>
                    <a:pt x="1297459" y="737287"/>
                    <a:pt x="1309816" y="741406"/>
                  </a:cubicBezTo>
                  <a:cubicBezTo>
                    <a:pt x="1355505" y="726176"/>
                    <a:pt x="1348356" y="734700"/>
                    <a:pt x="1383957" y="691978"/>
                  </a:cubicBezTo>
                  <a:cubicBezTo>
                    <a:pt x="1407127" y="664174"/>
                    <a:pt x="1406094" y="641523"/>
                    <a:pt x="1445741" y="630195"/>
                  </a:cubicBezTo>
                  <a:cubicBezTo>
                    <a:pt x="1490020" y="617544"/>
                    <a:pt x="1536357" y="613719"/>
                    <a:pt x="1581665" y="605481"/>
                  </a:cubicBezTo>
                  <a:cubicBezTo>
                    <a:pt x="1589903" y="593124"/>
                    <a:pt x="1593785" y="576282"/>
                    <a:pt x="1606378" y="568411"/>
                  </a:cubicBezTo>
                  <a:cubicBezTo>
                    <a:pt x="1662315" y="533450"/>
                    <a:pt x="1778803" y="535507"/>
                    <a:pt x="1828800" y="531341"/>
                  </a:cubicBezTo>
                  <a:cubicBezTo>
                    <a:pt x="1861753" y="432483"/>
                    <a:pt x="1812324" y="547817"/>
                    <a:pt x="1878227" y="481914"/>
                  </a:cubicBezTo>
                  <a:cubicBezTo>
                    <a:pt x="1887437" y="472704"/>
                    <a:pt x="1885453" y="456815"/>
                    <a:pt x="1890584" y="444843"/>
                  </a:cubicBezTo>
                  <a:cubicBezTo>
                    <a:pt x="1897840" y="427912"/>
                    <a:pt x="1903505" y="409567"/>
                    <a:pt x="1915297" y="395416"/>
                  </a:cubicBezTo>
                  <a:cubicBezTo>
                    <a:pt x="1924804" y="384007"/>
                    <a:pt x="1939085" y="377345"/>
                    <a:pt x="1952368" y="370703"/>
                  </a:cubicBezTo>
                  <a:cubicBezTo>
                    <a:pt x="1993346" y="350214"/>
                    <a:pt x="1989438" y="373531"/>
                    <a:pt x="1989438" y="34598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BED1C9F-32FC-4BFD-9B52-721111602AB7}"/>
                </a:ext>
              </a:extLst>
            </p:cNvPr>
            <p:cNvSpPr/>
            <p:nvPr/>
          </p:nvSpPr>
          <p:spPr>
            <a:xfrm>
              <a:off x="110307" y="4750356"/>
              <a:ext cx="10052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info</a:t>
              </a:r>
            </a:p>
            <a:p>
              <a:r>
                <a:rPr lang="en-US" sz="1200" dirty="0">
                  <a:solidFill>
                    <a:schemeClr val="tx2"/>
                  </a:solidFill>
                </a:rPr>
                <a:t>filler </a:t>
              </a:r>
              <a:endParaRPr lang="en-GB" sz="12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E1EC090-DDAB-4439-B0CC-AE623D9CFFA6}"/>
                </a:ext>
              </a:extLst>
            </p:cNvPr>
            <p:cNvSpPr/>
            <p:nvPr/>
          </p:nvSpPr>
          <p:spPr>
            <a:xfrm>
              <a:off x="1043113" y="4727706"/>
              <a:ext cx="47320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info</a:t>
              </a:r>
            </a:p>
            <a:p>
              <a:r>
                <a:rPr lang="en-US" sz="1400" dirty="0">
                  <a:solidFill>
                    <a:schemeClr val="tx2"/>
                  </a:solidFill>
                </a:rPr>
                <a:t>key</a:t>
              </a:r>
              <a:endParaRPr lang="en-GB" sz="1400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1D9250E-6B1C-495D-9F7E-28734BC544E6}"/>
                </a:ext>
              </a:extLst>
            </p:cNvPr>
            <p:cNvSpPr/>
            <p:nvPr/>
          </p:nvSpPr>
          <p:spPr>
            <a:xfrm>
              <a:off x="1698816" y="4800599"/>
              <a:ext cx="60946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noise </a:t>
              </a:r>
            </a:p>
            <a:p>
              <a:r>
                <a:rPr lang="en-US" sz="1400" dirty="0">
                  <a:solidFill>
                    <a:schemeClr val="tx2"/>
                  </a:solidFill>
                </a:rPr>
                <a:t>filler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3B6AE3-68DF-4614-9270-205888A4D0A0}"/>
              </a:ext>
            </a:extLst>
          </p:cNvPr>
          <p:cNvGrpSpPr/>
          <p:nvPr/>
        </p:nvGrpSpPr>
        <p:grpSpPr>
          <a:xfrm>
            <a:off x="3147498" y="4386650"/>
            <a:ext cx="2281995" cy="1376726"/>
            <a:chOff x="3147498" y="4386650"/>
            <a:chExt cx="2281995" cy="137672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CAB0F8A-98AE-4BB3-A6A8-4AE061AF41B8}"/>
                </a:ext>
              </a:extLst>
            </p:cNvPr>
            <p:cNvSpPr/>
            <p:nvPr/>
          </p:nvSpPr>
          <p:spPr bwMode="auto">
            <a:xfrm>
              <a:off x="3147498" y="4386650"/>
              <a:ext cx="2281995" cy="1376726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low pass</a:t>
              </a:r>
            </a:p>
            <a:p>
              <a:r>
                <a:rPr lang="en-US" sz="1400" dirty="0">
                  <a:solidFill>
                    <a:schemeClr val="tx2"/>
                  </a:solidFill>
                </a:rPr>
                <a:t>(noise) filter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  <p:cxnSp>
          <p:nvCxnSpPr>
            <p:cNvPr id="58" name="Connector: Elbow 57">
              <a:extLst>
                <a:ext uri="{FF2B5EF4-FFF2-40B4-BE49-F238E27FC236}">
                  <a16:creationId xmlns:a16="http://schemas.microsoft.com/office/drawing/2014/main" id="{D6C676BA-D4B8-4EC9-B71A-2160BA6590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47498" y="4591896"/>
              <a:ext cx="2255368" cy="1156033"/>
            </a:xfrm>
            <a:prstGeom prst="bentConnector3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6724AE-9F65-4474-BF67-D70E1408ADCB}"/>
              </a:ext>
            </a:extLst>
          </p:cNvPr>
          <p:cNvGrpSpPr/>
          <p:nvPr/>
        </p:nvGrpSpPr>
        <p:grpSpPr>
          <a:xfrm>
            <a:off x="6775525" y="4373846"/>
            <a:ext cx="2368476" cy="1376725"/>
            <a:chOff x="6775525" y="4373846"/>
            <a:chExt cx="2368476" cy="137672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20C0206-9603-4609-AB63-0B776BF86074}"/>
                </a:ext>
              </a:extLst>
            </p:cNvPr>
            <p:cNvSpPr/>
            <p:nvPr/>
          </p:nvSpPr>
          <p:spPr bwMode="auto">
            <a:xfrm>
              <a:off x="6775525" y="4373846"/>
              <a:ext cx="2368476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AF5FAC-D5D2-48F6-8F8A-3CBC943ADAB5}"/>
                </a:ext>
              </a:extLst>
            </p:cNvPr>
            <p:cNvSpPr/>
            <p:nvPr/>
          </p:nvSpPr>
          <p:spPr bwMode="auto">
            <a:xfrm>
              <a:off x="6796216" y="4830971"/>
              <a:ext cx="2335427" cy="718177"/>
            </a:xfrm>
            <a:custGeom>
              <a:avLst/>
              <a:gdLst>
                <a:gd name="connsiteX0" fmla="*/ 0 w 2335427"/>
                <a:gd name="connsiteY0" fmla="*/ 185872 h 718177"/>
                <a:gd name="connsiteX1" fmla="*/ 12357 w 2335427"/>
                <a:gd name="connsiteY1" fmla="*/ 247656 h 718177"/>
                <a:gd name="connsiteX2" fmla="*/ 172995 w 2335427"/>
                <a:gd name="connsiteY2" fmla="*/ 309440 h 718177"/>
                <a:gd name="connsiteX3" fmla="*/ 210065 w 2335427"/>
                <a:gd name="connsiteY3" fmla="*/ 297083 h 718177"/>
                <a:gd name="connsiteX4" fmla="*/ 247135 w 2335427"/>
                <a:gd name="connsiteY4" fmla="*/ 321797 h 718177"/>
                <a:gd name="connsiteX5" fmla="*/ 296562 w 2335427"/>
                <a:gd name="connsiteY5" fmla="*/ 445364 h 718177"/>
                <a:gd name="connsiteX6" fmla="*/ 333633 w 2335427"/>
                <a:gd name="connsiteY6" fmla="*/ 457721 h 718177"/>
                <a:gd name="connsiteX7" fmla="*/ 457200 w 2335427"/>
                <a:gd name="connsiteY7" fmla="*/ 494791 h 718177"/>
                <a:gd name="connsiteX8" fmla="*/ 518984 w 2335427"/>
                <a:gd name="connsiteY8" fmla="*/ 568932 h 718177"/>
                <a:gd name="connsiteX9" fmla="*/ 556054 w 2335427"/>
                <a:gd name="connsiteY9" fmla="*/ 556575 h 718177"/>
                <a:gd name="connsiteX10" fmla="*/ 593125 w 2335427"/>
                <a:gd name="connsiteY10" fmla="*/ 581288 h 718177"/>
                <a:gd name="connsiteX11" fmla="*/ 617838 w 2335427"/>
                <a:gd name="connsiteY11" fmla="*/ 618359 h 718177"/>
                <a:gd name="connsiteX12" fmla="*/ 654908 w 2335427"/>
                <a:gd name="connsiteY12" fmla="*/ 630715 h 718177"/>
                <a:gd name="connsiteX13" fmla="*/ 679622 w 2335427"/>
                <a:gd name="connsiteY13" fmla="*/ 667786 h 718177"/>
                <a:gd name="connsiteX14" fmla="*/ 753762 w 2335427"/>
                <a:gd name="connsiteY14" fmla="*/ 692499 h 718177"/>
                <a:gd name="connsiteX15" fmla="*/ 877330 w 2335427"/>
                <a:gd name="connsiteY15" fmla="*/ 717213 h 718177"/>
                <a:gd name="connsiteX16" fmla="*/ 1173892 w 2335427"/>
                <a:gd name="connsiteY16" fmla="*/ 704856 h 718177"/>
                <a:gd name="connsiteX17" fmla="*/ 1186249 w 2335427"/>
                <a:gd name="connsiteY17" fmla="*/ 643072 h 718177"/>
                <a:gd name="connsiteX18" fmla="*/ 1136822 w 2335427"/>
                <a:gd name="connsiteY18" fmla="*/ 494791 h 718177"/>
                <a:gd name="connsiteX19" fmla="*/ 1124465 w 2335427"/>
                <a:gd name="connsiteY19" fmla="*/ 272370 h 718177"/>
                <a:gd name="connsiteX20" fmla="*/ 1149179 w 2335427"/>
                <a:gd name="connsiteY20" fmla="*/ 87018 h 718177"/>
                <a:gd name="connsiteX21" fmla="*/ 1161535 w 2335427"/>
                <a:gd name="connsiteY21" fmla="*/ 49948 h 718177"/>
                <a:gd name="connsiteX22" fmla="*/ 1173892 w 2335427"/>
                <a:gd name="connsiteY22" fmla="*/ 521 h 718177"/>
                <a:gd name="connsiteX23" fmla="*/ 1198606 w 2335427"/>
                <a:gd name="connsiteY23" fmla="*/ 173515 h 718177"/>
                <a:gd name="connsiteX24" fmla="*/ 1210962 w 2335427"/>
                <a:gd name="connsiteY24" fmla="*/ 260013 h 718177"/>
                <a:gd name="connsiteX25" fmla="*/ 1223319 w 2335427"/>
                <a:gd name="connsiteY25" fmla="*/ 321797 h 718177"/>
                <a:gd name="connsiteX26" fmla="*/ 1210962 w 2335427"/>
                <a:gd name="connsiteY26" fmla="*/ 272370 h 718177"/>
                <a:gd name="connsiteX27" fmla="*/ 1223319 w 2335427"/>
                <a:gd name="connsiteY27" fmla="*/ 49948 h 718177"/>
                <a:gd name="connsiteX28" fmla="*/ 1235676 w 2335427"/>
                <a:gd name="connsiteY28" fmla="*/ 521 h 718177"/>
                <a:gd name="connsiteX29" fmla="*/ 1260389 w 2335427"/>
                <a:gd name="connsiteY29" fmla="*/ 37591 h 718177"/>
                <a:gd name="connsiteX30" fmla="*/ 1285103 w 2335427"/>
                <a:gd name="connsiteY30" fmla="*/ 111732 h 718177"/>
                <a:gd name="connsiteX31" fmla="*/ 1309816 w 2335427"/>
                <a:gd name="connsiteY31" fmla="*/ 210586 h 718177"/>
                <a:gd name="connsiteX32" fmla="*/ 1322173 w 2335427"/>
                <a:gd name="connsiteY32" fmla="*/ 568932 h 718177"/>
                <a:gd name="connsiteX33" fmla="*/ 1359243 w 2335427"/>
                <a:gd name="connsiteY33" fmla="*/ 457721 h 718177"/>
                <a:gd name="connsiteX34" fmla="*/ 1396314 w 2335427"/>
                <a:gd name="connsiteY34" fmla="*/ 297083 h 718177"/>
                <a:gd name="connsiteX35" fmla="*/ 1421027 w 2335427"/>
                <a:gd name="connsiteY35" fmla="*/ 247656 h 718177"/>
                <a:gd name="connsiteX36" fmla="*/ 1458098 w 2335427"/>
                <a:gd name="connsiteY36" fmla="*/ 235299 h 718177"/>
                <a:gd name="connsiteX37" fmla="*/ 1519881 w 2335427"/>
                <a:gd name="connsiteY37" fmla="*/ 198229 h 718177"/>
                <a:gd name="connsiteX38" fmla="*/ 1532238 w 2335427"/>
                <a:gd name="connsiteY38" fmla="*/ 531861 h 718177"/>
                <a:gd name="connsiteX39" fmla="*/ 1544595 w 2335427"/>
                <a:gd name="connsiteY39" fmla="*/ 568932 h 718177"/>
                <a:gd name="connsiteX40" fmla="*/ 1569308 w 2335427"/>
                <a:gd name="connsiteY40" fmla="*/ 717213 h 718177"/>
                <a:gd name="connsiteX41" fmla="*/ 1841157 w 2335427"/>
                <a:gd name="connsiteY41" fmla="*/ 692499 h 718177"/>
                <a:gd name="connsiteX42" fmla="*/ 2335427 w 2335427"/>
                <a:gd name="connsiteY42" fmla="*/ 692499 h 71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335427" h="718177">
                  <a:moveTo>
                    <a:pt x="0" y="185872"/>
                  </a:moveTo>
                  <a:cubicBezTo>
                    <a:pt x="4119" y="206467"/>
                    <a:pt x="-537" y="231078"/>
                    <a:pt x="12357" y="247656"/>
                  </a:cubicBezTo>
                  <a:cubicBezTo>
                    <a:pt x="57445" y="305626"/>
                    <a:pt x="109346" y="300347"/>
                    <a:pt x="172995" y="309440"/>
                  </a:cubicBezTo>
                  <a:cubicBezTo>
                    <a:pt x="185352" y="305321"/>
                    <a:pt x="197217" y="294942"/>
                    <a:pt x="210065" y="297083"/>
                  </a:cubicBezTo>
                  <a:cubicBezTo>
                    <a:pt x="224714" y="299525"/>
                    <a:pt x="239264" y="309203"/>
                    <a:pt x="247135" y="321797"/>
                  </a:cubicBezTo>
                  <a:cubicBezTo>
                    <a:pt x="263217" y="347528"/>
                    <a:pt x="270422" y="419224"/>
                    <a:pt x="296562" y="445364"/>
                  </a:cubicBezTo>
                  <a:cubicBezTo>
                    <a:pt x="305772" y="454574"/>
                    <a:pt x="321983" y="451896"/>
                    <a:pt x="333633" y="457721"/>
                  </a:cubicBezTo>
                  <a:cubicBezTo>
                    <a:pt x="423545" y="502677"/>
                    <a:pt x="299895" y="472318"/>
                    <a:pt x="457200" y="494791"/>
                  </a:cubicBezTo>
                  <a:cubicBezTo>
                    <a:pt x="470830" y="522051"/>
                    <a:pt x="480878" y="562581"/>
                    <a:pt x="518984" y="568932"/>
                  </a:cubicBezTo>
                  <a:cubicBezTo>
                    <a:pt x="531832" y="571073"/>
                    <a:pt x="543697" y="560694"/>
                    <a:pt x="556054" y="556575"/>
                  </a:cubicBezTo>
                  <a:cubicBezTo>
                    <a:pt x="568411" y="564813"/>
                    <a:pt x="582624" y="570787"/>
                    <a:pt x="593125" y="581288"/>
                  </a:cubicBezTo>
                  <a:cubicBezTo>
                    <a:pt x="603626" y="591789"/>
                    <a:pt x="606241" y="609082"/>
                    <a:pt x="617838" y="618359"/>
                  </a:cubicBezTo>
                  <a:cubicBezTo>
                    <a:pt x="628009" y="626496"/>
                    <a:pt x="642551" y="626596"/>
                    <a:pt x="654908" y="630715"/>
                  </a:cubicBezTo>
                  <a:cubicBezTo>
                    <a:pt x="663146" y="643072"/>
                    <a:pt x="667028" y="659915"/>
                    <a:pt x="679622" y="667786"/>
                  </a:cubicBezTo>
                  <a:cubicBezTo>
                    <a:pt x="701712" y="681593"/>
                    <a:pt x="729049" y="684261"/>
                    <a:pt x="753762" y="692499"/>
                  </a:cubicBezTo>
                  <a:cubicBezTo>
                    <a:pt x="818464" y="714066"/>
                    <a:pt x="777936" y="703014"/>
                    <a:pt x="877330" y="717213"/>
                  </a:cubicBezTo>
                  <a:cubicBezTo>
                    <a:pt x="976184" y="713094"/>
                    <a:pt x="1077684" y="727946"/>
                    <a:pt x="1173892" y="704856"/>
                  </a:cubicBezTo>
                  <a:cubicBezTo>
                    <a:pt x="1194315" y="699955"/>
                    <a:pt x="1186249" y="664075"/>
                    <a:pt x="1186249" y="643072"/>
                  </a:cubicBezTo>
                  <a:cubicBezTo>
                    <a:pt x="1186249" y="513951"/>
                    <a:pt x="1203371" y="539158"/>
                    <a:pt x="1136822" y="494791"/>
                  </a:cubicBezTo>
                  <a:cubicBezTo>
                    <a:pt x="1132703" y="420651"/>
                    <a:pt x="1122216" y="346591"/>
                    <a:pt x="1124465" y="272370"/>
                  </a:cubicBezTo>
                  <a:cubicBezTo>
                    <a:pt x="1126353" y="210068"/>
                    <a:pt x="1138932" y="148501"/>
                    <a:pt x="1149179" y="87018"/>
                  </a:cubicBezTo>
                  <a:cubicBezTo>
                    <a:pt x="1151320" y="74170"/>
                    <a:pt x="1157957" y="62472"/>
                    <a:pt x="1161535" y="49948"/>
                  </a:cubicBezTo>
                  <a:cubicBezTo>
                    <a:pt x="1166200" y="33619"/>
                    <a:pt x="1169773" y="16997"/>
                    <a:pt x="1173892" y="521"/>
                  </a:cubicBezTo>
                  <a:cubicBezTo>
                    <a:pt x="1201928" y="84625"/>
                    <a:pt x="1180559" y="11087"/>
                    <a:pt x="1198606" y="173515"/>
                  </a:cubicBezTo>
                  <a:cubicBezTo>
                    <a:pt x="1201822" y="202462"/>
                    <a:pt x="1206174" y="231284"/>
                    <a:pt x="1210962" y="260013"/>
                  </a:cubicBezTo>
                  <a:cubicBezTo>
                    <a:pt x="1214415" y="280730"/>
                    <a:pt x="1223319" y="300794"/>
                    <a:pt x="1223319" y="321797"/>
                  </a:cubicBezTo>
                  <a:cubicBezTo>
                    <a:pt x="1223319" y="338780"/>
                    <a:pt x="1215081" y="288846"/>
                    <a:pt x="1210962" y="272370"/>
                  </a:cubicBezTo>
                  <a:cubicBezTo>
                    <a:pt x="1215081" y="198229"/>
                    <a:pt x="1216596" y="123898"/>
                    <a:pt x="1223319" y="49948"/>
                  </a:cubicBezTo>
                  <a:cubicBezTo>
                    <a:pt x="1224857" y="33035"/>
                    <a:pt x="1219565" y="5892"/>
                    <a:pt x="1235676" y="521"/>
                  </a:cubicBezTo>
                  <a:cubicBezTo>
                    <a:pt x="1249765" y="-4175"/>
                    <a:pt x="1254358" y="24020"/>
                    <a:pt x="1260389" y="37591"/>
                  </a:cubicBezTo>
                  <a:cubicBezTo>
                    <a:pt x="1270969" y="61396"/>
                    <a:pt x="1276865" y="87018"/>
                    <a:pt x="1285103" y="111732"/>
                  </a:cubicBezTo>
                  <a:cubicBezTo>
                    <a:pt x="1304102" y="168728"/>
                    <a:pt x="1294905" y="136028"/>
                    <a:pt x="1309816" y="210586"/>
                  </a:cubicBezTo>
                  <a:cubicBezTo>
                    <a:pt x="1313935" y="330035"/>
                    <a:pt x="1298733" y="451733"/>
                    <a:pt x="1322173" y="568932"/>
                  </a:cubicBezTo>
                  <a:cubicBezTo>
                    <a:pt x="1329836" y="607249"/>
                    <a:pt x="1359243" y="457721"/>
                    <a:pt x="1359243" y="457721"/>
                  </a:cubicBezTo>
                  <a:cubicBezTo>
                    <a:pt x="1367699" y="398531"/>
                    <a:pt x="1369174" y="351363"/>
                    <a:pt x="1396314" y="297083"/>
                  </a:cubicBezTo>
                  <a:cubicBezTo>
                    <a:pt x="1404552" y="280607"/>
                    <a:pt x="1408002" y="260681"/>
                    <a:pt x="1421027" y="247656"/>
                  </a:cubicBezTo>
                  <a:cubicBezTo>
                    <a:pt x="1430237" y="238446"/>
                    <a:pt x="1445741" y="239418"/>
                    <a:pt x="1458098" y="235299"/>
                  </a:cubicBezTo>
                  <a:cubicBezTo>
                    <a:pt x="1514750" y="150322"/>
                    <a:pt x="1498133" y="132981"/>
                    <a:pt x="1519881" y="198229"/>
                  </a:cubicBezTo>
                  <a:cubicBezTo>
                    <a:pt x="1524000" y="309440"/>
                    <a:pt x="1524835" y="420821"/>
                    <a:pt x="1532238" y="531861"/>
                  </a:cubicBezTo>
                  <a:cubicBezTo>
                    <a:pt x="1533104" y="544858"/>
                    <a:pt x="1542041" y="556160"/>
                    <a:pt x="1544595" y="568932"/>
                  </a:cubicBezTo>
                  <a:cubicBezTo>
                    <a:pt x="1554422" y="618068"/>
                    <a:pt x="1561070" y="667786"/>
                    <a:pt x="1569308" y="717213"/>
                  </a:cubicBezTo>
                  <a:cubicBezTo>
                    <a:pt x="1666697" y="705039"/>
                    <a:pt x="1737457" y="694419"/>
                    <a:pt x="1841157" y="692499"/>
                  </a:cubicBezTo>
                  <a:cubicBezTo>
                    <a:pt x="2005885" y="689448"/>
                    <a:pt x="2170670" y="692499"/>
                    <a:pt x="2335427" y="692499"/>
                  </a:cubicBezTo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6BB8ED48-E4FF-A546-9002-96894CEA8959}"/>
              </a:ext>
            </a:extLst>
          </p:cNvPr>
          <p:cNvSpPr/>
          <p:nvPr/>
        </p:nvSpPr>
        <p:spPr bwMode="auto">
          <a:xfrm>
            <a:off x="190602" y="1547695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DCFC2077-4CAA-B132-793D-0B2D2004F49A}"/>
              </a:ext>
            </a:extLst>
          </p:cNvPr>
          <p:cNvSpPr/>
          <p:nvPr/>
        </p:nvSpPr>
        <p:spPr bwMode="auto">
          <a:xfrm>
            <a:off x="190602" y="212019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04F2DF-7890-CE9F-DF0F-3E89175D985C}"/>
              </a:ext>
            </a:extLst>
          </p:cNvPr>
          <p:cNvCxnSpPr>
            <a:cxnSpLocks/>
          </p:cNvCxnSpPr>
          <p:nvPr/>
        </p:nvCxnSpPr>
        <p:spPr bwMode="auto">
          <a:xfrm>
            <a:off x="5588353" y="5075013"/>
            <a:ext cx="8235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6462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original signal</a:t>
            </a:r>
          </a:p>
          <a:p>
            <a:r>
              <a:rPr lang="en-US" dirty="0"/>
              <a:t>Cut filler words: low pass (noise) filter</a:t>
            </a:r>
          </a:p>
          <a:p>
            <a:r>
              <a:rPr lang="en-US" dirty="0"/>
              <a:t>Cut filter information: high pass filter</a:t>
            </a:r>
          </a:p>
          <a:p>
            <a:r>
              <a:rPr lang="en-US" dirty="0"/>
              <a:t>Apply Key Word Algorithm (§2.4)</a:t>
            </a:r>
          </a:p>
          <a:p>
            <a:r>
              <a:rPr lang="en-US" dirty="0"/>
              <a:t>Process and extract relevant 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F38DC7-E1A4-45A5-B2AD-DE346F81E8DD}"/>
              </a:ext>
            </a:extLst>
          </p:cNvPr>
          <p:cNvCxnSpPr>
            <a:cxnSpLocks/>
          </p:cNvCxnSpPr>
          <p:nvPr/>
        </p:nvCxnSpPr>
        <p:spPr bwMode="auto">
          <a:xfrm>
            <a:off x="2310384" y="4843309"/>
            <a:ext cx="816889" cy="81526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C27F86-CEAB-4ED3-825A-DD5276DFDE00}"/>
              </a:ext>
            </a:extLst>
          </p:cNvPr>
          <p:cNvCxnSpPr>
            <a:cxnSpLocks/>
          </p:cNvCxnSpPr>
          <p:nvPr/>
        </p:nvCxnSpPr>
        <p:spPr bwMode="auto">
          <a:xfrm flipV="1">
            <a:off x="2308278" y="4835468"/>
            <a:ext cx="841750" cy="82310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44B5EB1D-48C4-40E1-8E28-AF8CF40E0A2C}"/>
              </a:ext>
            </a:extLst>
          </p:cNvPr>
          <p:cNvGrpSpPr/>
          <p:nvPr/>
        </p:nvGrpSpPr>
        <p:grpSpPr>
          <a:xfrm>
            <a:off x="3147498" y="4386650"/>
            <a:ext cx="2281996" cy="1376726"/>
            <a:chOff x="3147498" y="4386650"/>
            <a:chExt cx="2281996" cy="137672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CAB0F8A-98AE-4BB3-A6A8-4AE061AF41B8}"/>
                </a:ext>
              </a:extLst>
            </p:cNvPr>
            <p:cNvSpPr/>
            <p:nvPr/>
          </p:nvSpPr>
          <p:spPr bwMode="auto">
            <a:xfrm>
              <a:off x="3147498" y="4386650"/>
              <a:ext cx="2281995" cy="1376726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56CE0F-6EF4-496D-AFB0-6DCE903DDD37}"/>
                </a:ext>
              </a:extLst>
            </p:cNvPr>
            <p:cNvSpPr/>
            <p:nvPr/>
          </p:nvSpPr>
          <p:spPr>
            <a:xfrm>
              <a:off x="4360634" y="4787477"/>
              <a:ext cx="106885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</a:rPr>
                <a:t>high pass</a:t>
              </a:r>
            </a:p>
            <a:p>
              <a:r>
                <a:rPr lang="en-US" dirty="0">
                  <a:solidFill>
                    <a:schemeClr val="tx2"/>
                  </a:solidFill>
                </a:rPr>
                <a:t>filter</a:t>
              </a:r>
              <a:endParaRPr lang="en-GB" dirty="0">
                <a:solidFill>
                  <a:schemeClr val="tx2"/>
                </a:solidFill>
              </a:endParaRPr>
            </a:p>
          </p:txBody>
        </p:sp>
        <p:cxnSp>
          <p:nvCxnSpPr>
            <p:cNvPr id="7" name="Connector: Elbow 6">
              <a:extLst>
                <a:ext uri="{FF2B5EF4-FFF2-40B4-BE49-F238E27FC236}">
                  <a16:creationId xmlns:a16="http://schemas.microsoft.com/office/drawing/2014/main" id="{8C3044B6-B468-4EFE-88D9-04B3D78D376B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3150031" y="4706422"/>
              <a:ext cx="2279463" cy="1044148"/>
            </a:xfrm>
            <a:prstGeom prst="bentConnector3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D088B48-7E26-4B81-9E5F-D36110BC62EE}"/>
              </a:ext>
            </a:extLst>
          </p:cNvPr>
          <p:cNvGrpSpPr/>
          <p:nvPr/>
        </p:nvGrpSpPr>
        <p:grpSpPr>
          <a:xfrm>
            <a:off x="6775525" y="4373846"/>
            <a:ext cx="2368476" cy="1376725"/>
            <a:chOff x="6775525" y="4373846"/>
            <a:chExt cx="2368476" cy="137672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20C0206-9603-4609-AB63-0B776BF86074}"/>
                </a:ext>
              </a:extLst>
            </p:cNvPr>
            <p:cNvSpPr/>
            <p:nvPr/>
          </p:nvSpPr>
          <p:spPr bwMode="auto">
            <a:xfrm>
              <a:off x="6775525" y="4373846"/>
              <a:ext cx="2368476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FCFC94F-46AE-4CF4-8996-9953FC420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75525" y="5433808"/>
              <a:ext cx="73738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988D15D-2BE2-46B5-AE4B-F166B473B4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5800" y="5433808"/>
              <a:ext cx="8382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C42ED4D-9E04-4F87-BE92-2355E68ECD68}"/>
                </a:ext>
              </a:extLst>
            </p:cNvPr>
            <p:cNvSpPr/>
            <p:nvPr/>
          </p:nvSpPr>
          <p:spPr bwMode="auto">
            <a:xfrm>
              <a:off x="7512908" y="4670854"/>
              <a:ext cx="827903" cy="768020"/>
            </a:xfrm>
            <a:custGeom>
              <a:avLst/>
              <a:gdLst>
                <a:gd name="connsiteX0" fmla="*/ 0 w 827903"/>
                <a:gd name="connsiteY0" fmla="*/ 741405 h 768020"/>
                <a:gd name="connsiteX1" fmla="*/ 61784 w 827903"/>
                <a:gd name="connsiteY1" fmla="*/ 766119 h 768020"/>
                <a:gd name="connsiteX2" fmla="*/ 111211 w 827903"/>
                <a:gd name="connsiteY2" fmla="*/ 691978 h 768020"/>
                <a:gd name="connsiteX3" fmla="*/ 160638 w 827903"/>
                <a:gd name="connsiteY3" fmla="*/ 568411 h 768020"/>
                <a:gd name="connsiteX4" fmla="*/ 172995 w 827903"/>
                <a:gd name="connsiteY4" fmla="*/ 531341 h 768020"/>
                <a:gd name="connsiteX5" fmla="*/ 185351 w 827903"/>
                <a:gd name="connsiteY5" fmla="*/ 494270 h 768020"/>
                <a:gd name="connsiteX6" fmla="*/ 234778 w 827903"/>
                <a:gd name="connsiteY6" fmla="*/ 407773 h 768020"/>
                <a:gd name="connsiteX7" fmla="*/ 259492 w 827903"/>
                <a:gd name="connsiteY7" fmla="*/ 160638 h 768020"/>
                <a:gd name="connsiteX8" fmla="*/ 284206 w 827903"/>
                <a:gd name="connsiteY8" fmla="*/ 37070 h 768020"/>
                <a:gd name="connsiteX9" fmla="*/ 296562 w 827903"/>
                <a:gd name="connsiteY9" fmla="*/ 0 h 768020"/>
                <a:gd name="connsiteX10" fmla="*/ 308919 w 827903"/>
                <a:gd name="connsiteY10" fmla="*/ 49427 h 768020"/>
                <a:gd name="connsiteX11" fmla="*/ 321276 w 827903"/>
                <a:gd name="connsiteY11" fmla="*/ 358346 h 768020"/>
                <a:gd name="connsiteX12" fmla="*/ 345989 w 827903"/>
                <a:gd name="connsiteY12" fmla="*/ 308919 h 768020"/>
                <a:gd name="connsiteX13" fmla="*/ 370703 w 827903"/>
                <a:gd name="connsiteY13" fmla="*/ 234778 h 768020"/>
                <a:gd name="connsiteX14" fmla="*/ 395416 w 827903"/>
                <a:gd name="connsiteY14" fmla="*/ 160638 h 768020"/>
                <a:gd name="connsiteX15" fmla="*/ 407773 w 827903"/>
                <a:gd name="connsiteY15" fmla="*/ 111211 h 768020"/>
                <a:gd name="connsiteX16" fmla="*/ 444843 w 827903"/>
                <a:gd name="connsiteY16" fmla="*/ 630195 h 768020"/>
                <a:gd name="connsiteX17" fmla="*/ 469557 w 827903"/>
                <a:gd name="connsiteY17" fmla="*/ 704335 h 768020"/>
                <a:gd name="connsiteX18" fmla="*/ 494270 w 827903"/>
                <a:gd name="connsiteY18" fmla="*/ 630195 h 768020"/>
                <a:gd name="connsiteX19" fmla="*/ 506627 w 827903"/>
                <a:gd name="connsiteY19" fmla="*/ 593124 h 768020"/>
                <a:gd name="connsiteX20" fmla="*/ 543697 w 827903"/>
                <a:gd name="connsiteY20" fmla="*/ 481914 h 768020"/>
                <a:gd name="connsiteX21" fmla="*/ 568411 w 827903"/>
                <a:gd name="connsiteY21" fmla="*/ 444843 h 768020"/>
                <a:gd name="connsiteX22" fmla="*/ 580768 w 827903"/>
                <a:gd name="connsiteY22" fmla="*/ 383060 h 768020"/>
                <a:gd name="connsiteX23" fmla="*/ 593124 w 827903"/>
                <a:gd name="connsiteY23" fmla="*/ 345989 h 768020"/>
                <a:gd name="connsiteX24" fmla="*/ 605481 w 827903"/>
                <a:gd name="connsiteY24" fmla="*/ 395416 h 768020"/>
                <a:gd name="connsiteX25" fmla="*/ 617838 w 827903"/>
                <a:gd name="connsiteY25" fmla="*/ 506627 h 768020"/>
                <a:gd name="connsiteX26" fmla="*/ 642551 w 827903"/>
                <a:gd name="connsiteY26" fmla="*/ 543697 h 768020"/>
                <a:gd name="connsiteX27" fmla="*/ 654908 w 827903"/>
                <a:gd name="connsiteY27" fmla="*/ 654908 h 768020"/>
                <a:gd name="connsiteX28" fmla="*/ 691978 w 827903"/>
                <a:gd name="connsiteY28" fmla="*/ 729049 h 768020"/>
                <a:gd name="connsiteX29" fmla="*/ 729049 w 827903"/>
                <a:gd name="connsiteY29" fmla="*/ 753762 h 768020"/>
                <a:gd name="connsiteX30" fmla="*/ 827903 w 827903"/>
                <a:gd name="connsiteY30" fmla="*/ 766119 h 76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27903" h="768020">
                  <a:moveTo>
                    <a:pt x="0" y="741405"/>
                  </a:moveTo>
                  <a:cubicBezTo>
                    <a:pt x="20595" y="749643"/>
                    <a:pt x="41515" y="775128"/>
                    <a:pt x="61784" y="766119"/>
                  </a:cubicBezTo>
                  <a:cubicBezTo>
                    <a:pt x="88926" y="754056"/>
                    <a:pt x="97928" y="718544"/>
                    <a:pt x="111211" y="691978"/>
                  </a:cubicBezTo>
                  <a:cubicBezTo>
                    <a:pt x="147574" y="619251"/>
                    <a:pt x="130099" y="660026"/>
                    <a:pt x="160638" y="568411"/>
                  </a:cubicBezTo>
                  <a:lnTo>
                    <a:pt x="172995" y="531341"/>
                  </a:lnTo>
                  <a:cubicBezTo>
                    <a:pt x="177114" y="518984"/>
                    <a:pt x="179526" y="505920"/>
                    <a:pt x="185351" y="494270"/>
                  </a:cubicBezTo>
                  <a:cubicBezTo>
                    <a:pt x="216707" y="431560"/>
                    <a:pt x="199847" y="460170"/>
                    <a:pt x="234778" y="407773"/>
                  </a:cubicBezTo>
                  <a:cubicBezTo>
                    <a:pt x="265615" y="284428"/>
                    <a:pt x="236493" y="413627"/>
                    <a:pt x="259492" y="160638"/>
                  </a:cubicBezTo>
                  <a:cubicBezTo>
                    <a:pt x="262729" y="125032"/>
                    <a:pt x="273847" y="73329"/>
                    <a:pt x="284206" y="37070"/>
                  </a:cubicBezTo>
                  <a:cubicBezTo>
                    <a:pt x="287784" y="24546"/>
                    <a:pt x="292443" y="12357"/>
                    <a:pt x="296562" y="0"/>
                  </a:cubicBezTo>
                  <a:cubicBezTo>
                    <a:pt x="300681" y="16476"/>
                    <a:pt x="307751" y="32484"/>
                    <a:pt x="308919" y="49427"/>
                  </a:cubicBezTo>
                  <a:cubicBezTo>
                    <a:pt x="316010" y="152238"/>
                    <a:pt x="306702" y="256326"/>
                    <a:pt x="321276" y="358346"/>
                  </a:cubicBezTo>
                  <a:cubicBezTo>
                    <a:pt x="323881" y="376581"/>
                    <a:pt x="339148" y="326022"/>
                    <a:pt x="345989" y="308919"/>
                  </a:cubicBezTo>
                  <a:cubicBezTo>
                    <a:pt x="355664" y="284732"/>
                    <a:pt x="362465" y="259492"/>
                    <a:pt x="370703" y="234778"/>
                  </a:cubicBezTo>
                  <a:lnTo>
                    <a:pt x="395416" y="160638"/>
                  </a:lnTo>
                  <a:lnTo>
                    <a:pt x="407773" y="111211"/>
                  </a:lnTo>
                  <a:cubicBezTo>
                    <a:pt x="415737" y="262523"/>
                    <a:pt x="424737" y="484423"/>
                    <a:pt x="444843" y="630195"/>
                  </a:cubicBezTo>
                  <a:cubicBezTo>
                    <a:pt x="448402" y="656001"/>
                    <a:pt x="469557" y="704335"/>
                    <a:pt x="469557" y="704335"/>
                  </a:cubicBezTo>
                  <a:lnTo>
                    <a:pt x="494270" y="630195"/>
                  </a:lnTo>
                  <a:cubicBezTo>
                    <a:pt x="498389" y="617838"/>
                    <a:pt x="503468" y="605761"/>
                    <a:pt x="506627" y="593124"/>
                  </a:cubicBezTo>
                  <a:cubicBezTo>
                    <a:pt x="518426" y="545931"/>
                    <a:pt x="520432" y="528443"/>
                    <a:pt x="543697" y="481914"/>
                  </a:cubicBezTo>
                  <a:cubicBezTo>
                    <a:pt x="550339" y="468631"/>
                    <a:pt x="560173" y="457200"/>
                    <a:pt x="568411" y="444843"/>
                  </a:cubicBezTo>
                  <a:cubicBezTo>
                    <a:pt x="572530" y="424249"/>
                    <a:pt x="575674" y="403435"/>
                    <a:pt x="580768" y="383060"/>
                  </a:cubicBezTo>
                  <a:cubicBezTo>
                    <a:pt x="583927" y="370424"/>
                    <a:pt x="581474" y="340164"/>
                    <a:pt x="593124" y="345989"/>
                  </a:cubicBezTo>
                  <a:cubicBezTo>
                    <a:pt x="608314" y="353584"/>
                    <a:pt x="601362" y="378940"/>
                    <a:pt x="605481" y="395416"/>
                  </a:cubicBezTo>
                  <a:cubicBezTo>
                    <a:pt x="609600" y="432486"/>
                    <a:pt x="608792" y="470442"/>
                    <a:pt x="617838" y="506627"/>
                  </a:cubicBezTo>
                  <a:cubicBezTo>
                    <a:pt x="621440" y="521034"/>
                    <a:pt x="638949" y="529290"/>
                    <a:pt x="642551" y="543697"/>
                  </a:cubicBezTo>
                  <a:cubicBezTo>
                    <a:pt x="651597" y="579882"/>
                    <a:pt x="648776" y="618117"/>
                    <a:pt x="654908" y="654908"/>
                  </a:cubicBezTo>
                  <a:cubicBezTo>
                    <a:pt x="658928" y="679026"/>
                    <a:pt x="674901" y="711972"/>
                    <a:pt x="691978" y="729049"/>
                  </a:cubicBezTo>
                  <a:cubicBezTo>
                    <a:pt x="702479" y="739550"/>
                    <a:pt x="714824" y="749495"/>
                    <a:pt x="729049" y="753762"/>
                  </a:cubicBezTo>
                  <a:cubicBezTo>
                    <a:pt x="772181" y="766702"/>
                    <a:pt x="793130" y="766119"/>
                    <a:pt x="827903" y="76611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80CA2CD-3E66-4F3D-BCA5-EA77B5A338B8}"/>
              </a:ext>
            </a:extLst>
          </p:cNvPr>
          <p:cNvGrpSpPr/>
          <p:nvPr/>
        </p:nvGrpSpPr>
        <p:grpSpPr>
          <a:xfrm>
            <a:off x="13114" y="4373846"/>
            <a:ext cx="2296217" cy="1376726"/>
            <a:chOff x="3147498" y="4386650"/>
            <a:chExt cx="2296217" cy="137672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9F73FD5-6EE0-4787-812B-F9E5AFBBD298}"/>
                </a:ext>
              </a:extLst>
            </p:cNvPr>
            <p:cNvSpPr/>
            <p:nvPr/>
          </p:nvSpPr>
          <p:spPr bwMode="auto">
            <a:xfrm>
              <a:off x="3147498" y="4386650"/>
              <a:ext cx="2281995" cy="1376726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85C4C8D-A739-46EB-AD0C-535FEA7E4715}"/>
                </a:ext>
              </a:extLst>
            </p:cNvPr>
            <p:cNvSpPr/>
            <p:nvPr/>
          </p:nvSpPr>
          <p:spPr bwMode="auto">
            <a:xfrm>
              <a:off x="3162430" y="4708217"/>
              <a:ext cx="2281285" cy="707983"/>
            </a:xfrm>
            <a:custGeom>
              <a:avLst/>
              <a:gdLst>
                <a:gd name="connsiteX0" fmla="*/ 0 w 2335427"/>
                <a:gd name="connsiteY0" fmla="*/ 185872 h 718177"/>
                <a:gd name="connsiteX1" fmla="*/ 12357 w 2335427"/>
                <a:gd name="connsiteY1" fmla="*/ 247656 h 718177"/>
                <a:gd name="connsiteX2" fmla="*/ 172995 w 2335427"/>
                <a:gd name="connsiteY2" fmla="*/ 309440 h 718177"/>
                <a:gd name="connsiteX3" fmla="*/ 210065 w 2335427"/>
                <a:gd name="connsiteY3" fmla="*/ 297083 h 718177"/>
                <a:gd name="connsiteX4" fmla="*/ 247135 w 2335427"/>
                <a:gd name="connsiteY4" fmla="*/ 321797 h 718177"/>
                <a:gd name="connsiteX5" fmla="*/ 296562 w 2335427"/>
                <a:gd name="connsiteY5" fmla="*/ 445364 h 718177"/>
                <a:gd name="connsiteX6" fmla="*/ 333633 w 2335427"/>
                <a:gd name="connsiteY6" fmla="*/ 457721 h 718177"/>
                <a:gd name="connsiteX7" fmla="*/ 457200 w 2335427"/>
                <a:gd name="connsiteY7" fmla="*/ 494791 h 718177"/>
                <a:gd name="connsiteX8" fmla="*/ 518984 w 2335427"/>
                <a:gd name="connsiteY8" fmla="*/ 568932 h 718177"/>
                <a:gd name="connsiteX9" fmla="*/ 556054 w 2335427"/>
                <a:gd name="connsiteY9" fmla="*/ 556575 h 718177"/>
                <a:gd name="connsiteX10" fmla="*/ 593125 w 2335427"/>
                <a:gd name="connsiteY10" fmla="*/ 581288 h 718177"/>
                <a:gd name="connsiteX11" fmla="*/ 617838 w 2335427"/>
                <a:gd name="connsiteY11" fmla="*/ 618359 h 718177"/>
                <a:gd name="connsiteX12" fmla="*/ 654908 w 2335427"/>
                <a:gd name="connsiteY12" fmla="*/ 630715 h 718177"/>
                <a:gd name="connsiteX13" fmla="*/ 679622 w 2335427"/>
                <a:gd name="connsiteY13" fmla="*/ 667786 h 718177"/>
                <a:gd name="connsiteX14" fmla="*/ 753762 w 2335427"/>
                <a:gd name="connsiteY14" fmla="*/ 692499 h 718177"/>
                <a:gd name="connsiteX15" fmla="*/ 877330 w 2335427"/>
                <a:gd name="connsiteY15" fmla="*/ 717213 h 718177"/>
                <a:gd name="connsiteX16" fmla="*/ 1173892 w 2335427"/>
                <a:gd name="connsiteY16" fmla="*/ 704856 h 718177"/>
                <a:gd name="connsiteX17" fmla="*/ 1186249 w 2335427"/>
                <a:gd name="connsiteY17" fmla="*/ 643072 h 718177"/>
                <a:gd name="connsiteX18" fmla="*/ 1136822 w 2335427"/>
                <a:gd name="connsiteY18" fmla="*/ 494791 h 718177"/>
                <a:gd name="connsiteX19" fmla="*/ 1124465 w 2335427"/>
                <a:gd name="connsiteY19" fmla="*/ 272370 h 718177"/>
                <a:gd name="connsiteX20" fmla="*/ 1149179 w 2335427"/>
                <a:gd name="connsiteY20" fmla="*/ 87018 h 718177"/>
                <a:gd name="connsiteX21" fmla="*/ 1161535 w 2335427"/>
                <a:gd name="connsiteY21" fmla="*/ 49948 h 718177"/>
                <a:gd name="connsiteX22" fmla="*/ 1173892 w 2335427"/>
                <a:gd name="connsiteY22" fmla="*/ 521 h 718177"/>
                <a:gd name="connsiteX23" fmla="*/ 1198606 w 2335427"/>
                <a:gd name="connsiteY23" fmla="*/ 173515 h 718177"/>
                <a:gd name="connsiteX24" fmla="*/ 1210962 w 2335427"/>
                <a:gd name="connsiteY24" fmla="*/ 260013 h 718177"/>
                <a:gd name="connsiteX25" fmla="*/ 1223319 w 2335427"/>
                <a:gd name="connsiteY25" fmla="*/ 321797 h 718177"/>
                <a:gd name="connsiteX26" fmla="*/ 1210962 w 2335427"/>
                <a:gd name="connsiteY26" fmla="*/ 272370 h 718177"/>
                <a:gd name="connsiteX27" fmla="*/ 1223319 w 2335427"/>
                <a:gd name="connsiteY27" fmla="*/ 49948 h 718177"/>
                <a:gd name="connsiteX28" fmla="*/ 1235676 w 2335427"/>
                <a:gd name="connsiteY28" fmla="*/ 521 h 718177"/>
                <a:gd name="connsiteX29" fmla="*/ 1260389 w 2335427"/>
                <a:gd name="connsiteY29" fmla="*/ 37591 h 718177"/>
                <a:gd name="connsiteX30" fmla="*/ 1285103 w 2335427"/>
                <a:gd name="connsiteY30" fmla="*/ 111732 h 718177"/>
                <a:gd name="connsiteX31" fmla="*/ 1309816 w 2335427"/>
                <a:gd name="connsiteY31" fmla="*/ 210586 h 718177"/>
                <a:gd name="connsiteX32" fmla="*/ 1322173 w 2335427"/>
                <a:gd name="connsiteY32" fmla="*/ 568932 h 718177"/>
                <a:gd name="connsiteX33" fmla="*/ 1359243 w 2335427"/>
                <a:gd name="connsiteY33" fmla="*/ 457721 h 718177"/>
                <a:gd name="connsiteX34" fmla="*/ 1396314 w 2335427"/>
                <a:gd name="connsiteY34" fmla="*/ 297083 h 718177"/>
                <a:gd name="connsiteX35" fmla="*/ 1421027 w 2335427"/>
                <a:gd name="connsiteY35" fmla="*/ 247656 h 718177"/>
                <a:gd name="connsiteX36" fmla="*/ 1458098 w 2335427"/>
                <a:gd name="connsiteY36" fmla="*/ 235299 h 718177"/>
                <a:gd name="connsiteX37" fmla="*/ 1519881 w 2335427"/>
                <a:gd name="connsiteY37" fmla="*/ 198229 h 718177"/>
                <a:gd name="connsiteX38" fmla="*/ 1532238 w 2335427"/>
                <a:gd name="connsiteY38" fmla="*/ 531861 h 718177"/>
                <a:gd name="connsiteX39" fmla="*/ 1544595 w 2335427"/>
                <a:gd name="connsiteY39" fmla="*/ 568932 h 718177"/>
                <a:gd name="connsiteX40" fmla="*/ 1569308 w 2335427"/>
                <a:gd name="connsiteY40" fmla="*/ 717213 h 718177"/>
                <a:gd name="connsiteX41" fmla="*/ 1841157 w 2335427"/>
                <a:gd name="connsiteY41" fmla="*/ 692499 h 718177"/>
                <a:gd name="connsiteX42" fmla="*/ 2335427 w 2335427"/>
                <a:gd name="connsiteY42" fmla="*/ 692499 h 71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335427" h="718177">
                  <a:moveTo>
                    <a:pt x="0" y="185872"/>
                  </a:moveTo>
                  <a:cubicBezTo>
                    <a:pt x="4119" y="206467"/>
                    <a:pt x="-537" y="231078"/>
                    <a:pt x="12357" y="247656"/>
                  </a:cubicBezTo>
                  <a:cubicBezTo>
                    <a:pt x="57445" y="305626"/>
                    <a:pt x="109346" y="300347"/>
                    <a:pt x="172995" y="309440"/>
                  </a:cubicBezTo>
                  <a:cubicBezTo>
                    <a:pt x="185352" y="305321"/>
                    <a:pt x="197217" y="294942"/>
                    <a:pt x="210065" y="297083"/>
                  </a:cubicBezTo>
                  <a:cubicBezTo>
                    <a:pt x="224714" y="299525"/>
                    <a:pt x="239264" y="309203"/>
                    <a:pt x="247135" y="321797"/>
                  </a:cubicBezTo>
                  <a:cubicBezTo>
                    <a:pt x="263217" y="347528"/>
                    <a:pt x="270422" y="419224"/>
                    <a:pt x="296562" y="445364"/>
                  </a:cubicBezTo>
                  <a:cubicBezTo>
                    <a:pt x="305772" y="454574"/>
                    <a:pt x="321983" y="451896"/>
                    <a:pt x="333633" y="457721"/>
                  </a:cubicBezTo>
                  <a:cubicBezTo>
                    <a:pt x="423545" y="502677"/>
                    <a:pt x="299895" y="472318"/>
                    <a:pt x="457200" y="494791"/>
                  </a:cubicBezTo>
                  <a:cubicBezTo>
                    <a:pt x="470830" y="522051"/>
                    <a:pt x="480878" y="562581"/>
                    <a:pt x="518984" y="568932"/>
                  </a:cubicBezTo>
                  <a:cubicBezTo>
                    <a:pt x="531832" y="571073"/>
                    <a:pt x="543697" y="560694"/>
                    <a:pt x="556054" y="556575"/>
                  </a:cubicBezTo>
                  <a:cubicBezTo>
                    <a:pt x="568411" y="564813"/>
                    <a:pt x="582624" y="570787"/>
                    <a:pt x="593125" y="581288"/>
                  </a:cubicBezTo>
                  <a:cubicBezTo>
                    <a:pt x="603626" y="591789"/>
                    <a:pt x="606241" y="609082"/>
                    <a:pt x="617838" y="618359"/>
                  </a:cubicBezTo>
                  <a:cubicBezTo>
                    <a:pt x="628009" y="626496"/>
                    <a:pt x="642551" y="626596"/>
                    <a:pt x="654908" y="630715"/>
                  </a:cubicBezTo>
                  <a:cubicBezTo>
                    <a:pt x="663146" y="643072"/>
                    <a:pt x="667028" y="659915"/>
                    <a:pt x="679622" y="667786"/>
                  </a:cubicBezTo>
                  <a:cubicBezTo>
                    <a:pt x="701712" y="681593"/>
                    <a:pt x="729049" y="684261"/>
                    <a:pt x="753762" y="692499"/>
                  </a:cubicBezTo>
                  <a:cubicBezTo>
                    <a:pt x="818464" y="714066"/>
                    <a:pt x="777936" y="703014"/>
                    <a:pt x="877330" y="717213"/>
                  </a:cubicBezTo>
                  <a:cubicBezTo>
                    <a:pt x="976184" y="713094"/>
                    <a:pt x="1077684" y="727946"/>
                    <a:pt x="1173892" y="704856"/>
                  </a:cubicBezTo>
                  <a:cubicBezTo>
                    <a:pt x="1194315" y="699955"/>
                    <a:pt x="1186249" y="664075"/>
                    <a:pt x="1186249" y="643072"/>
                  </a:cubicBezTo>
                  <a:cubicBezTo>
                    <a:pt x="1186249" y="513951"/>
                    <a:pt x="1203371" y="539158"/>
                    <a:pt x="1136822" y="494791"/>
                  </a:cubicBezTo>
                  <a:cubicBezTo>
                    <a:pt x="1132703" y="420651"/>
                    <a:pt x="1122216" y="346591"/>
                    <a:pt x="1124465" y="272370"/>
                  </a:cubicBezTo>
                  <a:cubicBezTo>
                    <a:pt x="1126353" y="210068"/>
                    <a:pt x="1138932" y="148501"/>
                    <a:pt x="1149179" y="87018"/>
                  </a:cubicBezTo>
                  <a:cubicBezTo>
                    <a:pt x="1151320" y="74170"/>
                    <a:pt x="1157957" y="62472"/>
                    <a:pt x="1161535" y="49948"/>
                  </a:cubicBezTo>
                  <a:cubicBezTo>
                    <a:pt x="1166200" y="33619"/>
                    <a:pt x="1169773" y="16997"/>
                    <a:pt x="1173892" y="521"/>
                  </a:cubicBezTo>
                  <a:cubicBezTo>
                    <a:pt x="1201928" y="84625"/>
                    <a:pt x="1180559" y="11087"/>
                    <a:pt x="1198606" y="173515"/>
                  </a:cubicBezTo>
                  <a:cubicBezTo>
                    <a:pt x="1201822" y="202462"/>
                    <a:pt x="1206174" y="231284"/>
                    <a:pt x="1210962" y="260013"/>
                  </a:cubicBezTo>
                  <a:cubicBezTo>
                    <a:pt x="1214415" y="280730"/>
                    <a:pt x="1223319" y="300794"/>
                    <a:pt x="1223319" y="321797"/>
                  </a:cubicBezTo>
                  <a:cubicBezTo>
                    <a:pt x="1223319" y="338780"/>
                    <a:pt x="1215081" y="288846"/>
                    <a:pt x="1210962" y="272370"/>
                  </a:cubicBezTo>
                  <a:cubicBezTo>
                    <a:pt x="1215081" y="198229"/>
                    <a:pt x="1216596" y="123898"/>
                    <a:pt x="1223319" y="49948"/>
                  </a:cubicBezTo>
                  <a:cubicBezTo>
                    <a:pt x="1224857" y="33035"/>
                    <a:pt x="1219565" y="5892"/>
                    <a:pt x="1235676" y="521"/>
                  </a:cubicBezTo>
                  <a:cubicBezTo>
                    <a:pt x="1249765" y="-4175"/>
                    <a:pt x="1254358" y="24020"/>
                    <a:pt x="1260389" y="37591"/>
                  </a:cubicBezTo>
                  <a:cubicBezTo>
                    <a:pt x="1270969" y="61396"/>
                    <a:pt x="1276865" y="87018"/>
                    <a:pt x="1285103" y="111732"/>
                  </a:cubicBezTo>
                  <a:cubicBezTo>
                    <a:pt x="1304102" y="168728"/>
                    <a:pt x="1294905" y="136028"/>
                    <a:pt x="1309816" y="210586"/>
                  </a:cubicBezTo>
                  <a:cubicBezTo>
                    <a:pt x="1313935" y="330035"/>
                    <a:pt x="1298733" y="451733"/>
                    <a:pt x="1322173" y="568932"/>
                  </a:cubicBezTo>
                  <a:cubicBezTo>
                    <a:pt x="1329836" y="607249"/>
                    <a:pt x="1359243" y="457721"/>
                    <a:pt x="1359243" y="457721"/>
                  </a:cubicBezTo>
                  <a:cubicBezTo>
                    <a:pt x="1367699" y="398531"/>
                    <a:pt x="1369174" y="351363"/>
                    <a:pt x="1396314" y="297083"/>
                  </a:cubicBezTo>
                  <a:cubicBezTo>
                    <a:pt x="1404552" y="280607"/>
                    <a:pt x="1408002" y="260681"/>
                    <a:pt x="1421027" y="247656"/>
                  </a:cubicBezTo>
                  <a:cubicBezTo>
                    <a:pt x="1430237" y="238446"/>
                    <a:pt x="1445741" y="239418"/>
                    <a:pt x="1458098" y="235299"/>
                  </a:cubicBezTo>
                  <a:cubicBezTo>
                    <a:pt x="1514750" y="150322"/>
                    <a:pt x="1498133" y="132981"/>
                    <a:pt x="1519881" y="198229"/>
                  </a:cubicBezTo>
                  <a:cubicBezTo>
                    <a:pt x="1524000" y="309440"/>
                    <a:pt x="1524835" y="420821"/>
                    <a:pt x="1532238" y="531861"/>
                  </a:cubicBezTo>
                  <a:cubicBezTo>
                    <a:pt x="1533104" y="544858"/>
                    <a:pt x="1542041" y="556160"/>
                    <a:pt x="1544595" y="568932"/>
                  </a:cubicBezTo>
                  <a:cubicBezTo>
                    <a:pt x="1554422" y="618068"/>
                    <a:pt x="1561070" y="667786"/>
                    <a:pt x="1569308" y="717213"/>
                  </a:cubicBezTo>
                  <a:cubicBezTo>
                    <a:pt x="1666697" y="705039"/>
                    <a:pt x="1737457" y="694419"/>
                    <a:pt x="1841157" y="692499"/>
                  </a:cubicBezTo>
                  <a:cubicBezTo>
                    <a:pt x="2005885" y="689448"/>
                    <a:pt x="2170670" y="692499"/>
                    <a:pt x="2335427" y="692499"/>
                  </a:cubicBezTo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1122B233-6EDB-A62D-F281-817C916A874F}"/>
              </a:ext>
            </a:extLst>
          </p:cNvPr>
          <p:cNvSpPr/>
          <p:nvPr/>
        </p:nvSpPr>
        <p:spPr bwMode="auto">
          <a:xfrm>
            <a:off x="190602" y="1547695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0A5A35E7-4A2C-DC5A-AC06-71A5AB6B209A}"/>
              </a:ext>
            </a:extLst>
          </p:cNvPr>
          <p:cNvSpPr/>
          <p:nvPr/>
        </p:nvSpPr>
        <p:spPr bwMode="auto">
          <a:xfrm>
            <a:off x="190602" y="212019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61970B61-4E85-28D6-8700-D608557D4178}"/>
              </a:ext>
            </a:extLst>
          </p:cNvPr>
          <p:cNvSpPr/>
          <p:nvPr/>
        </p:nvSpPr>
        <p:spPr bwMode="auto">
          <a:xfrm>
            <a:off x="190602" y="2707408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7B8ADF-636E-90D5-7985-A10FD3E38CA1}"/>
              </a:ext>
            </a:extLst>
          </p:cNvPr>
          <p:cNvCxnSpPr>
            <a:cxnSpLocks/>
          </p:cNvCxnSpPr>
          <p:nvPr/>
        </p:nvCxnSpPr>
        <p:spPr bwMode="auto">
          <a:xfrm>
            <a:off x="5588353" y="5075013"/>
            <a:ext cx="8235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636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original signal</a:t>
            </a:r>
          </a:p>
          <a:p>
            <a:r>
              <a:rPr lang="en-US" dirty="0"/>
              <a:t>Cut filler words: low pass (noise) filter</a:t>
            </a:r>
          </a:p>
          <a:p>
            <a:r>
              <a:rPr lang="en-US" dirty="0"/>
              <a:t>Cut filter information: high pass filter</a:t>
            </a:r>
          </a:p>
          <a:p>
            <a:r>
              <a:rPr lang="en-US" dirty="0"/>
              <a:t>Apply Key Word Algorithm (§2.4)</a:t>
            </a:r>
          </a:p>
          <a:p>
            <a:r>
              <a:rPr lang="en-US" dirty="0"/>
              <a:t>Process and extract relevant 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F38DC7-E1A4-45A5-B2AD-DE346F81E8DD}"/>
              </a:ext>
            </a:extLst>
          </p:cNvPr>
          <p:cNvCxnSpPr>
            <a:cxnSpLocks/>
          </p:cNvCxnSpPr>
          <p:nvPr/>
        </p:nvCxnSpPr>
        <p:spPr bwMode="auto">
          <a:xfrm>
            <a:off x="2310384" y="4843309"/>
            <a:ext cx="816889" cy="81526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C27F86-CEAB-4ED3-825A-DD5276DFDE00}"/>
              </a:ext>
            </a:extLst>
          </p:cNvPr>
          <p:cNvCxnSpPr>
            <a:cxnSpLocks/>
          </p:cNvCxnSpPr>
          <p:nvPr/>
        </p:nvCxnSpPr>
        <p:spPr bwMode="auto">
          <a:xfrm flipV="1">
            <a:off x="2308278" y="4835468"/>
            <a:ext cx="841750" cy="82310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9F0C4B0-BC18-474F-8055-57106F73DA10}"/>
              </a:ext>
            </a:extLst>
          </p:cNvPr>
          <p:cNvCxnSpPr>
            <a:cxnSpLocks/>
          </p:cNvCxnSpPr>
          <p:nvPr/>
        </p:nvCxnSpPr>
        <p:spPr bwMode="auto">
          <a:xfrm>
            <a:off x="5588353" y="5075013"/>
            <a:ext cx="8235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CE98587-3AC7-473C-A452-3AB842547EA4}"/>
              </a:ext>
            </a:extLst>
          </p:cNvPr>
          <p:cNvGrpSpPr/>
          <p:nvPr/>
        </p:nvGrpSpPr>
        <p:grpSpPr>
          <a:xfrm>
            <a:off x="10330" y="4401830"/>
            <a:ext cx="2313667" cy="1376725"/>
            <a:chOff x="10330" y="4401830"/>
            <a:chExt cx="2313667" cy="137672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CCFB7E-FAAA-410C-84EF-3ECEF356BF05}"/>
                </a:ext>
              </a:extLst>
            </p:cNvPr>
            <p:cNvSpPr/>
            <p:nvPr/>
          </p:nvSpPr>
          <p:spPr bwMode="auto">
            <a:xfrm>
              <a:off x="42002" y="4401830"/>
              <a:ext cx="2281995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93763B-C021-41A0-8097-C588D6958D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30" y="5402992"/>
              <a:ext cx="73738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D90A461-FD0F-415A-9B36-B3349E95AB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605" y="5402992"/>
              <a:ext cx="741390" cy="720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91D51EC-A4DF-40E3-AB52-15C914558425}"/>
                </a:ext>
              </a:extLst>
            </p:cNvPr>
            <p:cNvSpPr/>
            <p:nvPr/>
          </p:nvSpPr>
          <p:spPr bwMode="auto">
            <a:xfrm>
              <a:off x="747713" y="4640038"/>
              <a:ext cx="827903" cy="768020"/>
            </a:xfrm>
            <a:custGeom>
              <a:avLst/>
              <a:gdLst>
                <a:gd name="connsiteX0" fmla="*/ 0 w 827903"/>
                <a:gd name="connsiteY0" fmla="*/ 741405 h 768020"/>
                <a:gd name="connsiteX1" fmla="*/ 61784 w 827903"/>
                <a:gd name="connsiteY1" fmla="*/ 766119 h 768020"/>
                <a:gd name="connsiteX2" fmla="*/ 111211 w 827903"/>
                <a:gd name="connsiteY2" fmla="*/ 691978 h 768020"/>
                <a:gd name="connsiteX3" fmla="*/ 160638 w 827903"/>
                <a:gd name="connsiteY3" fmla="*/ 568411 h 768020"/>
                <a:gd name="connsiteX4" fmla="*/ 172995 w 827903"/>
                <a:gd name="connsiteY4" fmla="*/ 531341 h 768020"/>
                <a:gd name="connsiteX5" fmla="*/ 185351 w 827903"/>
                <a:gd name="connsiteY5" fmla="*/ 494270 h 768020"/>
                <a:gd name="connsiteX6" fmla="*/ 234778 w 827903"/>
                <a:gd name="connsiteY6" fmla="*/ 407773 h 768020"/>
                <a:gd name="connsiteX7" fmla="*/ 259492 w 827903"/>
                <a:gd name="connsiteY7" fmla="*/ 160638 h 768020"/>
                <a:gd name="connsiteX8" fmla="*/ 284206 w 827903"/>
                <a:gd name="connsiteY8" fmla="*/ 37070 h 768020"/>
                <a:gd name="connsiteX9" fmla="*/ 296562 w 827903"/>
                <a:gd name="connsiteY9" fmla="*/ 0 h 768020"/>
                <a:gd name="connsiteX10" fmla="*/ 308919 w 827903"/>
                <a:gd name="connsiteY10" fmla="*/ 49427 h 768020"/>
                <a:gd name="connsiteX11" fmla="*/ 321276 w 827903"/>
                <a:gd name="connsiteY11" fmla="*/ 358346 h 768020"/>
                <a:gd name="connsiteX12" fmla="*/ 345989 w 827903"/>
                <a:gd name="connsiteY12" fmla="*/ 308919 h 768020"/>
                <a:gd name="connsiteX13" fmla="*/ 370703 w 827903"/>
                <a:gd name="connsiteY13" fmla="*/ 234778 h 768020"/>
                <a:gd name="connsiteX14" fmla="*/ 395416 w 827903"/>
                <a:gd name="connsiteY14" fmla="*/ 160638 h 768020"/>
                <a:gd name="connsiteX15" fmla="*/ 407773 w 827903"/>
                <a:gd name="connsiteY15" fmla="*/ 111211 h 768020"/>
                <a:gd name="connsiteX16" fmla="*/ 444843 w 827903"/>
                <a:gd name="connsiteY16" fmla="*/ 630195 h 768020"/>
                <a:gd name="connsiteX17" fmla="*/ 469557 w 827903"/>
                <a:gd name="connsiteY17" fmla="*/ 704335 h 768020"/>
                <a:gd name="connsiteX18" fmla="*/ 494270 w 827903"/>
                <a:gd name="connsiteY18" fmla="*/ 630195 h 768020"/>
                <a:gd name="connsiteX19" fmla="*/ 506627 w 827903"/>
                <a:gd name="connsiteY19" fmla="*/ 593124 h 768020"/>
                <a:gd name="connsiteX20" fmla="*/ 543697 w 827903"/>
                <a:gd name="connsiteY20" fmla="*/ 481914 h 768020"/>
                <a:gd name="connsiteX21" fmla="*/ 568411 w 827903"/>
                <a:gd name="connsiteY21" fmla="*/ 444843 h 768020"/>
                <a:gd name="connsiteX22" fmla="*/ 580768 w 827903"/>
                <a:gd name="connsiteY22" fmla="*/ 383060 h 768020"/>
                <a:gd name="connsiteX23" fmla="*/ 593124 w 827903"/>
                <a:gd name="connsiteY23" fmla="*/ 345989 h 768020"/>
                <a:gd name="connsiteX24" fmla="*/ 605481 w 827903"/>
                <a:gd name="connsiteY24" fmla="*/ 395416 h 768020"/>
                <a:gd name="connsiteX25" fmla="*/ 617838 w 827903"/>
                <a:gd name="connsiteY25" fmla="*/ 506627 h 768020"/>
                <a:gd name="connsiteX26" fmla="*/ 642551 w 827903"/>
                <a:gd name="connsiteY26" fmla="*/ 543697 h 768020"/>
                <a:gd name="connsiteX27" fmla="*/ 654908 w 827903"/>
                <a:gd name="connsiteY27" fmla="*/ 654908 h 768020"/>
                <a:gd name="connsiteX28" fmla="*/ 691978 w 827903"/>
                <a:gd name="connsiteY28" fmla="*/ 729049 h 768020"/>
                <a:gd name="connsiteX29" fmla="*/ 729049 w 827903"/>
                <a:gd name="connsiteY29" fmla="*/ 753762 h 768020"/>
                <a:gd name="connsiteX30" fmla="*/ 827903 w 827903"/>
                <a:gd name="connsiteY30" fmla="*/ 766119 h 76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27903" h="768020">
                  <a:moveTo>
                    <a:pt x="0" y="741405"/>
                  </a:moveTo>
                  <a:cubicBezTo>
                    <a:pt x="20595" y="749643"/>
                    <a:pt x="41515" y="775128"/>
                    <a:pt x="61784" y="766119"/>
                  </a:cubicBezTo>
                  <a:cubicBezTo>
                    <a:pt x="88926" y="754056"/>
                    <a:pt x="97928" y="718544"/>
                    <a:pt x="111211" y="691978"/>
                  </a:cubicBezTo>
                  <a:cubicBezTo>
                    <a:pt x="147574" y="619251"/>
                    <a:pt x="130099" y="660026"/>
                    <a:pt x="160638" y="568411"/>
                  </a:cubicBezTo>
                  <a:lnTo>
                    <a:pt x="172995" y="531341"/>
                  </a:lnTo>
                  <a:cubicBezTo>
                    <a:pt x="177114" y="518984"/>
                    <a:pt x="179526" y="505920"/>
                    <a:pt x="185351" y="494270"/>
                  </a:cubicBezTo>
                  <a:cubicBezTo>
                    <a:pt x="216707" y="431560"/>
                    <a:pt x="199847" y="460170"/>
                    <a:pt x="234778" y="407773"/>
                  </a:cubicBezTo>
                  <a:cubicBezTo>
                    <a:pt x="265615" y="284428"/>
                    <a:pt x="236493" y="413627"/>
                    <a:pt x="259492" y="160638"/>
                  </a:cubicBezTo>
                  <a:cubicBezTo>
                    <a:pt x="262729" y="125032"/>
                    <a:pt x="273847" y="73329"/>
                    <a:pt x="284206" y="37070"/>
                  </a:cubicBezTo>
                  <a:cubicBezTo>
                    <a:pt x="287784" y="24546"/>
                    <a:pt x="292443" y="12357"/>
                    <a:pt x="296562" y="0"/>
                  </a:cubicBezTo>
                  <a:cubicBezTo>
                    <a:pt x="300681" y="16476"/>
                    <a:pt x="307751" y="32484"/>
                    <a:pt x="308919" y="49427"/>
                  </a:cubicBezTo>
                  <a:cubicBezTo>
                    <a:pt x="316010" y="152238"/>
                    <a:pt x="306702" y="256326"/>
                    <a:pt x="321276" y="358346"/>
                  </a:cubicBezTo>
                  <a:cubicBezTo>
                    <a:pt x="323881" y="376581"/>
                    <a:pt x="339148" y="326022"/>
                    <a:pt x="345989" y="308919"/>
                  </a:cubicBezTo>
                  <a:cubicBezTo>
                    <a:pt x="355664" y="284732"/>
                    <a:pt x="362465" y="259492"/>
                    <a:pt x="370703" y="234778"/>
                  </a:cubicBezTo>
                  <a:lnTo>
                    <a:pt x="395416" y="160638"/>
                  </a:lnTo>
                  <a:lnTo>
                    <a:pt x="407773" y="111211"/>
                  </a:lnTo>
                  <a:cubicBezTo>
                    <a:pt x="415737" y="262523"/>
                    <a:pt x="424737" y="484423"/>
                    <a:pt x="444843" y="630195"/>
                  </a:cubicBezTo>
                  <a:cubicBezTo>
                    <a:pt x="448402" y="656001"/>
                    <a:pt x="469557" y="704335"/>
                    <a:pt x="469557" y="704335"/>
                  </a:cubicBezTo>
                  <a:lnTo>
                    <a:pt x="494270" y="630195"/>
                  </a:lnTo>
                  <a:cubicBezTo>
                    <a:pt x="498389" y="617838"/>
                    <a:pt x="503468" y="605761"/>
                    <a:pt x="506627" y="593124"/>
                  </a:cubicBezTo>
                  <a:cubicBezTo>
                    <a:pt x="518426" y="545931"/>
                    <a:pt x="520432" y="528443"/>
                    <a:pt x="543697" y="481914"/>
                  </a:cubicBezTo>
                  <a:cubicBezTo>
                    <a:pt x="550339" y="468631"/>
                    <a:pt x="560173" y="457200"/>
                    <a:pt x="568411" y="444843"/>
                  </a:cubicBezTo>
                  <a:cubicBezTo>
                    <a:pt x="572530" y="424249"/>
                    <a:pt x="575674" y="403435"/>
                    <a:pt x="580768" y="383060"/>
                  </a:cubicBezTo>
                  <a:cubicBezTo>
                    <a:pt x="583927" y="370424"/>
                    <a:pt x="581474" y="340164"/>
                    <a:pt x="593124" y="345989"/>
                  </a:cubicBezTo>
                  <a:cubicBezTo>
                    <a:pt x="608314" y="353584"/>
                    <a:pt x="601362" y="378940"/>
                    <a:pt x="605481" y="395416"/>
                  </a:cubicBezTo>
                  <a:cubicBezTo>
                    <a:pt x="609600" y="432486"/>
                    <a:pt x="608792" y="470442"/>
                    <a:pt x="617838" y="506627"/>
                  </a:cubicBezTo>
                  <a:cubicBezTo>
                    <a:pt x="621440" y="521034"/>
                    <a:pt x="638949" y="529290"/>
                    <a:pt x="642551" y="543697"/>
                  </a:cubicBezTo>
                  <a:cubicBezTo>
                    <a:pt x="651597" y="579882"/>
                    <a:pt x="648776" y="618117"/>
                    <a:pt x="654908" y="654908"/>
                  </a:cubicBezTo>
                  <a:cubicBezTo>
                    <a:pt x="658928" y="679026"/>
                    <a:pt x="674901" y="711972"/>
                    <a:pt x="691978" y="729049"/>
                  </a:cubicBezTo>
                  <a:cubicBezTo>
                    <a:pt x="702479" y="739550"/>
                    <a:pt x="714824" y="749495"/>
                    <a:pt x="729049" y="753762"/>
                  </a:cubicBezTo>
                  <a:cubicBezTo>
                    <a:pt x="772181" y="766702"/>
                    <a:pt x="793130" y="766119"/>
                    <a:pt x="827903" y="76611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5F5E7A3-969D-4397-AE81-009B1B7A7A2A}"/>
              </a:ext>
            </a:extLst>
          </p:cNvPr>
          <p:cNvGrpSpPr/>
          <p:nvPr/>
        </p:nvGrpSpPr>
        <p:grpSpPr>
          <a:xfrm>
            <a:off x="3147498" y="4386650"/>
            <a:ext cx="2281995" cy="1376726"/>
            <a:chOff x="3147498" y="4386650"/>
            <a:chExt cx="2281995" cy="137672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CAB0F8A-98AE-4BB3-A6A8-4AE061AF41B8}"/>
                </a:ext>
              </a:extLst>
            </p:cNvPr>
            <p:cNvSpPr/>
            <p:nvPr/>
          </p:nvSpPr>
          <p:spPr bwMode="auto">
            <a:xfrm>
              <a:off x="3147498" y="4386650"/>
              <a:ext cx="2281995" cy="1376726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4795ECC2-45DE-4F94-A81F-54F4BF8EFB49}"/>
                </a:ext>
              </a:extLst>
            </p:cNvPr>
            <p:cNvSpPr/>
            <p:nvPr/>
          </p:nvSpPr>
          <p:spPr bwMode="auto">
            <a:xfrm>
              <a:off x="4484780" y="4558512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E32F5A28-7586-4A79-A477-5F9604030DC2}"/>
                </a:ext>
              </a:extLst>
            </p:cNvPr>
            <p:cNvSpPr/>
            <p:nvPr/>
          </p:nvSpPr>
          <p:spPr bwMode="auto">
            <a:xfrm>
              <a:off x="4572303" y="5090193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78BB3E54-DCBA-40FF-B961-93D752D3CCDB}"/>
                </a:ext>
              </a:extLst>
            </p:cNvPr>
            <p:cNvSpPr/>
            <p:nvPr/>
          </p:nvSpPr>
          <p:spPr bwMode="auto">
            <a:xfrm>
              <a:off x="4807829" y="5391870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ACA9BCBE-F059-46B4-B4FA-A566686D2219}"/>
                </a:ext>
              </a:extLst>
            </p:cNvPr>
            <p:cNvSpPr/>
            <p:nvPr/>
          </p:nvSpPr>
          <p:spPr bwMode="auto">
            <a:xfrm>
              <a:off x="4512084" y="5391869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F372B304-9A23-4F33-B544-A0503CC5E1F7}"/>
                </a:ext>
              </a:extLst>
            </p:cNvPr>
            <p:cNvSpPr/>
            <p:nvPr/>
          </p:nvSpPr>
          <p:spPr bwMode="auto">
            <a:xfrm>
              <a:off x="4277008" y="5291738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Flowchart: Connector 34">
              <a:extLst>
                <a:ext uri="{FF2B5EF4-FFF2-40B4-BE49-F238E27FC236}">
                  <a16:creationId xmlns:a16="http://schemas.microsoft.com/office/drawing/2014/main" id="{9131C909-98BD-40CC-9BCD-EBABA025C6E0}"/>
                </a:ext>
              </a:extLst>
            </p:cNvPr>
            <p:cNvSpPr/>
            <p:nvPr/>
          </p:nvSpPr>
          <p:spPr bwMode="auto">
            <a:xfrm>
              <a:off x="4246412" y="5492000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0C744DF7-DCB4-4410-8D18-E96F281E8E55}"/>
                </a:ext>
              </a:extLst>
            </p:cNvPr>
            <p:cNvSpPr/>
            <p:nvPr/>
          </p:nvSpPr>
          <p:spPr bwMode="auto">
            <a:xfrm>
              <a:off x="4177921" y="4606291"/>
              <a:ext cx="74141" cy="100131"/>
            </a:xfrm>
            <a:prstGeom prst="flowChartConnector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9208E16F-3437-1D11-ABB9-AD20FCA3964C}"/>
              </a:ext>
            </a:extLst>
          </p:cNvPr>
          <p:cNvSpPr/>
          <p:nvPr/>
        </p:nvSpPr>
        <p:spPr bwMode="auto">
          <a:xfrm>
            <a:off x="190602" y="1547695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3E67E6A2-F5E4-CC53-AB51-B219ECDA03B3}"/>
              </a:ext>
            </a:extLst>
          </p:cNvPr>
          <p:cNvSpPr/>
          <p:nvPr/>
        </p:nvSpPr>
        <p:spPr bwMode="auto">
          <a:xfrm>
            <a:off x="190602" y="212019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4425B578-60E0-3723-29C9-E0AE56B09513}"/>
              </a:ext>
            </a:extLst>
          </p:cNvPr>
          <p:cNvSpPr/>
          <p:nvPr/>
        </p:nvSpPr>
        <p:spPr bwMode="auto">
          <a:xfrm>
            <a:off x="190602" y="2707408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166A0379-F9DF-52AB-9103-10A381CB5498}"/>
              </a:ext>
            </a:extLst>
          </p:cNvPr>
          <p:cNvSpPr/>
          <p:nvPr/>
        </p:nvSpPr>
        <p:spPr bwMode="auto">
          <a:xfrm>
            <a:off x="175605" y="329100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Content Placeholder 30" descr="Logo">
            <a:extLst>
              <a:ext uri="{FF2B5EF4-FFF2-40B4-BE49-F238E27FC236}">
                <a16:creationId xmlns:a16="http://schemas.microsoft.com/office/drawing/2014/main" id="{0B118F83-7853-9A1F-93B2-A00E03590EE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916" y="4339443"/>
            <a:ext cx="2458762" cy="1494751"/>
          </a:xfrm>
        </p:spPr>
      </p:pic>
    </p:spTree>
    <p:extLst>
      <p:ext uri="{BB962C8B-B14F-4D97-AF65-F5344CB8AC3E}">
        <p14:creationId xmlns:p14="http://schemas.microsoft.com/office/powerpoint/2010/main" val="189511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Filtering Information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99ABA5-520B-4D49-9A5A-26144B616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original signal</a:t>
            </a:r>
          </a:p>
          <a:p>
            <a:r>
              <a:rPr lang="en-US" dirty="0"/>
              <a:t>Cut filler words: low pass (noise) filter</a:t>
            </a:r>
          </a:p>
          <a:p>
            <a:r>
              <a:rPr lang="en-US" dirty="0"/>
              <a:t>Cut filter information: high pass filter</a:t>
            </a:r>
          </a:p>
          <a:p>
            <a:r>
              <a:rPr lang="en-US" dirty="0"/>
              <a:t>Apply Key Word Algorithm (§2.4)</a:t>
            </a:r>
          </a:p>
          <a:p>
            <a:r>
              <a:rPr lang="en-US" dirty="0"/>
              <a:t>Process and extract relevant 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Five Steps for Information Processing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4DF1DBC0-8F4E-43F9-B33A-DF925D6DFF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ircle: Hollow 2">
            <a:extLst>
              <a:ext uri="{FF2B5EF4-FFF2-40B4-BE49-F238E27FC236}">
                <a16:creationId xmlns:a16="http://schemas.microsoft.com/office/drawing/2014/main" id="{FD4B4802-E600-99CC-BA0E-19903C6C3560}"/>
              </a:ext>
            </a:extLst>
          </p:cNvPr>
          <p:cNvSpPr/>
          <p:nvPr/>
        </p:nvSpPr>
        <p:spPr bwMode="auto">
          <a:xfrm>
            <a:off x="190602" y="1547695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A7A3155A-6707-61B7-1F06-39D36C1CB9C1}"/>
              </a:ext>
            </a:extLst>
          </p:cNvPr>
          <p:cNvSpPr/>
          <p:nvPr/>
        </p:nvSpPr>
        <p:spPr bwMode="auto">
          <a:xfrm>
            <a:off x="190602" y="212019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5D806AC5-E671-0767-36F7-801AE3570920}"/>
              </a:ext>
            </a:extLst>
          </p:cNvPr>
          <p:cNvSpPr/>
          <p:nvPr/>
        </p:nvSpPr>
        <p:spPr bwMode="auto">
          <a:xfrm>
            <a:off x="190602" y="2707408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BBCE4234-244B-4168-EDFB-53EFD4C1676F}"/>
              </a:ext>
            </a:extLst>
          </p:cNvPr>
          <p:cNvSpPr/>
          <p:nvPr/>
        </p:nvSpPr>
        <p:spPr bwMode="auto">
          <a:xfrm>
            <a:off x="175605" y="3291004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8BA85787-7908-2C8B-CF27-BF6FC8CF072F}"/>
              </a:ext>
            </a:extLst>
          </p:cNvPr>
          <p:cNvSpPr/>
          <p:nvPr/>
        </p:nvSpPr>
        <p:spPr bwMode="auto">
          <a:xfrm>
            <a:off x="190602" y="3874600"/>
            <a:ext cx="406831" cy="406830"/>
          </a:xfrm>
          <a:prstGeom prst="donu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2" name="Content Placeholder 30" descr="Logo">
            <a:extLst>
              <a:ext uri="{FF2B5EF4-FFF2-40B4-BE49-F238E27FC236}">
                <a16:creationId xmlns:a16="http://schemas.microsoft.com/office/drawing/2014/main" id="{AB808EE0-B18E-C57D-5689-EE9335D5FB2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40" y="4448849"/>
            <a:ext cx="2458762" cy="1494751"/>
          </a:xfr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7F7F11-206F-39FA-6F52-84A4F1727BDA}"/>
              </a:ext>
            </a:extLst>
          </p:cNvPr>
          <p:cNvCxnSpPr>
            <a:cxnSpLocks/>
          </p:cNvCxnSpPr>
          <p:nvPr/>
        </p:nvCxnSpPr>
        <p:spPr bwMode="auto">
          <a:xfrm>
            <a:off x="3748499" y="5156379"/>
            <a:ext cx="279566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6553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02F8-A15E-42E5-ABEE-1F8C5830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Filter out Filler Words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3899-600F-47D4-B51E-BFB4E3262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teacher’s talk in your textbook.</a:t>
            </a:r>
          </a:p>
          <a:p>
            <a:r>
              <a:rPr lang="en-US" dirty="0"/>
              <a:t>Echo the words in table when the teacher asks you.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CF5182-2AA6-479F-AC90-88E80599D3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IN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4F9C98-3DCE-4110-AE28-3F0DC49FC8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05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02F8-A15E-42E5-ABEE-1F8C5830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Filter out Filler Words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3899-600F-47D4-B51E-BFB4E3262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talk </a:t>
            </a:r>
            <a:r>
              <a:rPr lang="en-US" dirty="0">
                <a:sym typeface="Wingdings" panose="05000000000000000000" pitchFamily="2" charset="2"/>
              </a:rPr>
              <a:t> filler words</a:t>
            </a:r>
          </a:p>
          <a:p>
            <a:r>
              <a:rPr lang="en-US" dirty="0">
                <a:sym typeface="Wingdings" panose="05000000000000000000" pitchFamily="2" charset="2"/>
              </a:rPr>
              <a:t>Why? To give speaker time to think</a:t>
            </a:r>
          </a:p>
          <a:p>
            <a:r>
              <a:rPr lang="en-US" dirty="0">
                <a:sym typeface="Wingdings" panose="05000000000000000000" pitchFamily="2" charset="2"/>
              </a:rPr>
              <a:t>Need to learn to ignore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C64FFF-1C85-2573-5964-8265F56F4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4F9C98-3DCE-4110-AE28-3F0DC49FC8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89764B3-3C63-D733-65CC-F2B977A019A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CA91A2-AEC9-A523-4A48-5BE3852377B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9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02F8-A15E-42E5-ABEE-1F8C5830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 Filter out Filler Words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C45E934-97A8-4AC9-9261-9B7F6061690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Hmmm…                Um…</a:t>
            </a:r>
          </a:p>
          <a:p>
            <a:r>
              <a:rPr lang="en-US" dirty="0"/>
              <a:t>OK                           You know</a:t>
            </a:r>
          </a:p>
          <a:p>
            <a:r>
              <a:rPr lang="en-US" dirty="0"/>
              <a:t>Well                         Now where was I?</a:t>
            </a:r>
          </a:p>
          <a:p>
            <a:r>
              <a:rPr lang="en-US" dirty="0"/>
              <a:t>Oh </a:t>
            </a:r>
            <a:r>
              <a:rPr lang="en-US" dirty="0" err="1"/>
              <a:t>ya</a:t>
            </a:r>
            <a:r>
              <a:rPr lang="en-US" dirty="0"/>
              <a:t>…                   ah</a:t>
            </a:r>
          </a:p>
          <a:p>
            <a:endParaRPr lang="en-US" dirty="0"/>
          </a:p>
          <a:p>
            <a:r>
              <a:rPr lang="en-US" dirty="0"/>
              <a:t>I guess what I really meant to ask is…</a:t>
            </a:r>
          </a:p>
          <a:p>
            <a:r>
              <a:rPr lang="en-US" dirty="0"/>
              <a:t>How should I say it?</a:t>
            </a:r>
          </a:p>
          <a:p>
            <a:r>
              <a:rPr lang="en-US" dirty="0"/>
              <a:t>Are you following me?</a:t>
            </a:r>
          </a:p>
          <a:p>
            <a:r>
              <a:rPr lang="en-US" dirty="0"/>
              <a:t>Now let me see…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A33CE-A40D-F2BA-942C-0A81BED5AB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4F9C98-3DCE-4110-AE28-3F0DC49FC8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010BB8-13DB-F5DE-D34D-9E15BA4BC8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A85CD91-6D4F-8A2C-291E-EEA21DCDF91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571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02F8-A15E-42E5-ABEE-1F8C5830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 Filter out Filler Words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DEA1D4B-5327-4BC8-BF39-C2EA9AE1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Imagine: You are at a reception for a Canadian professor visiting your university.</a:t>
            </a:r>
          </a:p>
          <a:p>
            <a:r>
              <a:rPr lang="en-US" dirty="0"/>
              <a:t>Listen to professor’s talk.</a:t>
            </a:r>
          </a:p>
          <a:p>
            <a:r>
              <a:rPr lang="en-US" dirty="0"/>
              <a:t>Don’t try to understand the talk, just listen for the filler words.</a:t>
            </a:r>
          </a:p>
          <a:p>
            <a:r>
              <a:rPr lang="en-US" dirty="0"/>
              <a:t>Check off the filler words she uses in your textbook.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CA994-186B-48C9-852E-BFA7FF5644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Listen for Filler Words</a:t>
            </a:r>
            <a:endParaRPr lang="en-GB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534E4DE-5E9B-42F9-B7E1-A4DD7EC74D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0A6AABD-BDEA-E3FC-381F-C668597847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21filt0">
            <a:hlinkClick r:id="" action="ppaction://media"/>
            <a:extLst>
              <a:ext uri="{FF2B5EF4-FFF2-40B4-BE49-F238E27FC236}">
                <a16:creationId xmlns:a16="http://schemas.microsoft.com/office/drawing/2014/main" id="{AE52C721-BD50-FA32-031A-D31586F35337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00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3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04773-BE87-4882-BA8A-A84CC717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Listening for Content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F4106-FBBB-4404-9BBC-5B155C18E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teacher’s talk in your textbook.</a:t>
            </a:r>
          </a:p>
          <a:p>
            <a:r>
              <a:rPr lang="en-US" dirty="0"/>
              <a:t>Echo the words in the table when the teacher asks you.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1B50B-F64C-4724-8929-8469DB6DA4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Clues to Structure and Key Points 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069DC32-49DA-4562-BD2A-C4F67A37D6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0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04773-BE87-4882-BA8A-A84CC717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Listening for Content</a:t>
            </a:r>
            <a:endParaRPr lang="en-GB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AECF251-13A7-49E8-A957-AFECA0B3EB6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/>
              <a:t>A couple of example are…</a:t>
            </a:r>
          </a:p>
          <a:p>
            <a:r>
              <a:rPr lang="en-US" dirty="0"/>
              <a:t>My talk today is divided into 2 sections…</a:t>
            </a:r>
          </a:p>
          <a:p>
            <a:r>
              <a:rPr lang="en-US" dirty="0"/>
              <a:t>The goals of this experiment were…</a:t>
            </a:r>
          </a:p>
          <a:p>
            <a:r>
              <a:rPr lang="en-US" dirty="0"/>
              <a:t>The data falls into one of</a:t>
            </a:r>
          </a:p>
          <a:p>
            <a:r>
              <a:rPr lang="en-US" dirty="0"/>
              <a:t>three categories…</a:t>
            </a:r>
          </a:p>
          <a:p>
            <a:r>
              <a:rPr lang="en-US" dirty="0"/>
              <a:t>There are three reasons for this behavior:</a:t>
            </a:r>
          </a:p>
          <a:p>
            <a:r>
              <a:rPr lang="en-US" dirty="0"/>
              <a:t>There were three major results…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1B50B-F64C-4724-8929-8469DB6DA4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Clues to Structure and Key Points </a:t>
            </a:r>
            <a:endParaRPr lang="en-GB" dirty="0"/>
          </a:p>
        </p:txBody>
      </p:sp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F8536B0A-B79D-431B-ACB8-C6C3737C04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45" name="Content Placeholder 44">
            <a:extLst>
              <a:ext uri="{FF2B5EF4-FFF2-40B4-BE49-F238E27FC236}">
                <a16:creationId xmlns:a16="http://schemas.microsoft.com/office/drawing/2014/main" id="{5D243E36-BD31-4C77-8130-FF22358756F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08" y="1447800"/>
            <a:ext cx="4004384" cy="51816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4BB792A-EF68-BF76-F34E-F37F613AE71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AF74139-6C29-FF39-580D-F32D45EB901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22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F6C102A-7C71-470E-9963-6201290B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Listening for Content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504B99-DB65-4993-A59F-78EA2BB6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professor’s self-introduction</a:t>
            </a:r>
          </a:p>
          <a:p>
            <a:r>
              <a:rPr lang="en-US" dirty="0"/>
              <a:t>Write down the answers to the questions in your textbook.</a:t>
            </a:r>
          </a:p>
          <a:p>
            <a:r>
              <a:rPr lang="en-US" dirty="0"/>
              <a:t>Convert your answer to a cluster diagram or mind map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82C335C-B88C-4F5C-BCAF-9778CD76C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Listen to an informal talk</a:t>
            </a:r>
            <a:endParaRPr lang="en-GB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1D296A4-78A0-4833-B2BF-9BDBB873E6A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B01963-BE03-FD68-25C8-C12E8858C42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21filt0">
            <a:hlinkClick r:id="" action="ppaction://media"/>
            <a:extLst>
              <a:ext uri="{FF2B5EF4-FFF2-40B4-BE49-F238E27FC236}">
                <a16:creationId xmlns:a16="http://schemas.microsoft.com/office/drawing/2014/main" id="{D8091923-8EF6-4AC2-96CF-3E5BA401E8DB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12000" y="6273800"/>
            <a:ext cx="406400" cy="406400"/>
          </a:xfrm>
        </p:spPr>
      </p:pic>
      <p:pic>
        <p:nvPicPr>
          <p:cNvPr id="3" name="Content Placeholder 30" descr="Logo">
            <a:hlinkClick r:id="rId6"/>
            <a:extLst>
              <a:ext uri="{FF2B5EF4-FFF2-40B4-BE49-F238E27FC236}">
                <a16:creationId xmlns:a16="http://schemas.microsoft.com/office/drawing/2014/main" id="{545FC10C-D92A-558F-F9FC-883F55996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4725" y="4240952"/>
            <a:ext cx="2528807" cy="153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03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3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F6C102A-7C71-470E-9963-6201290B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Summary Example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504B99-DB65-4993-A59F-78EA2BB6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informal talk as we apply filters…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82C335C-B88C-4F5C-BCAF-9778CD76C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Listen to the conversation</a:t>
            </a:r>
            <a:endParaRPr lang="en-GB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E4417C30-1DB7-4CA8-A349-5A3C4504FF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1" name="Content Placeholder 30" descr="Logo&#10;&#10;Description automatically generated with low confidence">
            <a:hlinkClick r:id="rId9"/>
            <a:extLst>
              <a:ext uri="{FF2B5EF4-FFF2-40B4-BE49-F238E27FC236}">
                <a16:creationId xmlns:a16="http://schemas.microsoft.com/office/drawing/2014/main" id="{DEAA3E21-D01F-62B6-118C-23A34EA639B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291703"/>
            <a:ext cx="609600" cy="370593"/>
          </a:xfrm>
        </p:spPr>
      </p:pic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8D7821AA-58C8-B323-9654-168D7E22519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4939D8-4BDB-461B-8268-F33535AD75A1}"/>
              </a:ext>
            </a:extLst>
          </p:cNvPr>
          <p:cNvGrpSpPr/>
          <p:nvPr/>
        </p:nvGrpSpPr>
        <p:grpSpPr>
          <a:xfrm>
            <a:off x="98355" y="2704107"/>
            <a:ext cx="1813943" cy="1104885"/>
            <a:chOff x="0" y="3684482"/>
            <a:chExt cx="2435252" cy="137672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D98AB1D-E04B-4EE1-B8BD-AC0E5E83268A}"/>
                </a:ext>
              </a:extLst>
            </p:cNvPr>
            <p:cNvSpPr/>
            <p:nvPr/>
          </p:nvSpPr>
          <p:spPr bwMode="auto">
            <a:xfrm>
              <a:off x="0" y="3684482"/>
              <a:ext cx="2281995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23DC8E-39DB-493B-A43A-2E912B151AD8}"/>
                </a:ext>
              </a:extLst>
            </p:cNvPr>
            <p:cNvSpPr/>
            <p:nvPr/>
          </p:nvSpPr>
          <p:spPr bwMode="auto">
            <a:xfrm>
              <a:off x="0" y="4191207"/>
              <a:ext cx="2261690" cy="741406"/>
            </a:xfrm>
            <a:custGeom>
              <a:avLst/>
              <a:gdLst>
                <a:gd name="connsiteX0" fmla="*/ 0 w 1989538"/>
                <a:gd name="connsiteY0" fmla="*/ 185351 h 741406"/>
                <a:gd name="connsiteX1" fmla="*/ 98854 w 1989538"/>
                <a:gd name="connsiteY1" fmla="*/ 271849 h 741406"/>
                <a:gd name="connsiteX2" fmla="*/ 160638 w 1989538"/>
                <a:gd name="connsiteY2" fmla="*/ 333633 h 741406"/>
                <a:gd name="connsiteX3" fmla="*/ 259492 w 1989538"/>
                <a:gd name="connsiteY3" fmla="*/ 444843 h 741406"/>
                <a:gd name="connsiteX4" fmla="*/ 321276 w 1989538"/>
                <a:gd name="connsiteY4" fmla="*/ 494270 h 741406"/>
                <a:gd name="connsiteX5" fmla="*/ 370703 w 1989538"/>
                <a:gd name="connsiteY5" fmla="*/ 457200 h 741406"/>
                <a:gd name="connsiteX6" fmla="*/ 395416 w 1989538"/>
                <a:gd name="connsiteY6" fmla="*/ 420130 h 741406"/>
                <a:gd name="connsiteX7" fmla="*/ 593124 w 1989538"/>
                <a:gd name="connsiteY7" fmla="*/ 321276 h 741406"/>
                <a:gd name="connsiteX8" fmla="*/ 630195 w 1989538"/>
                <a:gd name="connsiteY8" fmla="*/ 333633 h 741406"/>
                <a:gd name="connsiteX9" fmla="*/ 654908 w 1989538"/>
                <a:gd name="connsiteY9" fmla="*/ 407773 h 741406"/>
                <a:gd name="connsiteX10" fmla="*/ 679622 w 1989538"/>
                <a:gd name="connsiteY10" fmla="*/ 580768 h 741406"/>
                <a:gd name="connsiteX11" fmla="*/ 729049 w 1989538"/>
                <a:gd name="connsiteY11" fmla="*/ 345989 h 741406"/>
                <a:gd name="connsiteX12" fmla="*/ 766119 w 1989538"/>
                <a:gd name="connsiteY12" fmla="*/ 271849 h 741406"/>
                <a:gd name="connsiteX13" fmla="*/ 790832 w 1989538"/>
                <a:gd name="connsiteY13" fmla="*/ 86497 h 741406"/>
                <a:gd name="connsiteX14" fmla="*/ 803189 w 1989538"/>
                <a:gd name="connsiteY14" fmla="*/ 0 h 741406"/>
                <a:gd name="connsiteX15" fmla="*/ 840259 w 1989538"/>
                <a:gd name="connsiteY15" fmla="*/ 210065 h 741406"/>
                <a:gd name="connsiteX16" fmla="*/ 864973 w 1989538"/>
                <a:gd name="connsiteY16" fmla="*/ 160638 h 741406"/>
                <a:gd name="connsiteX17" fmla="*/ 889687 w 1989538"/>
                <a:gd name="connsiteY17" fmla="*/ 123568 h 741406"/>
                <a:gd name="connsiteX18" fmla="*/ 976184 w 1989538"/>
                <a:gd name="connsiteY18" fmla="*/ 197708 h 741406"/>
                <a:gd name="connsiteX19" fmla="*/ 951470 w 1989538"/>
                <a:gd name="connsiteY19" fmla="*/ 234778 h 741406"/>
                <a:gd name="connsiteX20" fmla="*/ 926757 w 1989538"/>
                <a:gd name="connsiteY20" fmla="*/ 333633 h 741406"/>
                <a:gd name="connsiteX21" fmla="*/ 939114 w 1989538"/>
                <a:gd name="connsiteY21" fmla="*/ 568411 h 741406"/>
                <a:gd name="connsiteX22" fmla="*/ 976184 w 1989538"/>
                <a:gd name="connsiteY22" fmla="*/ 556054 h 741406"/>
                <a:gd name="connsiteX23" fmla="*/ 988541 w 1989538"/>
                <a:gd name="connsiteY23" fmla="*/ 420130 h 741406"/>
                <a:gd name="connsiteX24" fmla="*/ 1000897 w 1989538"/>
                <a:gd name="connsiteY24" fmla="*/ 370703 h 741406"/>
                <a:gd name="connsiteX25" fmla="*/ 1037968 w 1989538"/>
                <a:gd name="connsiteY25" fmla="*/ 358346 h 741406"/>
                <a:gd name="connsiteX26" fmla="*/ 1062681 w 1989538"/>
                <a:gd name="connsiteY26" fmla="*/ 420130 h 741406"/>
                <a:gd name="connsiteX27" fmla="*/ 1075038 w 1989538"/>
                <a:gd name="connsiteY27" fmla="*/ 457200 h 741406"/>
                <a:gd name="connsiteX28" fmla="*/ 1099751 w 1989538"/>
                <a:gd name="connsiteY28" fmla="*/ 494270 h 741406"/>
                <a:gd name="connsiteX29" fmla="*/ 1173892 w 1989538"/>
                <a:gd name="connsiteY29" fmla="*/ 593124 h 741406"/>
                <a:gd name="connsiteX30" fmla="*/ 1223319 w 1989538"/>
                <a:gd name="connsiteY30" fmla="*/ 716692 h 741406"/>
                <a:gd name="connsiteX31" fmla="*/ 1272746 w 1989538"/>
                <a:gd name="connsiteY31" fmla="*/ 729049 h 741406"/>
                <a:gd name="connsiteX32" fmla="*/ 1309816 w 1989538"/>
                <a:gd name="connsiteY32" fmla="*/ 741406 h 741406"/>
                <a:gd name="connsiteX33" fmla="*/ 1383957 w 1989538"/>
                <a:gd name="connsiteY33" fmla="*/ 691978 h 741406"/>
                <a:gd name="connsiteX34" fmla="*/ 1445741 w 1989538"/>
                <a:gd name="connsiteY34" fmla="*/ 630195 h 741406"/>
                <a:gd name="connsiteX35" fmla="*/ 1581665 w 1989538"/>
                <a:gd name="connsiteY35" fmla="*/ 605481 h 741406"/>
                <a:gd name="connsiteX36" fmla="*/ 1606378 w 1989538"/>
                <a:gd name="connsiteY36" fmla="*/ 568411 h 741406"/>
                <a:gd name="connsiteX37" fmla="*/ 1828800 w 1989538"/>
                <a:gd name="connsiteY37" fmla="*/ 531341 h 741406"/>
                <a:gd name="connsiteX38" fmla="*/ 1878227 w 1989538"/>
                <a:gd name="connsiteY38" fmla="*/ 481914 h 741406"/>
                <a:gd name="connsiteX39" fmla="*/ 1890584 w 1989538"/>
                <a:gd name="connsiteY39" fmla="*/ 444843 h 741406"/>
                <a:gd name="connsiteX40" fmla="*/ 1915297 w 1989538"/>
                <a:gd name="connsiteY40" fmla="*/ 395416 h 741406"/>
                <a:gd name="connsiteX41" fmla="*/ 1952368 w 1989538"/>
                <a:gd name="connsiteY41" fmla="*/ 370703 h 741406"/>
                <a:gd name="connsiteX42" fmla="*/ 1989438 w 1989538"/>
                <a:gd name="connsiteY42" fmla="*/ 345989 h 74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89538" h="741406">
                  <a:moveTo>
                    <a:pt x="0" y="185351"/>
                  </a:moveTo>
                  <a:cubicBezTo>
                    <a:pt x="33389" y="212062"/>
                    <a:pt x="70991" y="238413"/>
                    <a:pt x="98854" y="271849"/>
                  </a:cubicBezTo>
                  <a:cubicBezTo>
                    <a:pt x="150339" y="333632"/>
                    <a:pt x="92678" y="288325"/>
                    <a:pt x="160638" y="333633"/>
                  </a:cubicBezTo>
                  <a:cubicBezTo>
                    <a:pt x="221489" y="424909"/>
                    <a:pt x="186304" y="389952"/>
                    <a:pt x="259492" y="444843"/>
                  </a:cubicBezTo>
                  <a:cubicBezTo>
                    <a:pt x="271210" y="462421"/>
                    <a:pt x="287850" y="503820"/>
                    <a:pt x="321276" y="494270"/>
                  </a:cubicBezTo>
                  <a:cubicBezTo>
                    <a:pt x="341078" y="488612"/>
                    <a:pt x="354227" y="469557"/>
                    <a:pt x="370703" y="457200"/>
                  </a:cubicBezTo>
                  <a:cubicBezTo>
                    <a:pt x="378941" y="444843"/>
                    <a:pt x="391814" y="434537"/>
                    <a:pt x="395416" y="420130"/>
                  </a:cubicBezTo>
                  <a:cubicBezTo>
                    <a:pt x="438211" y="248950"/>
                    <a:pt x="331379" y="303826"/>
                    <a:pt x="593124" y="321276"/>
                  </a:cubicBezTo>
                  <a:cubicBezTo>
                    <a:pt x="605481" y="325395"/>
                    <a:pt x="622624" y="323034"/>
                    <a:pt x="630195" y="333633"/>
                  </a:cubicBezTo>
                  <a:cubicBezTo>
                    <a:pt x="645336" y="354831"/>
                    <a:pt x="650381" y="382119"/>
                    <a:pt x="654908" y="407773"/>
                  </a:cubicBezTo>
                  <a:cubicBezTo>
                    <a:pt x="695515" y="637882"/>
                    <a:pt x="645128" y="477285"/>
                    <a:pt x="679622" y="580768"/>
                  </a:cubicBezTo>
                  <a:cubicBezTo>
                    <a:pt x="788829" y="544365"/>
                    <a:pt x="706322" y="584632"/>
                    <a:pt x="729049" y="345989"/>
                  </a:cubicBezTo>
                  <a:cubicBezTo>
                    <a:pt x="731891" y="316144"/>
                    <a:pt x="750382" y="295454"/>
                    <a:pt x="766119" y="271849"/>
                  </a:cubicBezTo>
                  <a:cubicBezTo>
                    <a:pt x="795518" y="183652"/>
                    <a:pt x="772225" y="263266"/>
                    <a:pt x="790832" y="86497"/>
                  </a:cubicBezTo>
                  <a:cubicBezTo>
                    <a:pt x="793881" y="57532"/>
                    <a:pt x="799070" y="28832"/>
                    <a:pt x="803189" y="0"/>
                  </a:cubicBezTo>
                  <a:cubicBezTo>
                    <a:pt x="880021" y="115245"/>
                    <a:pt x="748797" y="-94812"/>
                    <a:pt x="840259" y="210065"/>
                  </a:cubicBezTo>
                  <a:cubicBezTo>
                    <a:pt x="845552" y="227709"/>
                    <a:pt x="855834" y="176631"/>
                    <a:pt x="864973" y="160638"/>
                  </a:cubicBezTo>
                  <a:cubicBezTo>
                    <a:pt x="872341" y="147744"/>
                    <a:pt x="881449" y="135925"/>
                    <a:pt x="889687" y="123568"/>
                  </a:cubicBezTo>
                  <a:cubicBezTo>
                    <a:pt x="979938" y="153651"/>
                    <a:pt x="957509" y="123009"/>
                    <a:pt x="976184" y="197708"/>
                  </a:cubicBezTo>
                  <a:cubicBezTo>
                    <a:pt x="967946" y="210065"/>
                    <a:pt x="958111" y="221495"/>
                    <a:pt x="951470" y="234778"/>
                  </a:cubicBezTo>
                  <a:cubicBezTo>
                    <a:pt x="938807" y="260105"/>
                    <a:pt x="931455" y="310141"/>
                    <a:pt x="926757" y="333633"/>
                  </a:cubicBezTo>
                  <a:cubicBezTo>
                    <a:pt x="930876" y="411892"/>
                    <a:pt x="922114" y="491910"/>
                    <a:pt x="939114" y="568411"/>
                  </a:cubicBezTo>
                  <a:cubicBezTo>
                    <a:pt x="941940" y="581126"/>
                    <a:pt x="972065" y="568411"/>
                    <a:pt x="976184" y="556054"/>
                  </a:cubicBezTo>
                  <a:cubicBezTo>
                    <a:pt x="990571" y="512894"/>
                    <a:pt x="982528" y="465226"/>
                    <a:pt x="988541" y="420130"/>
                  </a:cubicBezTo>
                  <a:cubicBezTo>
                    <a:pt x="990785" y="403296"/>
                    <a:pt x="990288" y="383964"/>
                    <a:pt x="1000897" y="370703"/>
                  </a:cubicBezTo>
                  <a:cubicBezTo>
                    <a:pt x="1009034" y="360532"/>
                    <a:pt x="1025611" y="362465"/>
                    <a:pt x="1037968" y="358346"/>
                  </a:cubicBezTo>
                  <a:cubicBezTo>
                    <a:pt x="1046206" y="378941"/>
                    <a:pt x="1054893" y="399361"/>
                    <a:pt x="1062681" y="420130"/>
                  </a:cubicBezTo>
                  <a:cubicBezTo>
                    <a:pt x="1067254" y="432326"/>
                    <a:pt x="1069213" y="445550"/>
                    <a:pt x="1075038" y="457200"/>
                  </a:cubicBezTo>
                  <a:cubicBezTo>
                    <a:pt x="1081679" y="470483"/>
                    <a:pt x="1093720" y="480699"/>
                    <a:pt x="1099751" y="494270"/>
                  </a:cubicBezTo>
                  <a:cubicBezTo>
                    <a:pt x="1143377" y="592429"/>
                    <a:pt x="1091911" y="552134"/>
                    <a:pt x="1173892" y="593124"/>
                  </a:cubicBezTo>
                  <a:cubicBezTo>
                    <a:pt x="1176740" y="601670"/>
                    <a:pt x="1206534" y="702705"/>
                    <a:pt x="1223319" y="716692"/>
                  </a:cubicBezTo>
                  <a:cubicBezTo>
                    <a:pt x="1236366" y="727564"/>
                    <a:pt x="1256417" y="724383"/>
                    <a:pt x="1272746" y="729049"/>
                  </a:cubicBezTo>
                  <a:cubicBezTo>
                    <a:pt x="1285270" y="732627"/>
                    <a:pt x="1297459" y="737287"/>
                    <a:pt x="1309816" y="741406"/>
                  </a:cubicBezTo>
                  <a:cubicBezTo>
                    <a:pt x="1355505" y="726176"/>
                    <a:pt x="1348356" y="734700"/>
                    <a:pt x="1383957" y="691978"/>
                  </a:cubicBezTo>
                  <a:cubicBezTo>
                    <a:pt x="1407127" y="664174"/>
                    <a:pt x="1406094" y="641523"/>
                    <a:pt x="1445741" y="630195"/>
                  </a:cubicBezTo>
                  <a:cubicBezTo>
                    <a:pt x="1490020" y="617544"/>
                    <a:pt x="1536357" y="613719"/>
                    <a:pt x="1581665" y="605481"/>
                  </a:cubicBezTo>
                  <a:cubicBezTo>
                    <a:pt x="1589903" y="593124"/>
                    <a:pt x="1593785" y="576282"/>
                    <a:pt x="1606378" y="568411"/>
                  </a:cubicBezTo>
                  <a:cubicBezTo>
                    <a:pt x="1662315" y="533450"/>
                    <a:pt x="1778803" y="535507"/>
                    <a:pt x="1828800" y="531341"/>
                  </a:cubicBezTo>
                  <a:cubicBezTo>
                    <a:pt x="1861753" y="432483"/>
                    <a:pt x="1812324" y="547817"/>
                    <a:pt x="1878227" y="481914"/>
                  </a:cubicBezTo>
                  <a:cubicBezTo>
                    <a:pt x="1887437" y="472704"/>
                    <a:pt x="1885453" y="456815"/>
                    <a:pt x="1890584" y="444843"/>
                  </a:cubicBezTo>
                  <a:cubicBezTo>
                    <a:pt x="1897840" y="427912"/>
                    <a:pt x="1903505" y="409567"/>
                    <a:pt x="1915297" y="395416"/>
                  </a:cubicBezTo>
                  <a:cubicBezTo>
                    <a:pt x="1924804" y="384007"/>
                    <a:pt x="1939085" y="377345"/>
                    <a:pt x="1952368" y="370703"/>
                  </a:cubicBezTo>
                  <a:cubicBezTo>
                    <a:pt x="1993346" y="350214"/>
                    <a:pt x="1989438" y="373531"/>
                    <a:pt x="1989438" y="34598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60CBAB6-B8A9-4CCB-8966-C56E31F33D20}"/>
                </a:ext>
              </a:extLst>
            </p:cNvPr>
            <p:cNvSpPr/>
            <p:nvPr/>
          </p:nvSpPr>
          <p:spPr>
            <a:xfrm>
              <a:off x="30216" y="3906620"/>
              <a:ext cx="1005252" cy="5369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chemeClr val="tx2"/>
                  </a:solidFill>
                </a:rPr>
                <a:t>info</a:t>
              </a:r>
            </a:p>
            <a:p>
              <a:r>
                <a:rPr lang="en-US" sz="1100" dirty="0">
                  <a:solidFill>
                    <a:schemeClr val="tx2"/>
                  </a:solidFill>
                </a:rPr>
                <a:t>filler </a:t>
              </a:r>
              <a:endParaRPr lang="en-GB" sz="11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2909F0-6CDB-4EE0-BEE3-4E63A80B17C6}"/>
                </a:ext>
              </a:extLst>
            </p:cNvPr>
            <p:cNvSpPr/>
            <p:nvPr/>
          </p:nvSpPr>
          <p:spPr>
            <a:xfrm>
              <a:off x="1046123" y="3887446"/>
              <a:ext cx="581488" cy="5752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info</a:t>
              </a:r>
            </a:p>
            <a:p>
              <a:r>
                <a:rPr lang="en-US" sz="1200" dirty="0">
                  <a:solidFill>
                    <a:schemeClr val="tx2"/>
                  </a:solidFill>
                </a:rPr>
                <a:t>key</a:t>
              </a:r>
              <a:endParaRPr lang="en-GB" sz="12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FB441-7284-4D69-981A-F97362BB3F7A}"/>
                </a:ext>
              </a:extLst>
            </p:cNvPr>
            <p:cNvSpPr/>
            <p:nvPr/>
          </p:nvSpPr>
          <p:spPr>
            <a:xfrm>
              <a:off x="1698816" y="4098431"/>
              <a:ext cx="736436" cy="5752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noise </a:t>
              </a:r>
            </a:p>
            <a:p>
              <a:r>
                <a:rPr lang="en-US" sz="1200" dirty="0">
                  <a:solidFill>
                    <a:schemeClr val="tx2"/>
                  </a:solidFill>
                </a:rPr>
                <a:t>filler</a:t>
              </a:r>
              <a:endParaRPr lang="en-GB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0F23E7D-F0D8-4CC2-BDBB-DB9E825EEAE4}"/>
              </a:ext>
            </a:extLst>
          </p:cNvPr>
          <p:cNvGrpSpPr/>
          <p:nvPr/>
        </p:nvGrpSpPr>
        <p:grpSpPr>
          <a:xfrm>
            <a:off x="1877369" y="2055527"/>
            <a:ext cx="1637507" cy="1074144"/>
            <a:chOff x="1708994" y="2185602"/>
            <a:chExt cx="2367755" cy="143567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81E72B-7849-4D20-A442-265E912E0DC7}"/>
                </a:ext>
              </a:extLst>
            </p:cNvPr>
            <p:cNvSpPr/>
            <p:nvPr/>
          </p:nvSpPr>
          <p:spPr bwMode="auto">
            <a:xfrm>
              <a:off x="1719823" y="2185602"/>
              <a:ext cx="2356926" cy="143567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050" dirty="0">
                  <a:solidFill>
                    <a:schemeClr val="tx2"/>
                  </a:solidFill>
                </a:rPr>
                <a:t>low pass</a:t>
              </a:r>
            </a:p>
            <a:p>
              <a:r>
                <a:rPr lang="en-US" sz="1050" dirty="0">
                  <a:solidFill>
                    <a:schemeClr val="tx2"/>
                  </a:solidFill>
                </a:rPr>
                <a:t>(noise) filter</a:t>
              </a:r>
              <a:endParaRPr lang="en-GB" sz="1050" dirty="0">
                <a:solidFill>
                  <a:schemeClr val="tx2"/>
                </a:solidFill>
              </a:endParaRPr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07839102-8C95-4D3F-BA2A-2E0E7B8850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08994" y="2403865"/>
              <a:ext cx="2255368" cy="1156033"/>
            </a:xfrm>
            <a:prstGeom prst="bentConnector3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D73C858-D94B-4338-921F-67400E5E993B}"/>
              </a:ext>
            </a:extLst>
          </p:cNvPr>
          <p:cNvGrpSpPr/>
          <p:nvPr/>
        </p:nvGrpSpPr>
        <p:grpSpPr>
          <a:xfrm>
            <a:off x="3553720" y="2706324"/>
            <a:ext cx="1803256" cy="1138165"/>
            <a:chOff x="3349512" y="3684482"/>
            <a:chExt cx="2281995" cy="137672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7217ADE-5105-4048-9E7B-17B6CADAE6F1}"/>
                </a:ext>
              </a:extLst>
            </p:cNvPr>
            <p:cNvSpPr/>
            <p:nvPr/>
          </p:nvSpPr>
          <p:spPr bwMode="auto">
            <a:xfrm>
              <a:off x="3349512" y="3684482"/>
              <a:ext cx="2281995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B933F16-A5F3-437D-80E2-16DED2180ED2}"/>
                </a:ext>
              </a:extLst>
            </p:cNvPr>
            <p:cNvSpPr/>
            <p:nvPr/>
          </p:nvSpPr>
          <p:spPr bwMode="auto">
            <a:xfrm>
              <a:off x="3349512" y="4191207"/>
              <a:ext cx="2261690" cy="741406"/>
            </a:xfrm>
            <a:custGeom>
              <a:avLst/>
              <a:gdLst>
                <a:gd name="connsiteX0" fmla="*/ 0 w 1989538"/>
                <a:gd name="connsiteY0" fmla="*/ 185351 h 741406"/>
                <a:gd name="connsiteX1" fmla="*/ 98854 w 1989538"/>
                <a:gd name="connsiteY1" fmla="*/ 271849 h 741406"/>
                <a:gd name="connsiteX2" fmla="*/ 160638 w 1989538"/>
                <a:gd name="connsiteY2" fmla="*/ 333633 h 741406"/>
                <a:gd name="connsiteX3" fmla="*/ 259492 w 1989538"/>
                <a:gd name="connsiteY3" fmla="*/ 444843 h 741406"/>
                <a:gd name="connsiteX4" fmla="*/ 321276 w 1989538"/>
                <a:gd name="connsiteY4" fmla="*/ 494270 h 741406"/>
                <a:gd name="connsiteX5" fmla="*/ 370703 w 1989538"/>
                <a:gd name="connsiteY5" fmla="*/ 457200 h 741406"/>
                <a:gd name="connsiteX6" fmla="*/ 395416 w 1989538"/>
                <a:gd name="connsiteY6" fmla="*/ 420130 h 741406"/>
                <a:gd name="connsiteX7" fmla="*/ 593124 w 1989538"/>
                <a:gd name="connsiteY7" fmla="*/ 321276 h 741406"/>
                <a:gd name="connsiteX8" fmla="*/ 630195 w 1989538"/>
                <a:gd name="connsiteY8" fmla="*/ 333633 h 741406"/>
                <a:gd name="connsiteX9" fmla="*/ 654908 w 1989538"/>
                <a:gd name="connsiteY9" fmla="*/ 407773 h 741406"/>
                <a:gd name="connsiteX10" fmla="*/ 679622 w 1989538"/>
                <a:gd name="connsiteY10" fmla="*/ 580768 h 741406"/>
                <a:gd name="connsiteX11" fmla="*/ 729049 w 1989538"/>
                <a:gd name="connsiteY11" fmla="*/ 345989 h 741406"/>
                <a:gd name="connsiteX12" fmla="*/ 766119 w 1989538"/>
                <a:gd name="connsiteY12" fmla="*/ 271849 h 741406"/>
                <a:gd name="connsiteX13" fmla="*/ 790832 w 1989538"/>
                <a:gd name="connsiteY13" fmla="*/ 86497 h 741406"/>
                <a:gd name="connsiteX14" fmla="*/ 803189 w 1989538"/>
                <a:gd name="connsiteY14" fmla="*/ 0 h 741406"/>
                <a:gd name="connsiteX15" fmla="*/ 840259 w 1989538"/>
                <a:gd name="connsiteY15" fmla="*/ 210065 h 741406"/>
                <a:gd name="connsiteX16" fmla="*/ 864973 w 1989538"/>
                <a:gd name="connsiteY16" fmla="*/ 160638 h 741406"/>
                <a:gd name="connsiteX17" fmla="*/ 889687 w 1989538"/>
                <a:gd name="connsiteY17" fmla="*/ 123568 h 741406"/>
                <a:gd name="connsiteX18" fmla="*/ 976184 w 1989538"/>
                <a:gd name="connsiteY18" fmla="*/ 197708 h 741406"/>
                <a:gd name="connsiteX19" fmla="*/ 951470 w 1989538"/>
                <a:gd name="connsiteY19" fmla="*/ 234778 h 741406"/>
                <a:gd name="connsiteX20" fmla="*/ 926757 w 1989538"/>
                <a:gd name="connsiteY20" fmla="*/ 333633 h 741406"/>
                <a:gd name="connsiteX21" fmla="*/ 939114 w 1989538"/>
                <a:gd name="connsiteY21" fmla="*/ 568411 h 741406"/>
                <a:gd name="connsiteX22" fmla="*/ 976184 w 1989538"/>
                <a:gd name="connsiteY22" fmla="*/ 556054 h 741406"/>
                <a:gd name="connsiteX23" fmla="*/ 988541 w 1989538"/>
                <a:gd name="connsiteY23" fmla="*/ 420130 h 741406"/>
                <a:gd name="connsiteX24" fmla="*/ 1000897 w 1989538"/>
                <a:gd name="connsiteY24" fmla="*/ 370703 h 741406"/>
                <a:gd name="connsiteX25" fmla="*/ 1037968 w 1989538"/>
                <a:gd name="connsiteY25" fmla="*/ 358346 h 741406"/>
                <a:gd name="connsiteX26" fmla="*/ 1062681 w 1989538"/>
                <a:gd name="connsiteY26" fmla="*/ 420130 h 741406"/>
                <a:gd name="connsiteX27" fmla="*/ 1075038 w 1989538"/>
                <a:gd name="connsiteY27" fmla="*/ 457200 h 741406"/>
                <a:gd name="connsiteX28" fmla="*/ 1099751 w 1989538"/>
                <a:gd name="connsiteY28" fmla="*/ 494270 h 741406"/>
                <a:gd name="connsiteX29" fmla="*/ 1173892 w 1989538"/>
                <a:gd name="connsiteY29" fmla="*/ 593124 h 741406"/>
                <a:gd name="connsiteX30" fmla="*/ 1223319 w 1989538"/>
                <a:gd name="connsiteY30" fmla="*/ 716692 h 741406"/>
                <a:gd name="connsiteX31" fmla="*/ 1272746 w 1989538"/>
                <a:gd name="connsiteY31" fmla="*/ 729049 h 741406"/>
                <a:gd name="connsiteX32" fmla="*/ 1309816 w 1989538"/>
                <a:gd name="connsiteY32" fmla="*/ 741406 h 741406"/>
                <a:gd name="connsiteX33" fmla="*/ 1383957 w 1989538"/>
                <a:gd name="connsiteY33" fmla="*/ 691978 h 741406"/>
                <a:gd name="connsiteX34" fmla="*/ 1445741 w 1989538"/>
                <a:gd name="connsiteY34" fmla="*/ 630195 h 741406"/>
                <a:gd name="connsiteX35" fmla="*/ 1581665 w 1989538"/>
                <a:gd name="connsiteY35" fmla="*/ 605481 h 741406"/>
                <a:gd name="connsiteX36" fmla="*/ 1606378 w 1989538"/>
                <a:gd name="connsiteY36" fmla="*/ 568411 h 741406"/>
                <a:gd name="connsiteX37" fmla="*/ 1828800 w 1989538"/>
                <a:gd name="connsiteY37" fmla="*/ 531341 h 741406"/>
                <a:gd name="connsiteX38" fmla="*/ 1878227 w 1989538"/>
                <a:gd name="connsiteY38" fmla="*/ 481914 h 741406"/>
                <a:gd name="connsiteX39" fmla="*/ 1890584 w 1989538"/>
                <a:gd name="connsiteY39" fmla="*/ 444843 h 741406"/>
                <a:gd name="connsiteX40" fmla="*/ 1915297 w 1989538"/>
                <a:gd name="connsiteY40" fmla="*/ 395416 h 741406"/>
                <a:gd name="connsiteX41" fmla="*/ 1952368 w 1989538"/>
                <a:gd name="connsiteY41" fmla="*/ 370703 h 741406"/>
                <a:gd name="connsiteX42" fmla="*/ 1989438 w 1989538"/>
                <a:gd name="connsiteY42" fmla="*/ 345989 h 74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89538" h="741406">
                  <a:moveTo>
                    <a:pt x="0" y="185351"/>
                  </a:moveTo>
                  <a:cubicBezTo>
                    <a:pt x="33389" y="212062"/>
                    <a:pt x="70991" y="238413"/>
                    <a:pt x="98854" y="271849"/>
                  </a:cubicBezTo>
                  <a:cubicBezTo>
                    <a:pt x="150339" y="333632"/>
                    <a:pt x="92678" y="288325"/>
                    <a:pt x="160638" y="333633"/>
                  </a:cubicBezTo>
                  <a:cubicBezTo>
                    <a:pt x="221489" y="424909"/>
                    <a:pt x="186304" y="389952"/>
                    <a:pt x="259492" y="444843"/>
                  </a:cubicBezTo>
                  <a:cubicBezTo>
                    <a:pt x="271210" y="462421"/>
                    <a:pt x="287850" y="503820"/>
                    <a:pt x="321276" y="494270"/>
                  </a:cubicBezTo>
                  <a:cubicBezTo>
                    <a:pt x="341078" y="488612"/>
                    <a:pt x="354227" y="469557"/>
                    <a:pt x="370703" y="457200"/>
                  </a:cubicBezTo>
                  <a:cubicBezTo>
                    <a:pt x="378941" y="444843"/>
                    <a:pt x="391814" y="434537"/>
                    <a:pt x="395416" y="420130"/>
                  </a:cubicBezTo>
                  <a:cubicBezTo>
                    <a:pt x="438211" y="248950"/>
                    <a:pt x="331379" y="303826"/>
                    <a:pt x="593124" y="321276"/>
                  </a:cubicBezTo>
                  <a:cubicBezTo>
                    <a:pt x="605481" y="325395"/>
                    <a:pt x="622624" y="323034"/>
                    <a:pt x="630195" y="333633"/>
                  </a:cubicBezTo>
                  <a:cubicBezTo>
                    <a:pt x="645336" y="354831"/>
                    <a:pt x="650381" y="382119"/>
                    <a:pt x="654908" y="407773"/>
                  </a:cubicBezTo>
                  <a:cubicBezTo>
                    <a:pt x="695515" y="637882"/>
                    <a:pt x="645128" y="477285"/>
                    <a:pt x="679622" y="580768"/>
                  </a:cubicBezTo>
                  <a:cubicBezTo>
                    <a:pt x="788829" y="544365"/>
                    <a:pt x="706322" y="584632"/>
                    <a:pt x="729049" y="345989"/>
                  </a:cubicBezTo>
                  <a:cubicBezTo>
                    <a:pt x="731891" y="316144"/>
                    <a:pt x="750382" y="295454"/>
                    <a:pt x="766119" y="271849"/>
                  </a:cubicBezTo>
                  <a:cubicBezTo>
                    <a:pt x="795518" y="183652"/>
                    <a:pt x="772225" y="263266"/>
                    <a:pt x="790832" y="86497"/>
                  </a:cubicBezTo>
                  <a:cubicBezTo>
                    <a:pt x="793881" y="57532"/>
                    <a:pt x="799070" y="28832"/>
                    <a:pt x="803189" y="0"/>
                  </a:cubicBezTo>
                  <a:cubicBezTo>
                    <a:pt x="880021" y="115245"/>
                    <a:pt x="748797" y="-94812"/>
                    <a:pt x="840259" y="210065"/>
                  </a:cubicBezTo>
                  <a:cubicBezTo>
                    <a:pt x="845552" y="227709"/>
                    <a:pt x="855834" y="176631"/>
                    <a:pt x="864973" y="160638"/>
                  </a:cubicBezTo>
                  <a:cubicBezTo>
                    <a:pt x="872341" y="147744"/>
                    <a:pt x="881449" y="135925"/>
                    <a:pt x="889687" y="123568"/>
                  </a:cubicBezTo>
                  <a:cubicBezTo>
                    <a:pt x="979938" y="153651"/>
                    <a:pt x="957509" y="123009"/>
                    <a:pt x="976184" y="197708"/>
                  </a:cubicBezTo>
                  <a:cubicBezTo>
                    <a:pt x="967946" y="210065"/>
                    <a:pt x="958111" y="221495"/>
                    <a:pt x="951470" y="234778"/>
                  </a:cubicBezTo>
                  <a:cubicBezTo>
                    <a:pt x="938807" y="260105"/>
                    <a:pt x="931455" y="310141"/>
                    <a:pt x="926757" y="333633"/>
                  </a:cubicBezTo>
                  <a:cubicBezTo>
                    <a:pt x="930876" y="411892"/>
                    <a:pt x="922114" y="491910"/>
                    <a:pt x="939114" y="568411"/>
                  </a:cubicBezTo>
                  <a:cubicBezTo>
                    <a:pt x="941940" y="581126"/>
                    <a:pt x="972065" y="568411"/>
                    <a:pt x="976184" y="556054"/>
                  </a:cubicBezTo>
                  <a:cubicBezTo>
                    <a:pt x="990571" y="512894"/>
                    <a:pt x="982528" y="465226"/>
                    <a:pt x="988541" y="420130"/>
                  </a:cubicBezTo>
                  <a:cubicBezTo>
                    <a:pt x="990785" y="403296"/>
                    <a:pt x="990288" y="383964"/>
                    <a:pt x="1000897" y="370703"/>
                  </a:cubicBezTo>
                  <a:cubicBezTo>
                    <a:pt x="1009034" y="360532"/>
                    <a:pt x="1025611" y="362465"/>
                    <a:pt x="1037968" y="358346"/>
                  </a:cubicBezTo>
                  <a:cubicBezTo>
                    <a:pt x="1046206" y="378941"/>
                    <a:pt x="1054893" y="399361"/>
                    <a:pt x="1062681" y="420130"/>
                  </a:cubicBezTo>
                  <a:cubicBezTo>
                    <a:pt x="1067254" y="432326"/>
                    <a:pt x="1069213" y="445550"/>
                    <a:pt x="1075038" y="457200"/>
                  </a:cubicBezTo>
                  <a:cubicBezTo>
                    <a:pt x="1081679" y="470483"/>
                    <a:pt x="1093720" y="480699"/>
                    <a:pt x="1099751" y="494270"/>
                  </a:cubicBezTo>
                  <a:cubicBezTo>
                    <a:pt x="1143377" y="592429"/>
                    <a:pt x="1091911" y="552134"/>
                    <a:pt x="1173892" y="593124"/>
                  </a:cubicBezTo>
                  <a:cubicBezTo>
                    <a:pt x="1176740" y="601670"/>
                    <a:pt x="1206534" y="702705"/>
                    <a:pt x="1223319" y="716692"/>
                  </a:cubicBezTo>
                  <a:cubicBezTo>
                    <a:pt x="1236366" y="727564"/>
                    <a:pt x="1256417" y="724383"/>
                    <a:pt x="1272746" y="729049"/>
                  </a:cubicBezTo>
                  <a:cubicBezTo>
                    <a:pt x="1285270" y="732627"/>
                    <a:pt x="1297459" y="737287"/>
                    <a:pt x="1309816" y="741406"/>
                  </a:cubicBezTo>
                  <a:cubicBezTo>
                    <a:pt x="1355505" y="726176"/>
                    <a:pt x="1348356" y="734700"/>
                    <a:pt x="1383957" y="691978"/>
                  </a:cubicBezTo>
                  <a:cubicBezTo>
                    <a:pt x="1407127" y="664174"/>
                    <a:pt x="1406094" y="641523"/>
                    <a:pt x="1445741" y="630195"/>
                  </a:cubicBezTo>
                  <a:cubicBezTo>
                    <a:pt x="1490020" y="617544"/>
                    <a:pt x="1536357" y="613719"/>
                    <a:pt x="1581665" y="605481"/>
                  </a:cubicBezTo>
                  <a:cubicBezTo>
                    <a:pt x="1589903" y="593124"/>
                    <a:pt x="1593785" y="576282"/>
                    <a:pt x="1606378" y="568411"/>
                  </a:cubicBezTo>
                  <a:cubicBezTo>
                    <a:pt x="1662315" y="533450"/>
                    <a:pt x="1778803" y="535507"/>
                    <a:pt x="1828800" y="531341"/>
                  </a:cubicBezTo>
                  <a:cubicBezTo>
                    <a:pt x="1861753" y="432483"/>
                    <a:pt x="1812324" y="547817"/>
                    <a:pt x="1878227" y="481914"/>
                  </a:cubicBezTo>
                  <a:cubicBezTo>
                    <a:pt x="1887437" y="472704"/>
                    <a:pt x="1885453" y="456815"/>
                    <a:pt x="1890584" y="444843"/>
                  </a:cubicBezTo>
                  <a:cubicBezTo>
                    <a:pt x="1897840" y="427912"/>
                    <a:pt x="1903505" y="409567"/>
                    <a:pt x="1915297" y="395416"/>
                  </a:cubicBezTo>
                  <a:cubicBezTo>
                    <a:pt x="1924804" y="384007"/>
                    <a:pt x="1939085" y="377345"/>
                    <a:pt x="1952368" y="370703"/>
                  </a:cubicBezTo>
                  <a:cubicBezTo>
                    <a:pt x="1993346" y="350214"/>
                    <a:pt x="1989438" y="373531"/>
                    <a:pt x="1989438" y="34598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77B5BB9-1B0E-4401-893B-6F03A286888A}"/>
              </a:ext>
            </a:extLst>
          </p:cNvPr>
          <p:cNvGrpSpPr/>
          <p:nvPr/>
        </p:nvGrpSpPr>
        <p:grpSpPr>
          <a:xfrm>
            <a:off x="5471132" y="2185604"/>
            <a:ext cx="1630019" cy="1074144"/>
            <a:chOff x="5034045" y="2185603"/>
            <a:chExt cx="2287334" cy="137672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E43A8D0-7D5D-4C12-955F-ABEBA21E57DF}"/>
                </a:ext>
              </a:extLst>
            </p:cNvPr>
            <p:cNvSpPr/>
            <p:nvPr/>
          </p:nvSpPr>
          <p:spPr bwMode="auto">
            <a:xfrm>
              <a:off x="5039384" y="2185603"/>
              <a:ext cx="2281995" cy="1376726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C396876-A125-4083-9DCA-4D1DD2DF0404}"/>
                </a:ext>
              </a:extLst>
            </p:cNvPr>
            <p:cNvSpPr/>
            <p:nvPr/>
          </p:nvSpPr>
          <p:spPr>
            <a:xfrm>
              <a:off x="6244648" y="2586430"/>
              <a:ext cx="1068859" cy="6122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high pass</a:t>
              </a:r>
            </a:p>
            <a:p>
              <a:r>
                <a:rPr lang="en-US" sz="1200" dirty="0">
                  <a:solidFill>
                    <a:schemeClr val="tx2"/>
                  </a:solidFill>
                </a:rPr>
                <a:t>filter</a:t>
              </a:r>
              <a:endParaRPr lang="en-GB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58" name="Connector: Elbow 57">
              <a:extLst>
                <a:ext uri="{FF2B5EF4-FFF2-40B4-BE49-F238E27FC236}">
                  <a16:creationId xmlns:a16="http://schemas.microsoft.com/office/drawing/2014/main" id="{D29DD52C-FCF5-4DB5-BE6D-46B01295D2B8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5034045" y="2505375"/>
              <a:ext cx="2279463" cy="1044148"/>
            </a:xfrm>
            <a:prstGeom prst="bentConnector3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21B9E1-9430-4861-8392-F031FB7D510B}"/>
              </a:ext>
            </a:extLst>
          </p:cNvPr>
          <p:cNvGrpSpPr/>
          <p:nvPr/>
        </p:nvGrpSpPr>
        <p:grpSpPr>
          <a:xfrm>
            <a:off x="7162424" y="2707858"/>
            <a:ext cx="1810054" cy="1185589"/>
            <a:chOff x="6762908" y="3689407"/>
            <a:chExt cx="2368476" cy="137672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E18BD65-0CFE-4D10-82AC-104A189762A8}"/>
                </a:ext>
              </a:extLst>
            </p:cNvPr>
            <p:cNvSpPr/>
            <p:nvPr/>
          </p:nvSpPr>
          <p:spPr bwMode="auto">
            <a:xfrm>
              <a:off x="6762908" y="3689407"/>
              <a:ext cx="2368476" cy="1376725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1458425-978E-4B27-9A8D-773E9870BAA8}"/>
                </a:ext>
              </a:extLst>
            </p:cNvPr>
            <p:cNvSpPr/>
            <p:nvPr/>
          </p:nvSpPr>
          <p:spPr bwMode="auto">
            <a:xfrm>
              <a:off x="7500291" y="3986415"/>
              <a:ext cx="827903" cy="768020"/>
            </a:xfrm>
            <a:custGeom>
              <a:avLst/>
              <a:gdLst>
                <a:gd name="connsiteX0" fmla="*/ 0 w 827903"/>
                <a:gd name="connsiteY0" fmla="*/ 741405 h 768020"/>
                <a:gd name="connsiteX1" fmla="*/ 61784 w 827903"/>
                <a:gd name="connsiteY1" fmla="*/ 766119 h 768020"/>
                <a:gd name="connsiteX2" fmla="*/ 111211 w 827903"/>
                <a:gd name="connsiteY2" fmla="*/ 691978 h 768020"/>
                <a:gd name="connsiteX3" fmla="*/ 160638 w 827903"/>
                <a:gd name="connsiteY3" fmla="*/ 568411 h 768020"/>
                <a:gd name="connsiteX4" fmla="*/ 172995 w 827903"/>
                <a:gd name="connsiteY4" fmla="*/ 531341 h 768020"/>
                <a:gd name="connsiteX5" fmla="*/ 185351 w 827903"/>
                <a:gd name="connsiteY5" fmla="*/ 494270 h 768020"/>
                <a:gd name="connsiteX6" fmla="*/ 234778 w 827903"/>
                <a:gd name="connsiteY6" fmla="*/ 407773 h 768020"/>
                <a:gd name="connsiteX7" fmla="*/ 259492 w 827903"/>
                <a:gd name="connsiteY7" fmla="*/ 160638 h 768020"/>
                <a:gd name="connsiteX8" fmla="*/ 284206 w 827903"/>
                <a:gd name="connsiteY8" fmla="*/ 37070 h 768020"/>
                <a:gd name="connsiteX9" fmla="*/ 296562 w 827903"/>
                <a:gd name="connsiteY9" fmla="*/ 0 h 768020"/>
                <a:gd name="connsiteX10" fmla="*/ 308919 w 827903"/>
                <a:gd name="connsiteY10" fmla="*/ 49427 h 768020"/>
                <a:gd name="connsiteX11" fmla="*/ 321276 w 827903"/>
                <a:gd name="connsiteY11" fmla="*/ 358346 h 768020"/>
                <a:gd name="connsiteX12" fmla="*/ 345989 w 827903"/>
                <a:gd name="connsiteY12" fmla="*/ 308919 h 768020"/>
                <a:gd name="connsiteX13" fmla="*/ 370703 w 827903"/>
                <a:gd name="connsiteY13" fmla="*/ 234778 h 768020"/>
                <a:gd name="connsiteX14" fmla="*/ 395416 w 827903"/>
                <a:gd name="connsiteY14" fmla="*/ 160638 h 768020"/>
                <a:gd name="connsiteX15" fmla="*/ 407773 w 827903"/>
                <a:gd name="connsiteY15" fmla="*/ 111211 h 768020"/>
                <a:gd name="connsiteX16" fmla="*/ 444843 w 827903"/>
                <a:gd name="connsiteY16" fmla="*/ 630195 h 768020"/>
                <a:gd name="connsiteX17" fmla="*/ 469557 w 827903"/>
                <a:gd name="connsiteY17" fmla="*/ 704335 h 768020"/>
                <a:gd name="connsiteX18" fmla="*/ 494270 w 827903"/>
                <a:gd name="connsiteY18" fmla="*/ 630195 h 768020"/>
                <a:gd name="connsiteX19" fmla="*/ 506627 w 827903"/>
                <a:gd name="connsiteY19" fmla="*/ 593124 h 768020"/>
                <a:gd name="connsiteX20" fmla="*/ 543697 w 827903"/>
                <a:gd name="connsiteY20" fmla="*/ 481914 h 768020"/>
                <a:gd name="connsiteX21" fmla="*/ 568411 w 827903"/>
                <a:gd name="connsiteY21" fmla="*/ 444843 h 768020"/>
                <a:gd name="connsiteX22" fmla="*/ 580768 w 827903"/>
                <a:gd name="connsiteY22" fmla="*/ 383060 h 768020"/>
                <a:gd name="connsiteX23" fmla="*/ 593124 w 827903"/>
                <a:gd name="connsiteY23" fmla="*/ 345989 h 768020"/>
                <a:gd name="connsiteX24" fmla="*/ 605481 w 827903"/>
                <a:gd name="connsiteY24" fmla="*/ 395416 h 768020"/>
                <a:gd name="connsiteX25" fmla="*/ 617838 w 827903"/>
                <a:gd name="connsiteY25" fmla="*/ 506627 h 768020"/>
                <a:gd name="connsiteX26" fmla="*/ 642551 w 827903"/>
                <a:gd name="connsiteY26" fmla="*/ 543697 h 768020"/>
                <a:gd name="connsiteX27" fmla="*/ 654908 w 827903"/>
                <a:gd name="connsiteY27" fmla="*/ 654908 h 768020"/>
                <a:gd name="connsiteX28" fmla="*/ 691978 w 827903"/>
                <a:gd name="connsiteY28" fmla="*/ 729049 h 768020"/>
                <a:gd name="connsiteX29" fmla="*/ 729049 w 827903"/>
                <a:gd name="connsiteY29" fmla="*/ 753762 h 768020"/>
                <a:gd name="connsiteX30" fmla="*/ 827903 w 827903"/>
                <a:gd name="connsiteY30" fmla="*/ 766119 h 76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27903" h="768020">
                  <a:moveTo>
                    <a:pt x="0" y="741405"/>
                  </a:moveTo>
                  <a:cubicBezTo>
                    <a:pt x="20595" y="749643"/>
                    <a:pt x="41515" y="775128"/>
                    <a:pt x="61784" y="766119"/>
                  </a:cubicBezTo>
                  <a:cubicBezTo>
                    <a:pt x="88926" y="754056"/>
                    <a:pt x="97928" y="718544"/>
                    <a:pt x="111211" y="691978"/>
                  </a:cubicBezTo>
                  <a:cubicBezTo>
                    <a:pt x="147574" y="619251"/>
                    <a:pt x="130099" y="660026"/>
                    <a:pt x="160638" y="568411"/>
                  </a:cubicBezTo>
                  <a:lnTo>
                    <a:pt x="172995" y="531341"/>
                  </a:lnTo>
                  <a:cubicBezTo>
                    <a:pt x="177114" y="518984"/>
                    <a:pt x="179526" y="505920"/>
                    <a:pt x="185351" y="494270"/>
                  </a:cubicBezTo>
                  <a:cubicBezTo>
                    <a:pt x="216707" y="431560"/>
                    <a:pt x="199847" y="460170"/>
                    <a:pt x="234778" y="407773"/>
                  </a:cubicBezTo>
                  <a:cubicBezTo>
                    <a:pt x="265615" y="284428"/>
                    <a:pt x="236493" y="413627"/>
                    <a:pt x="259492" y="160638"/>
                  </a:cubicBezTo>
                  <a:cubicBezTo>
                    <a:pt x="262729" y="125032"/>
                    <a:pt x="273847" y="73329"/>
                    <a:pt x="284206" y="37070"/>
                  </a:cubicBezTo>
                  <a:cubicBezTo>
                    <a:pt x="287784" y="24546"/>
                    <a:pt x="292443" y="12357"/>
                    <a:pt x="296562" y="0"/>
                  </a:cubicBezTo>
                  <a:cubicBezTo>
                    <a:pt x="300681" y="16476"/>
                    <a:pt x="307751" y="32484"/>
                    <a:pt x="308919" y="49427"/>
                  </a:cubicBezTo>
                  <a:cubicBezTo>
                    <a:pt x="316010" y="152238"/>
                    <a:pt x="306702" y="256326"/>
                    <a:pt x="321276" y="358346"/>
                  </a:cubicBezTo>
                  <a:cubicBezTo>
                    <a:pt x="323881" y="376581"/>
                    <a:pt x="339148" y="326022"/>
                    <a:pt x="345989" y="308919"/>
                  </a:cubicBezTo>
                  <a:cubicBezTo>
                    <a:pt x="355664" y="284732"/>
                    <a:pt x="362465" y="259492"/>
                    <a:pt x="370703" y="234778"/>
                  </a:cubicBezTo>
                  <a:lnTo>
                    <a:pt x="395416" y="160638"/>
                  </a:lnTo>
                  <a:lnTo>
                    <a:pt x="407773" y="111211"/>
                  </a:lnTo>
                  <a:cubicBezTo>
                    <a:pt x="415737" y="262523"/>
                    <a:pt x="424737" y="484423"/>
                    <a:pt x="444843" y="630195"/>
                  </a:cubicBezTo>
                  <a:cubicBezTo>
                    <a:pt x="448402" y="656001"/>
                    <a:pt x="469557" y="704335"/>
                    <a:pt x="469557" y="704335"/>
                  </a:cubicBezTo>
                  <a:lnTo>
                    <a:pt x="494270" y="630195"/>
                  </a:lnTo>
                  <a:cubicBezTo>
                    <a:pt x="498389" y="617838"/>
                    <a:pt x="503468" y="605761"/>
                    <a:pt x="506627" y="593124"/>
                  </a:cubicBezTo>
                  <a:cubicBezTo>
                    <a:pt x="518426" y="545931"/>
                    <a:pt x="520432" y="528443"/>
                    <a:pt x="543697" y="481914"/>
                  </a:cubicBezTo>
                  <a:cubicBezTo>
                    <a:pt x="550339" y="468631"/>
                    <a:pt x="560173" y="457200"/>
                    <a:pt x="568411" y="444843"/>
                  </a:cubicBezTo>
                  <a:cubicBezTo>
                    <a:pt x="572530" y="424249"/>
                    <a:pt x="575674" y="403435"/>
                    <a:pt x="580768" y="383060"/>
                  </a:cubicBezTo>
                  <a:cubicBezTo>
                    <a:pt x="583927" y="370424"/>
                    <a:pt x="581474" y="340164"/>
                    <a:pt x="593124" y="345989"/>
                  </a:cubicBezTo>
                  <a:cubicBezTo>
                    <a:pt x="608314" y="353584"/>
                    <a:pt x="601362" y="378940"/>
                    <a:pt x="605481" y="395416"/>
                  </a:cubicBezTo>
                  <a:cubicBezTo>
                    <a:pt x="609600" y="432486"/>
                    <a:pt x="608792" y="470442"/>
                    <a:pt x="617838" y="506627"/>
                  </a:cubicBezTo>
                  <a:cubicBezTo>
                    <a:pt x="621440" y="521034"/>
                    <a:pt x="638949" y="529290"/>
                    <a:pt x="642551" y="543697"/>
                  </a:cubicBezTo>
                  <a:cubicBezTo>
                    <a:pt x="651597" y="579882"/>
                    <a:pt x="648776" y="618117"/>
                    <a:pt x="654908" y="654908"/>
                  </a:cubicBezTo>
                  <a:cubicBezTo>
                    <a:pt x="658928" y="679026"/>
                    <a:pt x="674901" y="711972"/>
                    <a:pt x="691978" y="729049"/>
                  </a:cubicBezTo>
                  <a:cubicBezTo>
                    <a:pt x="702479" y="739550"/>
                    <a:pt x="714824" y="749495"/>
                    <a:pt x="729049" y="753762"/>
                  </a:cubicBezTo>
                  <a:cubicBezTo>
                    <a:pt x="772181" y="766702"/>
                    <a:pt x="793130" y="766119"/>
                    <a:pt x="827903" y="766119"/>
                  </a:cubicBezTo>
                </a:path>
              </a:pathLst>
            </a:cu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15" name="21filt0">
            <a:hlinkClick r:id="" action="ppaction://media"/>
            <a:extLst>
              <a:ext uri="{FF2B5EF4-FFF2-40B4-BE49-F238E27FC236}">
                <a16:creationId xmlns:a16="http://schemas.microsoft.com/office/drawing/2014/main" id="{1A334CB2-F493-4B02-B8A7-FE763DBA37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3448" y="3847745"/>
            <a:ext cx="609600" cy="609600"/>
          </a:xfrm>
          <a:prstGeom prst="rect">
            <a:avLst/>
          </a:prstGeom>
        </p:spPr>
      </p:pic>
      <p:pic>
        <p:nvPicPr>
          <p:cNvPr id="18" name="21filt1">
            <a:hlinkClick r:id="" action="ppaction://media"/>
            <a:extLst>
              <a:ext uri="{FF2B5EF4-FFF2-40B4-BE49-F238E27FC236}">
                <a16:creationId xmlns:a16="http://schemas.microsoft.com/office/drawing/2014/main" id="{5A787AA8-3E93-4FB1-85ED-92D21EF73C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3852297"/>
            <a:ext cx="609600" cy="609600"/>
          </a:xfrm>
          <a:prstGeom prst="rect">
            <a:avLst/>
          </a:prstGeom>
        </p:spPr>
      </p:pic>
      <p:pic>
        <p:nvPicPr>
          <p:cNvPr id="27" name="21filt2">
            <a:hlinkClick r:id="" action="ppaction://media"/>
            <a:extLst>
              <a:ext uri="{FF2B5EF4-FFF2-40B4-BE49-F238E27FC236}">
                <a16:creationId xmlns:a16="http://schemas.microsoft.com/office/drawing/2014/main" id="{E4DBADED-BEC0-4607-A67E-37B25999A3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60020" y="3928302"/>
            <a:ext cx="609600" cy="609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2939E5-B349-3E31-E057-298495394AB6}"/>
              </a:ext>
            </a:extLst>
          </p:cNvPr>
          <p:cNvSpPr txBox="1"/>
          <p:nvPr/>
        </p:nvSpPr>
        <p:spPr>
          <a:xfrm>
            <a:off x="618670" y="2206494"/>
            <a:ext cx="659155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input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B0BC29-AEF9-4CCC-71E2-18D8F724E0EC}"/>
              </a:ext>
            </a:extLst>
          </p:cNvPr>
          <p:cNvSpPr txBox="1"/>
          <p:nvPr/>
        </p:nvSpPr>
        <p:spPr>
          <a:xfrm>
            <a:off x="3689754" y="2333088"/>
            <a:ext cx="1531188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After low pass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A53BD1-ADDE-B5BF-FD64-44F6B654B1F3}"/>
              </a:ext>
            </a:extLst>
          </p:cNvPr>
          <p:cNvSpPr txBox="1"/>
          <p:nvPr/>
        </p:nvSpPr>
        <p:spPr>
          <a:xfrm>
            <a:off x="7237072" y="2333088"/>
            <a:ext cx="1633781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After bandpass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1CB1E5-9B4B-E2FF-0288-4D5101D6208E}"/>
              </a:ext>
            </a:extLst>
          </p:cNvPr>
          <p:cNvCxnSpPr>
            <a:cxnSpLocks/>
          </p:cNvCxnSpPr>
          <p:nvPr/>
        </p:nvCxnSpPr>
        <p:spPr bwMode="auto">
          <a:xfrm>
            <a:off x="721151" y="5419851"/>
            <a:ext cx="238229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3DE51F8-8697-FAC5-7B9D-DC3D9AD6F7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0886" y="4542155"/>
            <a:ext cx="4072180" cy="20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7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3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624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624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2843808" y="4135438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907FB23-A56A-4F0B-8B14-4275845E66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99" y="1796240"/>
            <a:ext cx="221487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396</TotalTime>
  <Words>622</Words>
  <Application>Microsoft Office PowerPoint</Application>
  <PresentationFormat>On-screen Show (4:3)</PresentationFormat>
  <Paragraphs>115</Paragraphs>
  <Slides>17</Slides>
  <Notes>0</Notes>
  <HiddenSlides>0</HiddenSlides>
  <MMClips>5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Wingdings</vt:lpstr>
      <vt:lpstr>ecp1026</vt:lpstr>
      <vt:lpstr>CorelDRAW</vt:lpstr>
      <vt:lpstr>§3.2 Separating Content from Filler</vt:lpstr>
      <vt:lpstr>§3.2 Separate Content from Filler</vt:lpstr>
      <vt:lpstr>1 Filtering Information</vt:lpstr>
      <vt:lpstr>1 Filtering Information</vt:lpstr>
      <vt:lpstr>1 Filtering Information</vt:lpstr>
      <vt:lpstr>1 Filtering Information</vt:lpstr>
      <vt:lpstr>1 Filtering Information</vt:lpstr>
      <vt:lpstr>1 Filtering Information</vt:lpstr>
      <vt:lpstr>2 Filter out Filler Words</vt:lpstr>
      <vt:lpstr>2 Filter out Filler Words</vt:lpstr>
      <vt:lpstr>2 Filter out Filler Words</vt:lpstr>
      <vt:lpstr>2 Filter out Filler Words</vt:lpstr>
      <vt:lpstr>3 Listening for Content</vt:lpstr>
      <vt:lpstr>3 Listening for Content</vt:lpstr>
      <vt:lpstr>3 Listening for Content</vt:lpstr>
      <vt:lpstr>4 Summary Example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§3.2 Separating Content from Filler</dc:title>
  <dc:subject>Template for Lecture Slides for Kejiyingwen</dc:subject>
  <dc:creator>阿里</dc:creator>
  <cp:lastModifiedBy>Jonathon David White</cp:lastModifiedBy>
  <cp:revision>83</cp:revision>
  <dcterms:created xsi:type="dcterms:W3CDTF">2021-11-29T12:48:51Z</dcterms:created>
  <dcterms:modified xsi:type="dcterms:W3CDTF">2023-12-12T08:56:27Z</dcterms:modified>
  <cp:category>course</cp:category>
</cp:coreProperties>
</file>