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6" r:id="rId4"/>
    <p:sldId id="260" r:id="rId5"/>
    <p:sldId id="274" r:id="rId6"/>
    <p:sldId id="261" r:id="rId7"/>
    <p:sldId id="278" r:id="rId8"/>
    <p:sldId id="279" r:id="rId9"/>
    <p:sldId id="265" r:id="rId10"/>
    <p:sldId id="283" r:id="rId11"/>
    <p:sldId id="286" r:id="rId12"/>
    <p:sldId id="289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27" autoAdjust="0"/>
    <p:restoredTop sz="94660"/>
  </p:normalViewPr>
  <p:slideViewPr>
    <p:cSldViewPr snapToGrid="0">
      <p:cViewPr varScale="1">
        <p:scale>
          <a:sx n="164" d="100"/>
          <a:sy n="164" d="100"/>
        </p:scale>
        <p:origin x="1600" y="-1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s://www.kejiyingwen.com/" TargetMode="Externa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29205" y="304800"/>
            <a:ext cx="841479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https://www.kejiyingwen.com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CA" sz="2000" dirty="0">
                <a:solidFill>
                  <a:schemeClr val="tx2"/>
                </a:solidFill>
              </a:rPr>
              <a:t>§3.3 Communication</a:t>
            </a:r>
            <a:endParaRPr lang="en-CA" altLang="en-US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8" r:id="rId5"/>
    <p:sldLayoutId id="2147483679" r:id="rId6"/>
    <p:sldLayoutId id="2147483681" r:id="rId7"/>
    <p:sldLayoutId id="2147483682" r:id="rId8"/>
    <p:sldLayoutId id="2147483680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../a/frost_en.mp3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../a/frost_zh.mp3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legacy.com/ca/obituaries/insidehalton/name/john-singular-obituary?pid=201266834" TargetMode="Externa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f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§3.3 Communication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6FB98-6707-47F9-9C38-17F849B5A2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§3.3 Communication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CF83F8-D39A-A48C-0C0F-3CA224952D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="1" dirty="0"/>
              <a:t>In Winter in the Woods Alone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CA" dirty="0"/>
              <a:t>      (Robert Frost, 1874~1963)</a:t>
            </a:r>
          </a:p>
          <a:p>
            <a:pPr marL="0" indent="0">
              <a:buNone/>
            </a:pPr>
            <a:r>
              <a:rPr lang="en-CA" dirty="0"/>
              <a:t>In winter in the woods alone </a:t>
            </a:r>
          </a:p>
          <a:p>
            <a:pPr marL="0" indent="0">
              <a:buNone/>
            </a:pPr>
            <a:r>
              <a:rPr lang="en-CA" dirty="0"/>
              <a:t>	Against the tree I go.</a:t>
            </a:r>
          </a:p>
          <a:p>
            <a:pPr marL="0" indent="0">
              <a:buNone/>
            </a:pPr>
            <a:r>
              <a:rPr lang="en-CA" dirty="0"/>
              <a:t>I mark a maple for my own</a:t>
            </a:r>
          </a:p>
          <a:p>
            <a:pPr marL="0" indent="0">
              <a:buNone/>
            </a:pPr>
            <a:r>
              <a:rPr lang="en-CA" dirty="0"/>
              <a:t>	And </a:t>
            </a:r>
            <a:r>
              <a:rPr lang="en-CA"/>
              <a:t>lay the maple </a:t>
            </a:r>
            <a:r>
              <a:rPr lang="en-CA" dirty="0"/>
              <a:t>low.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At four o’clock I shoulder axe</a:t>
            </a:r>
          </a:p>
          <a:p>
            <a:pPr marL="0" indent="0">
              <a:buNone/>
            </a:pPr>
            <a:r>
              <a:rPr lang="en-CA" dirty="0"/>
              <a:t>	And in the afterglow</a:t>
            </a:r>
          </a:p>
          <a:p>
            <a:pPr marL="0" indent="0">
              <a:buNone/>
            </a:pPr>
            <a:r>
              <a:rPr lang="en-CA" dirty="0"/>
              <a:t>I link a line of shadowy tracks</a:t>
            </a:r>
          </a:p>
          <a:p>
            <a:pPr marL="0" indent="0">
              <a:buNone/>
            </a:pPr>
            <a:r>
              <a:rPr lang="en-CA" dirty="0"/>
              <a:t>	Across the tinted snow.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I see for Nature no defeat </a:t>
            </a:r>
          </a:p>
          <a:p>
            <a:pPr marL="0" indent="0">
              <a:buNone/>
            </a:pPr>
            <a:r>
              <a:rPr lang="en-CA" dirty="0"/>
              <a:t>	In one tree’s overthrow </a:t>
            </a:r>
          </a:p>
          <a:p>
            <a:pPr marL="0" indent="0">
              <a:buNone/>
            </a:pPr>
            <a:r>
              <a:rPr lang="en-CA" dirty="0"/>
              <a:t>Or for myself in my retreat </a:t>
            </a:r>
          </a:p>
          <a:p>
            <a:pPr marL="0" indent="0">
              <a:buNone/>
            </a:pPr>
            <a:r>
              <a:rPr lang="en-CA" dirty="0"/>
              <a:t>	For yet another below</a:t>
            </a:r>
          </a:p>
          <a:p>
            <a:endParaRPr lang="en-C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CD3293-54AD-6B53-AD84-A103CCA693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254A4BEF-CECB-A737-05E7-DB4DEE0B2839}"/>
              </a:ext>
            </a:extLst>
          </p:cNvPr>
          <p:cNvSpPr/>
          <p:nvPr/>
        </p:nvSpPr>
        <p:spPr bwMode="auto">
          <a:xfrm>
            <a:off x="3305014" y="4695539"/>
            <a:ext cx="2344118" cy="549275"/>
          </a:xfrm>
          <a:prstGeom prst="wedgeRectCallout">
            <a:avLst>
              <a:gd name="adj1" fmla="val -56040"/>
              <a:gd name="adj2" fmla="val 81546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Our Life’s Impact</a:t>
            </a:r>
          </a:p>
        </p:txBody>
      </p:sp>
      <p:sp>
        <p:nvSpPr>
          <p:cNvPr id="14" name="Speech Bubble: Rectangle 13">
            <a:extLst>
              <a:ext uri="{FF2B5EF4-FFF2-40B4-BE49-F238E27FC236}">
                <a16:creationId xmlns:a16="http://schemas.microsoft.com/office/drawing/2014/main" id="{DDA945BD-03D5-7DFF-9EFE-538BB75AE2D6}"/>
              </a:ext>
            </a:extLst>
          </p:cNvPr>
          <p:cNvSpPr/>
          <p:nvPr/>
        </p:nvSpPr>
        <p:spPr bwMode="auto">
          <a:xfrm>
            <a:off x="3866989" y="5609889"/>
            <a:ext cx="2943386" cy="407327"/>
          </a:xfrm>
          <a:prstGeom prst="wedgeRectCallout">
            <a:avLst>
              <a:gd name="adj1" fmla="val -59714"/>
              <a:gd name="adj2" fmla="val 104301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Failure is not shameful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34DF8B70-17F6-92E1-0294-06CB6F1473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72000" y="1368777"/>
            <a:ext cx="4362450" cy="5257800"/>
          </a:xfrm>
        </p:spPr>
        <p:txBody>
          <a:bodyPr/>
          <a:lstStyle/>
          <a:p>
            <a:endParaRPr lang="en-CA" dirty="0"/>
          </a:p>
        </p:txBody>
      </p:sp>
      <p:pic>
        <p:nvPicPr>
          <p:cNvPr id="16" name="Content Placeholder 9">
            <a:hlinkClick r:id="rId2" action="ppaction://hlinkfile"/>
            <a:extLst>
              <a:ext uri="{FF2B5EF4-FFF2-40B4-BE49-F238E27FC236}">
                <a16:creationId xmlns:a16="http://schemas.microsoft.com/office/drawing/2014/main" id="{5307276C-E40C-6CB6-5E3F-B85AD5790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04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Content Placeholder 9">
            <a:hlinkClick r:id="rId4" action="ppaction://hlinkfile"/>
            <a:extLst>
              <a:ext uri="{FF2B5EF4-FFF2-40B4-BE49-F238E27FC236}">
                <a16:creationId xmlns:a16="http://schemas.microsoft.com/office/drawing/2014/main" id="{E91A8926-12F8-F0C4-9A3A-D32DEEB41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93025" y="619159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E5E1F6F-1A3A-55E7-C11D-F9317CFB174C}"/>
              </a:ext>
            </a:extLst>
          </p:cNvPr>
          <p:cNvSpPr txBox="1"/>
          <p:nvPr/>
        </p:nvSpPr>
        <p:spPr>
          <a:xfrm>
            <a:off x="7046766" y="5903585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EN      ZH</a:t>
            </a:r>
          </a:p>
        </p:txBody>
      </p:sp>
    </p:spTree>
    <p:extLst>
      <p:ext uri="{BB962C8B-B14F-4D97-AF65-F5344CB8AC3E}">
        <p14:creationId xmlns:p14="http://schemas.microsoft.com/office/powerpoint/2010/main" val="1570854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 Speaker + Listener =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/>
              <a:t>Communication [kuh-myoo-ni-key-shuhn]</a:t>
            </a:r>
          </a:p>
          <a:p>
            <a:r>
              <a:rPr lang="en-CA"/>
              <a:t>Intellectual [in-t]-ek-choo-uh]</a:t>
            </a:r>
          </a:p>
          <a:p>
            <a:r>
              <a:rPr lang="en-CA"/>
              <a:t>Obligation [ob-li-gey-shuhn]</a:t>
            </a:r>
          </a:p>
          <a:p>
            <a:r>
              <a:rPr lang="en-CA"/>
              <a:t>Abraham Lincoln [ey-bruh-ham ling-kuhn]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/>
              <a:t>Vocabulary</a:t>
            </a:r>
            <a:endParaRPr lang="en-CA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E32242E-D25A-45CB-B6BB-D2A9D081FEA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9C8F3BD2-1E4F-4342-95B1-041EC84BF3F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9F8DF60A-12D4-4B35-BF94-8C16D2542278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Content Placeholder 7">
            <a:extLst>
              <a:ext uri="{FF2B5EF4-FFF2-40B4-BE49-F238E27FC236}">
                <a16:creationId xmlns:a16="http://schemas.microsoft.com/office/drawing/2014/main" id="{F49A0111-2167-495B-9626-8E18799373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29606" y="3792136"/>
            <a:ext cx="1847626" cy="2380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6D94CD1-023A-49AD-A056-2C88D53C00A2}"/>
              </a:ext>
            </a:extLst>
          </p:cNvPr>
          <p:cNvSpPr/>
          <p:nvPr/>
        </p:nvSpPr>
        <p:spPr>
          <a:xfrm>
            <a:off x="3855308" y="6141472"/>
            <a:ext cx="332396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2"/>
                </a:solidFill>
              </a:rPr>
              <a:t>https://commons.wikimedia.org/wiki/File:Abraham_Lincoln_In_Color.png</a:t>
            </a:r>
          </a:p>
        </p:txBody>
      </p:sp>
      <p:pic>
        <p:nvPicPr>
          <p:cNvPr id="22" name="Content Placeholder 20">
            <a:extLst>
              <a:ext uri="{FF2B5EF4-FFF2-40B4-BE49-F238E27FC236}">
                <a16:creationId xmlns:a16="http://schemas.microsoft.com/office/drawing/2014/main" id="{2BC67078-1848-404E-B913-954F2CF8E2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9084" y="3792136"/>
            <a:ext cx="2523711" cy="2151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9DD2503A-0CB7-420C-88F1-3FE183B069AB}"/>
              </a:ext>
            </a:extLst>
          </p:cNvPr>
          <p:cNvSpPr/>
          <p:nvPr/>
        </p:nvSpPr>
        <p:spPr>
          <a:xfrm>
            <a:off x="305588" y="5879862"/>
            <a:ext cx="303279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50" dirty="0">
                <a:solidFill>
                  <a:schemeClr val="tx2"/>
                </a:solidFill>
              </a:rPr>
              <a:t>https://www.protectrite.com/intellectual-property</a:t>
            </a:r>
          </a:p>
        </p:txBody>
      </p:sp>
    </p:spTree>
    <p:extLst>
      <p:ext uri="{BB962C8B-B14F-4D97-AF65-F5344CB8AC3E}">
        <p14:creationId xmlns:p14="http://schemas.microsoft.com/office/powerpoint/2010/main" val="3095812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E6BDF-63E0-4A0E-B6E9-FEBCFF131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 Speaker + Listener = Communication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A767BA2-F348-45E3-B5D8-3E5391898F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Listen to the teacher’s talk.</a:t>
            </a:r>
          </a:p>
          <a:p>
            <a:r>
              <a:rPr lang="en-US" dirty="0"/>
              <a:t>F</a:t>
            </a:r>
            <a:r>
              <a:rPr lang="en-GB" dirty="0"/>
              <a:t>ill in the blanks in your workbook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D1FC26-CFBC-42DB-90F3-F812ECE709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Communication Theory </a:t>
            </a:r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941CFA6-D1CF-4DCF-9B18-47FBDFD6F67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91CE5F4-0BE6-48F1-8250-5CD80DF47D4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F38CB9FE-D8E6-42D0-98D6-1588C1CFCCC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pic>
        <p:nvPicPr>
          <p:cNvPr id="3074" name="Picture 2" descr="Speech chain [1] and related spoken language technologies.">
            <a:extLst>
              <a:ext uri="{FF2B5EF4-FFF2-40B4-BE49-F238E27FC236}">
                <a16:creationId xmlns:a16="http://schemas.microsoft.com/office/drawing/2014/main" id="{4E8525AE-F3D7-89EC-1382-8A4A6FDC2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186" y="2569722"/>
            <a:ext cx="6039657" cy="3602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E1CE33E-A0C2-50B6-CD90-5676F3C458B0}"/>
              </a:ext>
            </a:extLst>
          </p:cNvPr>
          <p:cNvSpPr txBox="1"/>
          <p:nvPr/>
        </p:nvSpPr>
        <p:spPr>
          <a:xfrm>
            <a:off x="2520507" y="6215340"/>
            <a:ext cx="3880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Ref: </a:t>
            </a:r>
            <a:r>
              <a:rPr lang="en-CA" dirty="0" err="1"/>
              <a:t>Tjandra</a:t>
            </a:r>
            <a:r>
              <a:rPr lang="en-CA" dirty="0"/>
              <a:t> A,  Machine Speech Chain</a:t>
            </a:r>
          </a:p>
        </p:txBody>
      </p:sp>
    </p:spTree>
    <p:extLst>
      <p:ext uri="{BB962C8B-B14F-4D97-AF65-F5344CB8AC3E}">
        <p14:creationId xmlns:p14="http://schemas.microsoft.com/office/powerpoint/2010/main" val="4055259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E6BDF-63E0-4A0E-B6E9-FEBCFF131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 Speaker + Listener = Communication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A767BA2-F348-45E3-B5D8-3E5391898F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Communication requires both speaker &amp; listener</a:t>
            </a:r>
          </a:p>
          <a:p>
            <a:r>
              <a:rPr lang="en-US" dirty="0"/>
              <a:t>The Listener’s Obligation: to try to understand</a:t>
            </a:r>
          </a:p>
          <a:p>
            <a:r>
              <a:rPr lang="en-US" dirty="0"/>
              <a:t>The Speaker’s Obligation: to help to understand</a:t>
            </a:r>
          </a:p>
          <a:p>
            <a:r>
              <a:rPr lang="en-US" dirty="0"/>
              <a:t>Examples </a:t>
            </a:r>
          </a:p>
          <a:p>
            <a:pPr lvl="1"/>
            <a:r>
              <a:rPr lang="en-US" dirty="0"/>
              <a:t>Abraham Lincoln</a:t>
            </a:r>
          </a:p>
          <a:p>
            <a:pPr lvl="1"/>
            <a:r>
              <a:rPr lang="en-US" dirty="0"/>
              <a:t>Don Singular</a:t>
            </a:r>
          </a:p>
          <a:p>
            <a:r>
              <a:rPr lang="en-US" dirty="0"/>
              <a:t>The Speaker’s Choice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D1FC26-CFBC-42DB-90F3-F812ECE709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Communication Theory </a:t>
            </a:r>
            <a:endParaRPr lang="en-GB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F38CB9FE-D8E6-42D0-98D6-1588C1CFCCC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EBB89D41-F8BE-0E65-2433-9209138FCF7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Content Placeholder 7">
            <a:extLst>
              <a:ext uri="{FF2B5EF4-FFF2-40B4-BE49-F238E27FC236}">
                <a16:creationId xmlns:a16="http://schemas.microsoft.com/office/drawing/2014/main" id="{8452E172-0E6C-43D2-840A-74E9229F0E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52795" y="3429000"/>
            <a:ext cx="1770226" cy="2280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04103ED-5D30-4E1F-AFDC-39991081F2D3}"/>
              </a:ext>
            </a:extLst>
          </p:cNvPr>
          <p:cNvSpPr/>
          <p:nvPr/>
        </p:nvSpPr>
        <p:spPr>
          <a:xfrm>
            <a:off x="4102443" y="6184562"/>
            <a:ext cx="332396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2"/>
                </a:solidFill>
              </a:rPr>
              <a:t>https://commons.wikimedia.org/wiki/File:Abraham_Lincoln_In_Color.png</a:t>
            </a:r>
          </a:p>
        </p:txBody>
      </p:sp>
      <p:pic>
        <p:nvPicPr>
          <p:cNvPr id="2050" name="Picture 2" descr="John Wellington &quot;Don&quot; SINGULAR obituary">
            <a:extLst>
              <a:ext uri="{FF2B5EF4-FFF2-40B4-BE49-F238E27FC236}">
                <a16:creationId xmlns:a16="http://schemas.microsoft.com/office/drawing/2014/main" id="{AE55A65C-8874-B1F6-EE19-9EC702A70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776" y="3407613"/>
            <a:ext cx="1770226" cy="232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John Wellington &quot;Don&quot; SINGULAR obituary">
            <a:hlinkClick r:id="rId5"/>
            <a:extLst>
              <a:ext uri="{FF2B5EF4-FFF2-40B4-BE49-F238E27FC236}">
                <a16:creationId xmlns:a16="http://schemas.microsoft.com/office/drawing/2014/main" id="{E83813DE-4208-03A8-2482-8836E89E1AF2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742" y="6172200"/>
            <a:ext cx="464515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0070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653E8-638E-409A-884E-07EDD9CC6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 Speaker + Listener = Communication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3C39FB4C-AC57-AF5D-9307-DD061F0638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B985F-64E6-4206-B7A3-23073F52196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One (1) minute talks (graded)</a:t>
            </a:r>
            <a:endParaRPr lang="en-GB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1EE3729E-23E8-ACFA-7365-CED09917633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17C29354-C3EC-2B13-437E-C0BB50DA849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EBF7A89-E53B-8715-FBC9-B7F5F52016D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26173E-DCA2-8489-8CDB-DA1D35429FD5}"/>
              </a:ext>
            </a:extLst>
          </p:cNvPr>
          <p:cNvSpPr txBox="1"/>
          <p:nvPr/>
        </p:nvSpPr>
        <p:spPr>
          <a:xfrm flipH="1">
            <a:off x="1024890" y="2359617"/>
            <a:ext cx="2644463" cy="1200329"/>
          </a:xfrm>
          <a:prstGeom prst="rect">
            <a:avLst/>
          </a:prstGeom>
          <a:solidFill>
            <a:schemeClr val="tx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Speaker Role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1. Write down your name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2. Talk 1’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3. Pick up mark sheet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905F52-4A2E-4EB1-D55C-6E35B493C93D}"/>
              </a:ext>
            </a:extLst>
          </p:cNvPr>
          <p:cNvSpPr txBox="1"/>
          <p:nvPr/>
        </p:nvSpPr>
        <p:spPr>
          <a:xfrm>
            <a:off x="5294543" y="2359617"/>
            <a:ext cx="2824567" cy="1200329"/>
          </a:xfrm>
          <a:prstGeom prst="rect">
            <a:avLst/>
          </a:prstGeom>
          <a:solidFill>
            <a:schemeClr val="tx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Listener Role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1. Take Notes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-topic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-Mind map (key points)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98377F-17CB-F8CB-A107-4DE065E58C0F}"/>
              </a:ext>
            </a:extLst>
          </p:cNvPr>
          <p:cNvSpPr txBox="1"/>
          <p:nvPr/>
        </p:nvSpPr>
        <p:spPr>
          <a:xfrm>
            <a:off x="2103895" y="4093346"/>
            <a:ext cx="4878091" cy="1200329"/>
          </a:xfrm>
          <a:prstGeom prst="rect">
            <a:avLst/>
          </a:prstGeom>
          <a:solidFill>
            <a:schemeClr val="tx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Together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Each Listener will summarize 1 speaker’s talk.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If correct, both gain 10%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If incorrect, both loose 10%</a:t>
            </a:r>
            <a:endParaRPr lang="en-C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161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653E8-638E-409A-884E-07EDD9CC6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 Speaker + Listener =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31174-0C22-4E0C-A2CA-DC12DF2E9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Your Name is Called…</a:t>
            </a:r>
          </a:p>
          <a:p>
            <a:r>
              <a:rPr lang="en-US" dirty="0"/>
              <a:t>Come to the Front.</a:t>
            </a:r>
          </a:p>
          <a:p>
            <a:r>
              <a:rPr lang="en-US" dirty="0"/>
              <a:t>Write your Name on the Board.</a:t>
            </a:r>
          </a:p>
          <a:p>
            <a:r>
              <a:rPr lang="en-US" dirty="0"/>
              <a:t>Speak for 1 Minute.</a:t>
            </a:r>
          </a:p>
          <a:p>
            <a:r>
              <a:rPr lang="en-US" dirty="0"/>
              <a:t>Sit Down.                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B985F-64E6-4206-B7A3-23073F52196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dirty="0"/>
              <a:t>Two</a:t>
            </a:r>
            <a:r>
              <a:rPr lang="en-US" dirty="0"/>
              <a:t> (2) minute dialogues (graded)</a:t>
            </a:r>
            <a:endParaRPr lang="en-GB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06EF7ED-63D7-4692-8BA4-58C149D3E63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01F6EEC-99F9-5FB5-01CD-0E452BCE22B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906C693-3EE8-C8A5-064E-3429B39350C9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30169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43033F2-7366-4002-8952-C9C11D2336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93272"/>
              </p:ext>
            </p:extLst>
          </p:nvPr>
        </p:nvGraphicFramePr>
        <p:xfrm>
          <a:off x="0" y="926757"/>
          <a:ext cx="9144000" cy="52911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1719317281"/>
                    </a:ext>
                  </a:extLst>
                </a:gridCol>
              </a:tblGrid>
              <a:tr h="40701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607463"/>
                  </a:ext>
                </a:extLst>
              </a:tr>
              <a:tr h="40701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2370507"/>
                  </a:ext>
                </a:extLst>
              </a:tr>
              <a:tr h="40701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579103"/>
                  </a:ext>
                </a:extLst>
              </a:tr>
              <a:tr h="40701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927171"/>
                  </a:ext>
                </a:extLst>
              </a:tr>
              <a:tr h="40701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000215"/>
                  </a:ext>
                </a:extLst>
              </a:tr>
              <a:tr h="40701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5789964"/>
                  </a:ext>
                </a:extLst>
              </a:tr>
              <a:tr h="40701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973445"/>
                  </a:ext>
                </a:extLst>
              </a:tr>
              <a:tr h="40701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863772"/>
                  </a:ext>
                </a:extLst>
              </a:tr>
              <a:tr h="40701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2721715"/>
                  </a:ext>
                </a:extLst>
              </a:tr>
              <a:tr h="40701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344549"/>
                  </a:ext>
                </a:extLst>
              </a:tr>
              <a:tr h="40701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314097"/>
                  </a:ext>
                </a:extLst>
              </a:tr>
              <a:tr h="40701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138436"/>
                  </a:ext>
                </a:extLst>
              </a:tr>
              <a:tr h="40701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797487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E200432-2862-4E42-AB18-8F93FFE94461}"/>
              </a:ext>
            </a:extLst>
          </p:cNvPr>
          <p:cNvCxnSpPr/>
          <p:nvPr/>
        </p:nvCxnSpPr>
        <p:spPr bwMode="auto">
          <a:xfrm>
            <a:off x="4572000" y="0"/>
            <a:ext cx="0" cy="6858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37108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2 The Meaning of Fluency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77B505B-1749-41F8-8406-D5A8ED239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CA" dirty="0"/>
              <a:t>Listen to the teacher’s talk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My greatest embarrassment…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F6CBFC6B-362B-47FA-BD29-6BB4C4CCBBD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B4B2B814-B31F-4EC3-B1F8-17BB3CF51DF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pic>
        <p:nvPicPr>
          <p:cNvPr id="21" name="Content Placeholder 11">
            <a:extLst>
              <a:ext uri="{FF2B5EF4-FFF2-40B4-BE49-F238E27FC236}">
                <a16:creationId xmlns:a16="http://schemas.microsoft.com/office/drawing/2014/main" id="{8B334A33-3D86-4436-AB8A-463005CD4E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84789" y="1407059"/>
            <a:ext cx="2930611" cy="1950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F0E6A9C-338D-4953-9A79-5B2E9F422A9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73254F-681D-44D4-8DD6-F18CCFE1DBFE}"/>
              </a:ext>
            </a:extLst>
          </p:cNvPr>
          <p:cNvSpPr/>
          <p:nvPr/>
        </p:nvSpPr>
        <p:spPr>
          <a:xfrm>
            <a:off x="5067300" y="3398084"/>
            <a:ext cx="426308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" dirty="0">
                <a:solidFill>
                  <a:schemeClr val="tx2"/>
                </a:solidFill>
              </a:rPr>
              <a:t>https://medium.com/the-ascent/what-i-find-most-difficult-about-writing-695e016b75b9</a:t>
            </a:r>
          </a:p>
        </p:txBody>
      </p:sp>
    </p:spTree>
    <p:extLst>
      <p:ext uri="{BB962C8B-B14F-4D97-AF65-F5344CB8AC3E}">
        <p14:creationId xmlns:p14="http://schemas.microsoft.com/office/powerpoint/2010/main" val="973360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2 The Meaning of Fluency</a:t>
            </a:r>
            <a:endParaRPr lang="en-CA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77B505B-1749-41F8-8406-D5A8ED239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What I </a:t>
            </a:r>
            <a:r>
              <a:rPr lang="en-CA" i="1" dirty="0">
                <a:solidFill>
                  <a:srgbClr val="FF0000"/>
                </a:solidFill>
              </a:rPr>
              <a:t>thought</a:t>
            </a:r>
            <a:r>
              <a:rPr lang="en-CA" dirty="0"/>
              <a:t> I said…</a:t>
            </a:r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What I </a:t>
            </a:r>
            <a:r>
              <a:rPr lang="en-CA" i="1" dirty="0">
                <a:solidFill>
                  <a:srgbClr val="FF0000"/>
                </a:solidFill>
              </a:rPr>
              <a:t>actually</a:t>
            </a:r>
            <a:r>
              <a:rPr lang="en-CA" dirty="0"/>
              <a:t> said…</a:t>
            </a:r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Don’t Give up on English!</a:t>
            </a:r>
          </a:p>
          <a:p>
            <a:r>
              <a:rPr lang="en-CA" dirty="0"/>
              <a:t>Failure is not shameful!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/>
              <a:t>My greatest embarrassment…</a:t>
            </a:r>
            <a:endParaRPr lang="en-CA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B4B2B814-B31F-4EC3-B1F8-17BB3CF51DF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14972C-B06D-BCB6-5E96-F8A1C7B9122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EEEAE7D5-C497-43CC-AB4D-70FC396A65EF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Content Placeholder 11">
            <a:extLst>
              <a:ext uri="{FF2B5EF4-FFF2-40B4-BE49-F238E27FC236}">
                <a16:creationId xmlns:a16="http://schemas.microsoft.com/office/drawing/2014/main" id="{8B334A33-3D86-4436-AB8A-463005CD4E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84789" y="1407059"/>
            <a:ext cx="2930611" cy="1950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C73254F-681D-44D4-8DD6-F18CCFE1DBFE}"/>
              </a:ext>
            </a:extLst>
          </p:cNvPr>
          <p:cNvSpPr/>
          <p:nvPr/>
        </p:nvSpPr>
        <p:spPr>
          <a:xfrm>
            <a:off x="5377266" y="3381110"/>
            <a:ext cx="381322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https://medium.com/the-ascent/what-i-find-most-difficult-about-writing-695e016b75b9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D42DA98-ACB8-4595-9F81-B0A727A54308}"/>
              </a:ext>
            </a:extLst>
          </p:cNvPr>
          <p:cNvSpPr/>
          <p:nvPr/>
        </p:nvSpPr>
        <p:spPr bwMode="auto">
          <a:xfrm>
            <a:off x="47000" y="1991124"/>
            <a:ext cx="5785389" cy="1272746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>
                <a:ln>
                  <a:solidFill>
                    <a:sysClr val="windowText" lastClr="000000"/>
                  </a:solidFill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… o (pause) </a:t>
            </a:r>
            <a:r>
              <a:rPr kumimoji="0" lang="en-US" sz="3200" b="0" i="0" u="none" strike="noStrike" cap="none" normalizeH="0" baseline="0" dirty="0" err="1">
                <a:ln>
                  <a:solidFill>
                    <a:sysClr val="windowText" lastClr="000000"/>
                  </a:solidFill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kashite</a:t>
            </a:r>
            <a:r>
              <a:rPr kumimoji="0" lang="en-US" sz="3200" b="0" i="0" u="none" strike="noStrike" cap="none" normalizeH="0" baseline="0" dirty="0">
                <a:ln>
                  <a:solidFill>
                    <a:sysClr val="windowText" lastClr="000000"/>
                  </a:solidFill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kumimoji="0" lang="en-US" sz="3200" b="0" i="0" u="none" strike="noStrike" cap="none" normalizeH="0" baseline="0" dirty="0" err="1">
                <a:ln>
                  <a:solidFill>
                    <a:sysClr val="windowText" lastClr="000000"/>
                  </a:solidFill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kudasai</a:t>
            </a:r>
            <a:r>
              <a:rPr kumimoji="0" lang="en-US" sz="3200" b="0" i="0" u="none" strike="noStrike" cap="none" normalizeH="0" baseline="0" dirty="0">
                <a:ln>
                  <a:solidFill>
                    <a:sysClr val="windowText" lastClr="000000"/>
                  </a:solidFill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”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>
                <a:ln>
                  <a:solidFill>
                    <a:sysClr val="windowText" lastClr="000000"/>
                  </a:solidFill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    </a:t>
            </a:r>
            <a:r>
              <a:rPr kumimoji="0" lang="en-US" sz="3200" b="0" i="0" u="none" strike="noStrike" cap="none" normalizeH="0" baseline="0" dirty="0">
                <a:ln>
                  <a:solidFill>
                    <a:sysClr val="windowText" lastClr="000000"/>
                  </a:solidFill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schemeClr val="tx2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P</a:t>
            </a:r>
            <a:r>
              <a:rPr kumimoji="0" lang="en-US" sz="3200" b="0" i="0" u="none" strike="noStrike" cap="none" normalizeH="0" baseline="0" dirty="0">
                <a:ln>
                  <a:solidFill>
                    <a:sysClr val="windowText" lastClr="000000"/>
                  </a:solidFill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lease, may I borrow the…?</a:t>
            </a:r>
            <a:endParaRPr kumimoji="0" lang="en-GB" sz="3200" b="0" i="0" u="none" strike="noStrike" cap="none" normalizeH="0" baseline="0" dirty="0">
              <a:ln>
                <a:solidFill>
                  <a:sysClr val="windowText" lastClr="000000"/>
                </a:solidFill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321A12-053B-4E80-843D-BC09C88769E7}"/>
              </a:ext>
            </a:extLst>
          </p:cNvPr>
          <p:cNvSpPr/>
          <p:nvPr/>
        </p:nvSpPr>
        <p:spPr bwMode="auto">
          <a:xfrm>
            <a:off x="76200" y="3807194"/>
            <a:ext cx="5863526" cy="1107619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schemeClr val="tx2"/>
                </a:solidFill>
                <a:latin typeface="Times New Roman" panose="02020603050405020304" pitchFamily="18" charset="0"/>
              </a:rPr>
              <a:t>…(pause) </a:t>
            </a:r>
            <a:r>
              <a:rPr lang="en-US" sz="3200" dirty="0" err="1">
                <a:ln>
                  <a:solidFill>
                    <a:sysClr val="windowText" lastClr="000000"/>
                  </a:solidFill>
                </a:ln>
                <a:solidFill>
                  <a:schemeClr val="tx2"/>
                </a:solidFill>
                <a:latin typeface="Times New Roman" panose="02020603050405020304" pitchFamily="18" charset="0"/>
              </a:rPr>
              <a:t>okashite</a:t>
            </a:r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ln>
                  <a:solidFill>
                    <a:sysClr val="windowText" lastClr="000000"/>
                  </a:solidFill>
                </a:ln>
                <a:solidFill>
                  <a:schemeClr val="tx2"/>
                </a:solidFill>
                <a:latin typeface="Times New Roman" panose="02020603050405020304" pitchFamily="18" charset="0"/>
              </a:rPr>
              <a:t>kudasai</a:t>
            </a:r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schemeClr val="tx2"/>
                </a:solidFill>
                <a:latin typeface="Times New Roman" panose="02020603050405020304" pitchFamily="18" charset="0"/>
              </a:rPr>
              <a:t>”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schemeClr val="tx2"/>
                </a:solidFill>
                <a:latin typeface="Times New Roman" panose="02020603050405020304" pitchFamily="18" charset="0"/>
              </a:rPr>
              <a:t>  </a:t>
            </a:r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schemeClr val="tx2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 Please, </a:t>
            </a:r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schemeClr val="tx2"/>
                </a:solidFill>
                <a:latin typeface="Times New Roman" panose="02020603050405020304" pitchFamily="18" charset="0"/>
              </a:rPr>
              <a:t>I am going to rape you</a:t>
            </a:r>
          </a:p>
        </p:txBody>
      </p:sp>
    </p:spTree>
    <p:extLst>
      <p:ext uri="{BB962C8B-B14F-4D97-AF65-F5344CB8AC3E}">
        <p14:creationId xmlns:p14="http://schemas.microsoft.com/office/powerpoint/2010/main" val="1728456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/>
      <p:bldP spid="3" grpId="0" animBg="1"/>
      <p:bldP spid="12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3B3503C-9A08-467E-9B2B-1E8121B7F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205" y="304800"/>
            <a:ext cx="8414795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3 Small Groups &amp; The Name Game</a:t>
            </a:r>
            <a:endParaRPr lang="en-GB" dirty="0"/>
          </a:p>
        </p:txBody>
      </p:sp>
      <p:sp>
        <p:nvSpPr>
          <p:cNvPr id="41" name="Content Placeholder 8">
            <a:extLst>
              <a:ext uri="{FF2B5EF4-FFF2-40B4-BE49-F238E27FC236}">
                <a16:creationId xmlns:a16="http://schemas.microsoft.com/office/drawing/2014/main" id="{F48D88B8-07A8-433E-86FA-1741A2599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Meet weekly || Bi-weekly</a:t>
            </a:r>
          </a:p>
          <a:p>
            <a:r>
              <a:rPr lang="en-US" dirty="0"/>
              <a:t>Share Common Interest</a:t>
            </a:r>
          </a:p>
          <a:p>
            <a:r>
              <a:rPr lang="en-US" dirty="0"/>
              <a:t>Format</a:t>
            </a:r>
          </a:p>
          <a:p>
            <a:pPr lvl="1"/>
            <a:r>
              <a:rPr lang="en-US" dirty="0"/>
              <a:t>“Ice-Breaker” </a:t>
            </a:r>
          </a:p>
          <a:p>
            <a:pPr lvl="2"/>
            <a:r>
              <a:rPr lang="en-US" dirty="0"/>
              <a:t>10’</a:t>
            </a:r>
          </a:p>
          <a:p>
            <a:pPr lvl="2"/>
            <a:r>
              <a:rPr lang="en-US" dirty="0"/>
              <a:t>Relax</a:t>
            </a:r>
          </a:p>
          <a:p>
            <a:pPr lvl="1"/>
            <a:r>
              <a:rPr lang="en-US" dirty="0"/>
              <a:t>Activity (60’)</a:t>
            </a:r>
          </a:p>
          <a:p>
            <a:pPr lvl="2"/>
            <a:r>
              <a:rPr lang="en-US" dirty="0"/>
              <a:t>Share</a:t>
            </a:r>
          </a:p>
          <a:p>
            <a:pPr lvl="2"/>
            <a:r>
              <a:rPr lang="en-US" dirty="0"/>
              <a:t>Learn</a:t>
            </a:r>
          </a:p>
          <a:p>
            <a:pPr lvl="1"/>
            <a:r>
              <a:rPr lang="en-US" dirty="0"/>
              <a:t>Closing (20’)</a:t>
            </a:r>
          </a:p>
          <a:p>
            <a:pPr lvl="2"/>
            <a:r>
              <a:rPr lang="en-US" dirty="0"/>
              <a:t>Snacks </a:t>
            </a:r>
          </a:p>
          <a:p>
            <a:pPr lvl="2"/>
            <a:r>
              <a:rPr lang="en-US" dirty="0"/>
              <a:t>Conversation</a:t>
            </a:r>
          </a:p>
        </p:txBody>
      </p:sp>
      <p:sp>
        <p:nvSpPr>
          <p:cNvPr id="42" name="Text Placeholder 9">
            <a:extLst>
              <a:ext uri="{FF2B5EF4-FFF2-40B4-BE49-F238E27FC236}">
                <a16:creationId xmlns:a16="http://schemas.microsoft.com/office/drawing/2014/main" id="{A0A97547-AC38-4BA7-800E-F79612546A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Small Groups in North America Culture</a:t>
            </a:r>
            <a:endParaRPr lang="en-GB" dirty="0"/>
          </a:p>
        </p:txBody>
      </p:sp>
      <p:pic>
        <p:nvPicPr>
          <p:cNvPr id="43" name="Content Placeholder 14">
            <a:extLst>
              <a:ext uri="{FF2B5EF4-FFF2-40B4-BE49-F238E27FC236}">
                <a16:creationId xmlns:a16="http://schemas.microsoft.com/office/drawing/2014/main" id="{D27258F0-8E03-47C6-BB98-5B39DDBA0A4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5" name="Content Placeholder 15">
            <a:extLst>
              <a:ext uri="{FF2B5EF4-FFF2-40B4-BE49-F238E27FC236}">
                <a16:creationId xmlns:a16="http://schemas.microsoft.com/office/drawing/2014/main" id="{846B8012-6D6F-927A-0E1A-A5FA93873AB3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0" y="2438400"/>
            <a:ext cx="4267200" cy="32004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55C5D12-0CAA-7F43-5898-6444238319D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4168944-EA51-C151-AF5C-C44B3F81685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1F500BF-C7F4-4C1C-ADB4-205C02B8DDC2}"/>
              </a:ext>
            </a:extLst>
          </p:cNvPr>
          <p:cNvSpPr/>
          <p:nvPr/>
        </p:nvSpPr>
        <p:spPr>
          <a:xfrm>
            <a:off x="4648200" y="5597395"/>
            <a:ext cx="45720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050" dirty="0">
                <a:solidFill>
                  <a:schemeClr val="tx1">
                    <a:lumMod val="75000"/>
                  </a:schemeClr>
                </a:solidFill>
              </a:rPr>
              <a:t>https://commons.wikimedia.org/wiki/File:The_Swedish_Ice_Breaker_Oden.JPG</a:t>
            </a:r>
          </a:p>
        </p:txBody>
      </p:sp>
    </p:spTree>
    <p:extLst>
      <p:ext uri="{BB962C8B-B14F-4D97-AF65-F5344CB8AC3E}">
        <p14:creationId xmlns:p14="http://schemas.microsoft.com/office/powerpoint/2010/main" val="1182495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3B3503C-9A08-467E-9B2B-1E8121B7F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 Small Groups &amp; The Name Game</a:t>
            </a:r>
            <a:endParaRPr lang="en-GB" dirty="0"/>
          </a:p>
        </p:txBody>
      </p:sp>
      <p:sp>
        <p:nvSpPr>
          <p:cNvPr id="26" name="Content Placeholder 6">
            <a:extLst>
              <a:ext uri="{FF2B5EF4-FFF2-40B4-BE49-F238E27FC236}">
                <a16:creationId xmlns:a16="http://schemas.microsoft.com/office/drawing/2014/main" id="{0B308DEB-AA10-482A-AEF0-C67C37D7E5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Repeat the names and likes/dislikes of the people speaking before you.</a:t>
            </a:r>
          </a:p>
          <a:p>
            <a:r>
              <a:rPr lang="en-US" dirty="0"/>
              <a:t>Then say your English name and something you either like or dislike</a:t>
            </a:r>
            <a:endParaRPr lang="en-GB" dirty="0"/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D0146BBE-A8DF-49DA-855A-92330682A3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Name Game (“Ice-Breaker”)</a:t>
            </a:r>
            <a:endParaRPr lang="en-GB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801AE747-038C-25BD-0C21-614F516699B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75BF55B3-85E1-3B04-2D0F-EB3E00F142B8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3" name="Content Placeholder 11">
            <a:extLst>
              <a:ext uri="{FF2B5EF4-FFF2-40B4-BE49-F238E27FC236}">
                <a16:creationId xmlns:a16="http://schemas.microsoft.com/office/drawing/2014/main" id="{25743F0E-4561-E52E-6233-6FD8E743078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</p:spTree>
    <p:extLst>
      <p:ext uri="{BB962C8B-B14F-4D97-AF65-F5344CB8AC3E}">
        <p14:creationId xmlns:p14="http://schemas.microsoft.com/office/powerpoint/2010/main" val="3589765287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kejiyingwen</Template>
  <TotalTime>357</TotalTime>
  <Words>556</Words>
  <Application>Microsoft Office PowerPoint</Application>
  <PresentationFormat>On-screen Show (4:3)</PresentationFormat>
  <Paragraphs>105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Times New Roman</vt:lpstr>
      <vt:lpstr>Wingdings</vt:lpstr>
      <vt:lpstr>ecp1026</vt:lpstr>
      <vt:lpstr>CorelDRAW</vt:lpstr>
      <vt:lpstr>§3.3 Communication</vt:lpstr>
      <vt:lpstr>§3.3 Communication</vt:lpstr>
      <vt:lpstr>1 Speaker + Listener = Communication</vt:lpstr>
      <vt:lpstr>1 Speaker + Listener = Communication</vt:lpstr>
      <vt:lpstr>1 Speaker + Listener = Communication</vt:lpstr>
      <vt:lpstr>1 Speaker + Listener = Communication</vt:lpstr>
      <vt:lpstr>1 Speaker + Listener = Communication</vt:lpstr>
      <vt:lpstr>PowerPoint Presentation</vt:lpstr>
      <vt:lpstr>2 The Meaning of Fluency</vt:lpstr>
      <vt:lpstr>2 The Meaning of Fluency</vt:lpstr>
      <vt:lpstr>3 Small Groups &amp; The Name Game</vt:lpstr>
      <vt:lpstr>3 Small Groups &amp; The Name Game</vt:lpstr>
    </vt:vector>
  </TitlesOfParts>
  <Company>Research Communication: EFL for Science and Engineering Students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§3.3 Communication</dc:title>
  <dc:subject>Lecture Slides for Research Communication</dc:subject>
  <dc:creator>阿里</dc:creator>
  <cp:lastModifiedBy>Jonathon David White</cp:lastModifiedBy>
  <cp:revision>59</cp:revision>
  <dcterms:created xsi:type="dcterms:W3CDTF">2021-11-28T11:45:53Z</dcterms:created>
  <dcterms:modified xsi:type="dcterms:W3CDTF">2023-11-16T03:50:11Z</dcterms:modified>
  <cp:category>course</cp:category>
</cp:coreProperties>
</file>