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3" r:id="rId2"/>
  </p:sldMasterIdLst>
  <p:sldIdLst>
    <p:sldId id="256" r:id="rId3"/>
    <p:sldId id="270" r:id="rId4"/>
    <p:sldId id="271" r:id="rId5"/>
    <p:sldId id="273" r:id="rId6"/>
    <p:sldId id="300" r:id="rId7"/>
    <p:sldId id="276" r:id="rId8"/>
    <p:sldId id="295" r:id="rId9"/>
    <p:sldId id="296" r:id="rId10"/>
    <p:sldId id="280" r:id="rId11"/>
    <p:sldId id="281" r:id="rId12"/>
    <p:sldId id="282" r:id="rId13"/>
    <p:sldId id="283" r:id="rId14"/>
    <p:sldId id="285" r:id="rId15"/>
    <p:sldId id="297" r:id="rId16"/>
    <p:sldId id="298" r:id="rId17"/>
    <p:sldId id="289" r:id="rId18"/>
    <p:sldId id="291" r:id="rId19"/>
    <p:sldId id="288" r:id="rId20"/>
    <p:sldId id="293" r:id="rId21"/>
    <p:sldId id="292" r:id="rId22"/>
    <p:sldId id="294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5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25" autoAdjust="0"/>
    <p:restoredTop sz="94289" autoAdjust="0"/>
  </p:normalViewPr>
  <p:slideViewPr>
    <p:cSldViewPr snapToGrid="0">
      <p:cViewPr varScale="1">
        <p:scale>
          <a:sx n="99" d="100"/>
          <a:sy n="99" d="100"/>
        </p:scale>
        <p:origin x="56" y="1296"/>
      </p:cViewPr>
      <p:guideLst>
        <p:guide orient="horz" pos="2160"/>
        <p:guide pos="25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5EA819-7731-4B4D-91BD-30CD09788EE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81100" y="2838617"/>
            <a:ext cx="6858000" cy="37927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952169"/>
            <a:ext cx="8610600" cy="1830788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ejiyingwen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§3.4 Speak Up! Active Listening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3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§3.4 Speak Up! Active Listening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hyperlink" Target="https://www.nig.ac.jp/jimu/soken/courses/OSC/contents/Q&amp;A_e.pdf" TargetMode="External"/><Relationship Id="rId4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g.ac.jp/jimu/soken/courses/OSC/contents/Q&amp;A_e.pd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hyperlink" Target="https://www.aizhu.com/kejiyingwen/v/lnkcomic.htm" TargetMode="External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6F332B1-64F9-43F4-820E-75EB588CC00B}"/>
              </a:ext>
            </a:extLst>
          </p:cNvPr>
          <p:cNvGraphicFramePr>
            <a:graphicFrameLocks noGrp="1" noChangeAspect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597026862"/>
              </p:ext>
            </p:extLst>
          </p:nvPr>
        </p:nvGraphicFramePr>
        <p:xfrm>
          <a:off x="2716213" y="2839172"/>
          <a:ext cx="3787775" cy="3791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7247694" imgH="7253103" progId="CorelDraw.Graphic.22">
                  <p:embed/>
                </p:oleObj>
              </mc:Choice>
              <mc:Fallback>
                <p:oleObj name="CorelDRAW" r:id="rId2" imgW="7247694" imgH="7253103" progId="CorelDraw.Graphic.2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D0EBFF23-E3F1-4152-B222-57E0BB128D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16213" y="2839172"/>
                        <a:ext cx="3787775" cy="37910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952169"/>
            <a:ext cx="8610600" cy="1830788"/>
          </a:xfrm>
        </p:spPr>
        <p:txBody>
          <a:bodyPr/>
          <a:lstStyle/>
          <a:p>
            <a:r>
              <a:rPr lang="en-US" dirty="0"/>
              <a:t>§3.4 Speak Up! Active Listening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§3. </a:t>
            </a:r>
            <a:r>
              <a:rPr lang="en-CA" dirty="0"/>
              <a:t>Listener: Interrupting a Speaker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CA" dirty="0"/>
              <a:t>Interrupt [in-</a:t>
            </a:r>
            <a:r>
              <a:rPr lang="en-CA" dirty="0" err="1"/>
              <a:t>ter</a:t>
            </a:r>
            <a:r>
              <a:rPr lang="en-CA" dirty="0"/>
              <a:t>-</a:t>
            </a:r>
            <a:r>
              <a:rPr lang="en-CA" dirty="0" err="1"/>
              <a:t>rupt</a:t>
            </a:r>
            <a:r>
              <a:rPr lang="en-CA" dirty="0"/>
              <a:t>]</a:t>
            </a:r>
          </a:p>
          <a:p>
            <a:r>
              <a:rPr lang="en-CA" dirty="0"/>
              <a:t>Clarification (noun) [</a:t>
            </a:r>
            <a:r>
              <a:rPr lang="en-CA" dirty="0" err="1"/>
              <a:t>clar</a:t>
            </a:r>
            <a:r>
              <a:rPr lang="en-CA" dirty="0"/>
              <a:t>-</a:t>
            </a:r>
            <a:r>
              <a:rPr lang="en-CA" dirty="0" err="1"/>
              <a:t>i</a:t>
            </a:r>
            <a:r>
              <a:rPr lang="en-CA" dirty="0"/>
              <a:t>-fi-ca-</a:t>
            </a:r>
            <a:r>
              <a:rPr lang="en-CA" dirty="0" err="1"/>
              <a:t>tion</a:t>
            </a:r>
            <a:r>
              <a:rPr lang="en-CA" dirty="0"/>
              <a:t>]              verb: </a:t>
            </a:r>
            <a:r>
              <a:rPr lang="en-CA" dirty="0" err="1"/>
              <a:t>clar-i-fy</a:t>
            </a:r>
            <a:endParaRPr lang="en-CA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6F485CB-E519-4B61-ADA5-1978BFC21F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E32242E-D25A-45CB-B6BB-D2A9D081FE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97517CF-1553-4551-8D00-6311382D627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B58B39DC-E67F-4E81-925B-22A1B7EF0A6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64B5CF7-33A4-4CFA-A7C1-4F17AEE45DDB}"/>
              </a:ext>
            </a:extLst>
          </p:cNvPr>
          <p:cNvGrpSpPr/>
          <p:nvPr/>
        </p:nvGrpSpPr>
        <p:grpSpPr>
          <a:xfrm>
            <a:off x="1148892" y="3177647"/>
            <a:ext cx="7456112" cy="3327695"/>
            <a:chOff x="1148892" y="3177647"/>
            <a:chExt cx="7456112" cy="3327695"/>
          </a:xfrm>
        </p:grpSpPr>
        <p:pic>
          <p:nvPicPr>
            <p:cNvPr id="17" name="Content Placeholder 13">
              <a:extLst>
                <a:ext uri="{FF2B5EF4-FFF2-40B4-BE49-F238E27FC236}">
                  <a16:creationId xmlns:a16="http://schemas.microsoft.com/office/drawing/2014/main" id="{C4DB9DE2-52B9-4572-849D-023FE298E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48892" y="3177647"/>
              <a:ext cx="2249174" cy="3247484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  <a:softEdge rad="8509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Content Placeholder 13">
              <a:extLst>
                <a:ext uri="{FF2B5EF4-FFF2-40B4-BE49-F238E27FC236}">
                  <a16:creationId xmlns:a16="http://schemas.microsoft.com/office/drawing/2014/main" id="{82C80DAE-A54D-4D84-A98E-E94200F45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55830" y="3257858"/>
              <a:ext cx="2249174" cy="32474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FECA8D2B-8F8A-4697-B213-0B232D87245A}"/>
                </a:ext>
              </a:extLst>
            </p:cNvPr>
            <p:cNvSpPr/>
            <p:nvPr/>
          </p:nvSpPr>
          <p:spPr bwMode="auto">
            <a:xfrm>
              <a:off x="3284621" y="3946358"/>
              <a:ext cx="3071209" cy="1596189"/>
            </a:xfrm>
            <a:prstGeom prst="rightArrow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48000">
                  <a:schemeClr val="bg1">
                    <a:lumMod val="75000"/>
                  </a:schemeClr>
                </a:gs>
                <a:gs pos="83000">
                  <a:schemeClr val="tx1">
                    <a:lumMod val="75000"/>
                  </a:schemeClr>
                </a:gs>
                <a:gs pos="100000">
                  <a:schemeClr val="accent4">
                    <a:lumMod val="10000"/>
                  </a:schemeClr>
                </a:gs>
              </a:gsLst>
              <a:lin ang="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847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Listener: Interrupting a Speaker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B8C38068-AF71-4A53-B1AB-1A9E110A5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to the Teacher’s Talk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73A0D5-CEF5-BAB2-2842-E5463AEBB3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28" name="Content Placeholder 14">
            <a:extLst>
              <a:ext uri="{FF2B5EF4-FFF2-40B4-BE49-F238E27FC236}">
                <a16:creationId xmlns:a16="http://schemas.microsoft.com/office/drawing/2014/main" id="{FDEFFDCE-BD04-4572-9F58-9F0A27AB5B4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FA5D28-5578-5819-67A8-3D28AB626A7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5A2F3-018B-71AB-E967-E683885B66D0}"/>
              </a:ext>
            </a:extLst>
          </p:cNvPr>
          <p:cNvSpPr txBox="1"/>
          <p:nvPr/>
        </p:nvSpPr>
        <p:spPr>
          <a:xfrm>
            <a:off x="4775426" y="1487388"/>
            <a:ext cx="4276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/>
              <a:t>Visiting Professor </a:t>
            </a:r>
            <a:r>
              <a:rPr lang="en-CA" sz="800" dirty="0" err="1"/>
              <a:t>Qiyin</a:t>
            </a:r>
            <a:r>
              <a:rPr lang="en-CA" sz="800" dirty="0"/>
              <a:t> Fang (McMaster University) takes questions from Prof T X Lee (NTUST) after the lecture on December 2023. Yuan Ze University students in the background waiting for their turn to ask a question. </a:t>
            </a:r>
            <a:endParaRPr lang="en-US" sz="800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DAB6672-7579-6BFD-A70A-05946C4950E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" name="Content Placeholder 14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798F10CA-C35E-B37A-47EF-C1864EBABDB1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925050"/>
            <a:ext cx="4267200" cy="4227099"/>
          </a:xfrm>
        </p:spPr>
      </p:pic>
    </p:spTree>
    <p:extLst>
      <p:ext uri="{BB962C8B-B14F-4D97-AF65-F5344CB8AC3E}">
        <p14:creationId xmlns:p14="http://schemas.microsoft.com/office/powerpoint/2010/main" val="1344530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Listener: Interrupting a Speaker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B8C38068-AF71-4A53-B1AB-1A9E110A5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Questions are Expected. If none?</a:t>
            </a:r>
          </a:p>
          <a:p>
            <a:pPr lvl="1"/>
            <a:r>
              <a:rPr lang="en-US" dirty="0"/>
              <a:t>Everyone understands</a:t>
            </a:r>
            <a:r>
              <a:rPr lang="en-US" dirty="0">
                <a:sym typeface="Wingdings" panose="05000000000000000000" pitchFamily="2" charset="2"/>
              </a:rPr>
              <a:t> talk faster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no one understands talk slower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no one cares wasting his time</a:t>
            </a:r>
            <a:r>
              <a:rPr lang="en-US" dirty="0"/>
              <a:t> </a:t>
            </a:r>
          </a:p>
          <a:p>
            <a:r>
              <a:rPr lang="en-US" dirty="0"/>
              <a:t>Influence of setting: When and How to Ask</a:t>
            </a:r>
          </a:p>
          <a:p>
            <a:pPr lvl="1"/>
            <a:r>
              <a:rPr lang="en-US" dirty="0"/>
              <a:t>Formal </a:t>
            </a:r>
            <a:r>
              <a:rPr lang="en-US" dirty="0">
                <a:sym typeface="Wingdings" panose="05000000000000000000" pitchFamily="2" charset="2"/>
              </a:rPr>
              <a:t> Raise hand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Informal  Interrupt orally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Short Talk  Wait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8E79751-7443-4702-BBE0-68D4B40798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The importance of Interrupting</a:t>
            </a:r>
          </a:p>
          <a:p>
            <a:endParaRPr lang="en-CA" dirty="0"/>
          </a:p>
        </p:txBody>
      </p:sp>
      <p:pic>
        <p:nvPicPr>
          <p:cNvPr id="28" name="Content Placeholder 14">
            <a:extLst>
              <a:ext uri="{FF2B5EF4-FFF2-40B4-BE49-F238E27FC236}">
                <a16:creationId xmlns:a16="http://schemas.microsoft.com/office/drawing/2014/main" id="{FDEFFDCE-BD04-4572-9F58-9F0A27AB5B4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C19C564-DB8E-4305-A2FE-CA588B4E3A0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6252D5A-B3F2-4751-BEFB-885FF972006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F006A24-9623-4460-BB86-75630E366C67}"/>
              </a:ext>
            </a:extLst>
          </p:cNvPr>
          <p:cNvGrpSpPr/>
          <p:nvPr/>
        </p:nvGrpSpPr>
        <p:grpSpPr>
          <a:xfrm>
            <a:off x="4800600" y="1877265"/>
            <a:ext cx="1548883" cy="3533728"/>
            <a:chOff x="3360000" y="921967"/>
            <a:chExt cx="1548883" cy="3533728"/>
          </a:xfrm>
        </p:grpSpPr>
        <p:sp>
          <p:nvSpPr>
            <p:cNvPr id="23" name="Arrow: Down 22">
              <a:extLst>
                <a:ext uri="{FF2B5EF4-FFF2-40B4-BE49-F238E27FC236}">
                  <a16:creationId xmlns:a16="http://schemas.microsoft.com/office/drawing/2014/main" id="{87636293-58BA-4255-9720-BC8B87B95D61}"/>
                </a:ext>
              </a:extLst>
            </p:cNvPr>
            <p:cNvSpPr/>
            <p:nvPr/>
          </p:nvSpPr>
          <p:spPr bwMode="auto">
            <a:xfrm>
              <a:off x="3360000" y="1106905"/>
              <a:ext cx="1524000" cy="1744579"/>
            </a:xfrm>
            <a:prstGeom prst="downArrow">
              <a:avLst/>
            </a:prstGeom>
            <a:solidFill>
              <a:schemeClr val="tx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1D663DD-5740-4A5A-9C12-A9C143769DA8}"/>
                </a:ext>
              </a:extLst>
            </p:cNvPr>
            <p:cNvSpPr/>
            <p:nvPr/>
          </p:nvSpPr>
          <p:spPr>
            <a:xfrm>
              <a:off x="3672000" y="921967"/>
              <a:ext cx="900000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9600" b="1" cap="none" spc="0" dirty="0">
                  <a:ln w="12700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pattFill prst="dkUpDiag">
                    <a:fgClr>
                      <a:schemeClr val="tx2"/>
                    </a:fgClr>
                    <a:bgClr>
                      <a:schemeClr val="tx2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tx2">
                        <a:lumMod val="75000"/>
                      </a:schemeClr>
                    </a:outerShdw>
                  </a:effectLst>
                </a:rPr>
                <a:t>?</a:t>
              </a:r>
            </a:p>
          </p:txBody>
        </p:sp>
        <p:sp>
          <p:nvSpPr>
            <p:cNvPr id="29" name="Smiley Face 28">
              <a:extLst>
                <a:ext uri="{FF2B5EF4-FFF2-40B4-BE49-F238E27FC236}">
                  <a16:creationId xmlns:a16="http://schemas.microsoft.com/office/drawing/2014/main" id="{2E46187D-8E48-4B2E-94AB-91EB5A4205E9}"/>
                </a:ext>
              </a:extLst>
            </p:cNvPr>
            <p:cNvSpPr/>
            <p:nvPr/>
          </p:nvSpPr>
          <p:spPr bwMode="auto">
            <a:xfrm>
              <a:off x="3384883" y="2851484"/>
              <a:ext cx="1524000" cy="1604211"/>
            </a:xfrm>
            <a:prstGeom prst="smileyFace">
              <a:avLst/>
            </a:prstGeom>
            <a:solidFill>
              <a:srgbClr val="FFFF00"/>
            </a:solidFill>
            <a:ln w="9525" cap="flat" cmpd="sng" algn="ctr">
              <a:solidFill>
                <a:schemeClr val="tx2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3BB82CD-A637-48E3-8672-2F1DFD30178B}"/>
              </a:ext>
            </a:extLst>
          </p:cNvPr>
          <p:cNvGrpSpPr/>
          <p:nvPr/>
        </p:nvGrpSpPr>
        <p:grpSpPr>
          <a:xfrm>
            <a:off x="7118682" y="1877265"/>
            <a:ext cx="1548883" cy="3533728"/>
            <a:chOff x="6103191" y="1074367"/>
            <a:chExt cx="1548883" cy="3533728"/>
          </a:xfrm>
        </p:grpSpPr>
        <p:sp>
          <p:nvSpPr>
            <p:cNvPr id="31" name="Arrow: Down 30">
              <a:extLst>
                <a:ext uri="{FF2B5EF4-FFF2-40B4-BE49-F238E27FC236}">
                  <a16:creationId xmlns:a16="http://schemas.microsoft.com/office/drawing/2014/main" id="{A40284AC-0036-47B8-9031-C60BCB68D922}"/>
                </a:ext>
              </a:extLst>
            </p:cNvPr>
            <p:cNvSpPr/>
            <p:nvPr/>
          </p:nvSpPr>
          <p:spPr bwMode="auto">
            <a:xfrm>
              <a:off x="6103191" y="1259305"/>
              <a:ext cx="1524000" cy="1744579"/>
            </a:xfrm>
            <a:prstGeom prst="downArrow">
              <a:avLst/>
            </a:prstGeom>
            <a:solidFill>
              <a:schemeClr val="tx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06371A7-594F-4A79-AA2C-B6A2464D26A5}"/>
                </a:ext>
              </a:extLst>
            </p:cNvPr>
            <p:cNvSpPr/>
            <p:nvPr/>
          </p:nvSpPr>
          <p:spPr>
            <a:xfrm>
              <a:off x="6415191" y="1074367"/>
              <a:ext cx="900000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9600" b="1" cap="none" spc="0" dirty="0">
                  <a:ln w="12700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pattFill prst="dkUpDiag">
                    <a:fgClr>
                      <a:schemeClr val="tx2"/>
                    </a:fgClr>
                    <a:bgClr>
                      <a:schemeClr val="tx2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tx2">
                        <a:lumMod val="75000"/>
                      </a:schemeClr>
                    </a:outerShdw>
                  </a:effectLst>
                </a:rPr>
                <a:t>?</a:t>
              </a:r>
            </a:p>
          </p:txBody>
        </p:sp>
        <p:sp>
          <p:nvSpPr>
            <p:cNvPr id="33" name="Smiley Face 32">
              <a:extLst>
                <a:ext uri="{FF2B5EF4-FFF2-40B4-BE49-F238E27FC236}">
                  <a16:creationId xmlns:a16="http://schemas.microsoft.com/office/drawing/2014/main" id="{5C9DC703-2B6C-4DC4-933B-5FC5E1E5C189}"/>
                </a:ext>
              </a:extLst>
            </p:cNvPr>
            <p:cNvSpPr/>
            <p:nvPr/>
          </p:nvSpPr>
          <p:spPr bwMode="auto">
            <a:xfrm>
              <a:off x="6128074" y="3003884"/>
              <a:ext cx="1524000" cy="1604211"/>
            </a:xfrm>
            <a:prstGeom prst="smileyFace">
              <a:avLst>
                <a:gd name="adj" fmla="val -4653"/>
              </a:avLst>
            </a:prstGeom>
            <a:solidFill>
              <a:srgbClr val="FF0000"/>
            </a:solidFill>
            <a:ln w="9525" cap="flat" cmpd="sng" algn="ctr">
              <a:solidFill>
                <a:schemeClr val="tx2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4" name="&quot;Not Allowed&quot; Symbol 33">
              <a:extLst>
                <a:ext uri="{FF2B5EF4-FFF2-40B4-BE49-F238E27FC236}">
                  <a16:creationId xmlns:a16="http://schemas.microsoft.com/office/drawing/2014/main" id="{B51F48D3-D7B1-48A8-8971-159230DB8A92}"/>
                </a:ext>
              </a:extLst>
            </p:cNvPr>
            <p:cNvSpPr/>
            <p:nvPr/>
          </p:nvSpPr>
          <p:spPr bwMode="auto">
            <a:xfrm>
              <a:off x="6128074" y="1203159"/>
              <a:ext cx="1524000" cy="1288468"/>
            </a:xfrm>
            <a:prstGeom prst="noSmoking">
              <a:avLst/>
            </a:prstGeom>
            <a:solidFill>
              <a:srgbClr val="FF0000">
                <a:alpha val="36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660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uiExpand="1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Listener: Interrupting a Speaker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/>
              <a:t>Class Activity: Memorizing Interrupting phrases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656FF1-99EC-4C4E-BEF5-6C2816208B1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5835DD-55C4-4804-9CED-F162E8828A0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C660266-4E76-4E95-9390-E119E03D8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Echo the phrases together with other classmates</a:t>
            </a:r>
          </a:p>
          <a:p>
            <a:r>
              <a:rPr lang="en-US" dirty="0"/>
              <a:t>Choose 1 or 2 to shout out loudly/repeatedly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1B5A79-4C67-4309-A67F-09C181B42DD6}"/>
              </a:ext>
            </a:extLst>
          </p:cNvPr>
          <p:cNvSpPr/>
          <p:nvPr/>
        </p:nvSpPr>
        <p:spPr bwMode="auto">
          <a:xfrm>
            <a:off x="3152181" y="2589715"/>
            <a:ext cx="5802673" cy="3927390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</a:rPr>
              <a:t>-Excuse me…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-May I </a:t>
            </a: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</a:rPr>
              <a:t>ask a question?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</a:rPr>
              <a:t>-Excuse me please…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-Sorry to interrupt but…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</a:rPr>
              <a:t>-Pardon me;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</a:rPr>
              <a:t>    I’d like to ask a question.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</a:rPr>
              <a:t>-Question.</a:t>
            </a:r>
          </a:p>
        </p:txBody>
      </p:sp>
      <p:pic>
        <p:nvPicPr>
          <p:cNvPr id="10" name="Content Placeholder 10">
            <a:extLst>
              <a:ext uri="{FF2B5EF4-FFF2-40B4-BE49-F238E27FC236}">
                <a16:creationId xmlns:a16="http://schemas.microsoft.com/office/drawing/2014/main" id="{5B64FD39-ED71-4411-BFB1-4A8E665BCC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24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Speaker: Returning to Topic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0B43FA2-005F-471C-89C7-D6BC1D8C2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When? After speaker has answered the question</a:t>
            </a:r>
          </a:p>
          <a:p>
            <a:r>
              <a:rPr lang="en-US"/>
              <a:t>Why? To all the audience the speaker has finished answering the question.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Return-To-Topic Phrases</a:t>
            </a:r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92243D51-BEE7-44FE-A1A3-D7BBCDB6722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8139678-300E-419D-9C23-D335850FDCF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EBF1FF-2B3B-444B-A5F6-BE22E3A2CA7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3CB021-F503-440E-8248-54A3A705D958}"/>
              </a:ext>
            </a:extLst>
          </p:cNvPr>
          <p:cNvSpPr/>
          <p:nvPr/>
        </p:nvSpPr>
        <p:spPr bwMode="auto">
          <a:xfrm>
            <a:off x="2714368" y="3429000"/>
            <a:ext cx="4905632" cy="2514599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 any case…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</a:rPr>
              <a:t>As I was saying…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Anyway…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</a:rPr>
              <a:t>Getting back to my story…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Now where was I? Oh yes…</a:t>
            </a:r>
            <a:endParaRPr kumimoji="0" lang="en-GB" sz="3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45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2 Speaker: Returning to Topic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0B43FA2-005F-471C-89C7-D6BC1D8C2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Underline the interrupting phrases in your book</a:t>
            </a:r>
          </a:p>
          <a:p>
            <a:r>
              <a:rPr lang="en-US" dirty="0"/>
              <a:t>Circle the return-to-topic phrases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Looking for “Return-To-Topic” phrases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82E8F960-0033-4A43-9DD4-580745B2E9D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02827E5-906C-8CBD-91D8-19605B5D7BC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292168BE-1D8B-8471-B8C2-5ACFD442C82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3CB021-F503-440E-8248-54A3A705D958}"/>
              </a:ext>
            </a:extLst>
          </p:cNvPr>
          <p:cNvSpPr/>
          <p:nvPr/>
        </p:nvSpPr>
        <p:spPr bwMode="auto">
          <a:xfrm>
            <a:off x="2714368" y="3429000"/>
            <a:ext cx="4905632" cy="2514599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 any case…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</a:rPr>
              <a:t>As I was saying…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Anyway…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</a:rPr>
              <a:t>Getting back to my story…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Now where was I? Oh yes…</a:t>
            </a:r>
            <a:endParaRPr kumimoji="0" lang="en-GB" sz="3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F4BFB27-80B1-459C-BDBB-1BD7DD5CBF18}"/>
              </a:ext>
            </a:extLst>
          </p:cNvPr>
          <p:cNvSpPr/>
          <p:nvPr/>
        </p:nvSpPr>
        <p:spPr bwMode="auto">
          <a:xfrm>
            <a:off x="562062" y="2004969"/>
            <a:ext cx="1182848" cy="67950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3BAAF65-2F3D-63CE-6AA1-734A8B12D36E}"/>
              </a:ext>
            </a:extLst>
          </p:cNvPr>
          <p:cNvCxnSpPr/>
          <p:nvPr/>
        </p:nvCxnSpPr>
        <p:spPr bwMode="auto">
          <a:xfrm>
            <a:off x="658678" y="1952786"/>
            <a:ext cx="1627322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0376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Speaker: Returning to Topic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0B43FA2-005F-471C-89C7-D6BC1D8C2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Echo the phrases together with other classmates</a:t>
            </a:r>
          </a:p>
          <a:p>
            <a:r>
              <a:rPr lang="en-US" dirty="0"/>
              <a:t>Choose a few phrases to memorize</a:t>
            </a:r>
          </a:p>
          <a:p>
            <a:r>
              <a:rPr lang="en-US" dirty="0"/>
              <a:t>Practice shouting them out.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Memorizing “Return-To-Topic” Phrases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7F5516C-359C-48E5-8000-E9B91EE4D81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46DB55D-25C4-4CBB-87CE-B1AC586F47F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3CB021-F503-440E-8248-54A3A705D958}"/>
              </a:ext>
            </a:extLst>
          </p:cNvPr>
          <p:cNvSpPr/>
          <p:nvPr/>
        </p:nvSpPr>
        <p:spPr bwMode="auto">
          <a:xfrm>
            <a:off x="2714368" y="3429000"/>
            <a:ext cx="4905632" cy="2514599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 any case…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</a:rPr>
              <a:t>As I was saying…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Anyway…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</a:rPr>
              <a:t>Getting back to my story…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Now where was I? Oh yes…</a:t>
            </a:r>
            <a:endParaRPr kumimoji="0" lang="en-GB" sz="3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07267005-355B-49AE-9754-4D93CFA6B96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15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E37CA21-E525-496E-91CA-172DB3170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 Informal Speeches</a:t>
            </a:r>
            <a:endParaRPr lang="en-GB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C8850BB-4FD6-48C2-B963-61079D01F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/>
          </a:bodyPr>
          <a:lstStyle/>
          <a:p>
            <a:r>
              <a:rPr lang="en-US" dirty="0"/>
              <a:t>Choose one (1) topic</a:t>
            </a:r>
            <a:r>
              <a:rPr lang="en-GB" dirty="0"/>
              <a:t> </a:t>
            </a:r>
            <a:r>
              <a:rPr lang="en-US" dirty="0"/>
              <a:t>f</a:t>
            </a:r>
            <a:r>
              <a:rPr lang="en-GB" dirty="0"/>
              <a:t>rom the textbook.</a:t>
            </a:r>
          </a:p>
          <a:p>
            <a:r>
              <a:rPr lang="en-CA" dirty="0"/>
              <a:t>Prepare </a:t>
            </a:r>
            <a:r>
              <a:rPr lang="en-GB" dirty="0"/>
              <a:t>a 1’ </a:t>
            </a:r>
            <a:r>
              <a:rPr lang="en-CA" dirty="0"/>
              <a:t>speech</a:t>
            </a:r>
            <a:endParaRPr lang="en-GB" dirty="0"/>
          </a:p>
          <a:p>
            <a:r>
              <a:rPr lang="en-GB" dirty="0"/>
              <a:t>Write down a few keywords to help you remember</a:t>
            </a:r>
          </a:p>
          <a:p>
            <a:r>
              <a:rPr lang="en-GB" dirty="0"/>
              <a:t>Do not write in sentences!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1F3CC9-39BC-43B1-915B-0D3DFFA16A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Prepare a Speech</a:t>
            </a:r>
            <a:endParaRPr lang="en-GB" dirty="0"/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DE8A8E21-4FC1-4466-ADE3-F2149FD2BD5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CEAB7AA-CFC3-1EF4-757C-4FA0216A85E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2CACDB5-F462-832B-8B08-EDB5F504C60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Content Placeholder 2" descr="A person in a white shirt&#10;&#10;Description automatically generated">
            <a:extLst>
              <a:ext uri="{FF2B5EF4-FFF2-40B4-BE49-F238E27FC236}">
                <a16:creationId xmlns:a16="http://schemas.microsoft.com/office/drawing/2014/main" id="{46212FFC-A41C-B377-F242-2B66D9ED6228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8300" y="2462212"/>
            <a:ext cx="297180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520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3B95FE-E25C-2050-0F39-D6E2517C76D3}"/>
              </a:ext>
            </a:extLst>
          </p:cNvPr>
          <p:cNvSpPr/>
          <p:nvPr/>
        </p:nvSpPr>
        <p:spPr bwMode="auto">
          <a:xfrm>
            <a:off x="5364680" y="1295400"/>
            <a:ext cx="2686050" cy="53340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E37CA21-E525-496E-91CA-172DB3170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Informal Speeches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90366-8B82-4704-91EE-EAED2B85E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FD222-5154-466F-A71A-BF768D09D3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Demonstration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2342C7-F1F9-44D5-B71C-1941C1586B6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69F0D5F-0E48-4C2E-BC3E-734BCB96D83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" name="Content Placeholder 19">
            <a:extLst>
              <a:ext uri="{FF2B5EF4-FFF2-40B4-BE49-F238E27FC236}">
                <a16:creationId xmlns:a16="http://schemas.microsoft.com/office/drawing/2014/main" id="{BCC0A547-447D-4F88-81E1-54C4B78CA2F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graphicFrame>
        <p:nvGraphicFramePr>
          <p:cNvPr id="11" name="Content Placeholder 36">
            <a:extLst>
              <a:ext uri="{FF2B5EF4-FFF2-40B4-BE49-F238E27FC236}">
                <a16:creationId xmlns:a16="http://schemas.microsoft.com/office/drawing/2014/main" id="{8D1DB12A-5A83-4566-90E0-CB048B16F5BC}"/>
              </a:ext>
            </a:extLst>
          </p:cNvPr>
          <p:cNvGraphicFramePr>
            <a:graphicFrameLocks noGrp="1" noDrilldown="1" noChangeAspect="1" noMove="1" noResize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973656558"/>
              </p:ext>
            </p:extLst>
          </p:nvPr>
        </p:nvGraphicFramePr>
        <p:xfrm>
          <a:off x="4903221" y="1447800"/>
          <a:ext cx="4061957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7677687" imgH="9792815" progId="CorelDraw.Graphic.22">
                  <p:embed/>
                </p:oleObj>
              </mc:Choice>
              <mc:Fallback>
                <p:oleObj name="CorelDRAW" r:id="rId3" imgW="7677687" imgH="9792815" progId="CorelDraw.Graphic.22">
                  <p:embed/>
                  <p:pic>
                    <p:nvPicPr>
                      <p:cNvPr id="37" name="Content Placeholder 36">
                        <a:extLst>
                          <a:ext uri="{FF2B5EF4-FFF2-40B4-BE49-F238E27FC236}">
                            <a16:creationId xmlns:a16="http://schemas.microsoft.com/office/drawing/2014/main" id="{19727ECC-F1D2-4C44-97DB-332326BA04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03221" y="1447800"/>
                        <a:ext cx="4061957" cy="518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839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37 0.00092 L 0.00034 0.71991 L -0.00295 0.72083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3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E37CA21-E525-496E-91CA-172DB3170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 Informal Speeches</a:t>
            </a:r>
            <a:endParaRPr lang="en-GB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C8850BB-4FD6-48C2-B963-61079D01F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US" dirty="0"/>
              <a:t>1 Speaker:</a:t>
            </a:r>
          </a:p>
          <a:p>
            <a:pPr lvl="1"/>
            <a:r>
              <a:rPr lang="en-US" dirty="0"/>
              <a:t>Give your talk</a:t>
            </a:r>
          </a:p>
          <a:p>
            <a:pPr lvl="1"/>
            <a:r>
              <a:rPr lang="en-US" dirty="0"/>
              <a:t>Answer questions when interrupted</a:t>
            </a:r>
          </a:p>
          <a:p>
            <a:pPr lvl="1"/>
            <a:r>
              <a:rPr lang="en-US" dirty="0"/>
              <a:t>Repeat talk until bell</a:t>
            </a:r>
          </a:p>
          <a:p>
            <a:r>
              <a:rPr lang="en-US" dirty="0"/>
              <a:t>3 Listeners:</a:t>
            </a:r>
          </a:p>
          <a:p>
            <a:pPr lvl="1"/>
            <a:r>
              <a:rPr lang="en-US" dirty="0"/>
              <a:t>Interrupt</a:t>
            </a:r>
          </a:p>
          <a:p>
            <a:pPr lvl="1"/>
            <a:r>
              <a:rPr lang="en-US" dirty="0"/>
              <a:t>Ask Clarification questions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1F3CC9-39BC-43B1-915B-0D3DFFA16A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Interrupted Speech</a:t>
            </a:r>
            <a:endParaRPr lang="en-GB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E2335DF-DA0B-45BF-9F72-11E1EE4C73D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AA43209-6DBF-40D0-945D-3B95A9AE552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463A1F82-9446-476F-9D77-4701D3E890A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graphicFrame>
        <p:nvGraphicFramePr>
          <p:cNvPr id="37" name="Content Placeholder 36">
            <a:extLst>
              <a:ext uri="{FF2B5EF4-FFF2-40B4-BE49-F238E27FC236}">
                <a16:creationId xmlns:a16="http://schemas.microsoft.com/office/drawing/2014/main" id="{19727ECC-F1D2-4C44-97DB-332326BA0403}"/>
              </a:ext>
            </a:extLst>
          </p:cNvPr>
          <p:cNvGraphicFramePr>
            <a:graphicFrameLocks noGrp="1" noChangeAspect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2069867499"/>
              </p:ext>
            </p:extLst>
          </p:nvPr>
        </p:nvGraphicFramePr>
        <p:xfrm>
          <a:off x="4903221" y="1447800"/>
          <a:ext cx="4061957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7677687" imgH="9792815" progId="CorelDraw.Graphic.22">
                  <p:embed/>
                </p:oleObj>
              </mc:Choice>
              <mc:Fallback>
                <p:oleObj name="CorelDRAW" r:id="rId3" imgW="7677687" imgH="9792815" progId="CorelDraw.Graphic.22">
                  <p:embed/>
                  <p:pic>
                    <p:nvPicPr>
                      <p:cNvPr id="36" name="Object 35">
                        <a:extLst>
                          <a:ext uri="{FF2B5EF4-FFF2-40B4-BE49-F238E27FC236}">
                            <a16:creationId xmlns:a16="http://schemas.microsoft.com/office/drawing/2014/main" id="{9543BCD7-33E6-453F-81A8-0BD5299C28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03221" y="1447800"/>
                        <a:ext cx="4061957" cy="518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4159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FD5DCBA-6615-48AD-A324-F94CC8872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 Clarification Questions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52D94CF-DA06-4373-AFB3-33CD25F84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E225393-F043-480F-A9D9-5292D23ECB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Common Types of Questions</a:t>
            </a:r>
            <a:endParaRPr lang="en-GB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D9C87DF-8502-4CCA-99AA-67C8509072C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667E402-847B-48D8-9236-9229B1A0F9A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638A7E78-1006-4CFC-AEC3-E866991D007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56313CB-4D45-4975-ACEA-5281808A9349}"/>
              </a:ext>
            </a:extLst>
          </p:cNvPr>
          <p:cNvGrpSpPr/>
          <p:nvPr/>
        </p:nvGrpSpPr>
        <p:grpSpPr>
          <a:xfrm>
            <a:off x="1026787" y="2133600"/>
            <a:ext cx="6183649" cy="3247484"/>
            <a:chOff x="1026787" y="2133600"/>
            <a:chExt cx="6183649" cy="3247484"/>
          </a:xfrm>
        </p:grpSpPr>
        <p:pic>
          <p:nvPicPr>
            <p:cNvPr id="16" name="Content Placeholder 13">
              <a:extLst>
                <a:ext uri="{FF2B5EF4-FFF2-40B4-BE49-F238E27FC236}">
                  <a16:creationId xmlns:a16="http://schemas.microsoft.com/office/drawing/2014/main" id="{73A14822-4995-4502-A5E5-736F4C4F44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6787" y="2133600"/>
              <a:ext cx="2249174" cy="3247484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  <a:softEdge rad="8509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Content Placeholder 13">
              <a:extLst>
                <a:ext uri="{FF2B5EF4-FFF2-40B4-BE49-F238E27FC236}">
                  <a16:creationId xmlns:a16="http://schemas.microsoft.com/office/drawing/2014/main" id="{9B95E1C3-EC76-4F31-8CF7-86DE0E2EF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61262" y="2133600"/>
              <a:ext cx="2249174" cy="32474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Arrow: Right 1">
              <a:extLst>
                <a:ext uri="{FF2B5EF4-FFF2-40B4-BE49-F238E27FC236}">
                  <a16:creationId xmlns:a16="http://schemas.microsoft.com/office/drawing/2014/main" id="{A29B2FAF-74B0-4B82-9EB1-1A6D91CF2657}"/>
                </a:ext>
              </a:extLst>
            </p:cNvPr>
            <p:cNvSpPr/>
            <p:nvPr/>
          </p:nvSpPr>
          <p:spPr bwMode="auto">
            <a:xfrm>
              <a:off x="3429000" y="3136232"/>
              <a:ext cx="1187116" cy="1323473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6994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A4CB0851-7F5A-4DB9-9B9F-D3762FF608A4}"/>
              </a:ext>
            </a:extLst>
          </p:cNvPr>
          <p:cNvSpPr/>
          <p:nvPr/>
        </p:nvSpPr>
        <p:spPr bwMode="auto">
          <a:xfrm>
            <a:off x="6962274" y="4042611"/>
            <a:ext cx="1211179" cy="537410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FD5DCBA-6615-48AD-A324-F94CC8872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 Clarification Questions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52D94CF-DA06-4373-AFB3-33CD25F84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Used after you speaker’s attention.</a:t>
            </a:r>
          </a:p>
          <a:p>
            <a:r>
              <a:rPr lang="en-US" dirty="0"/>
              <a:t>To request </a:t>
            </a:r>
          </a:p>
          <a:p>
            <a:pPr lvl="1"/>
            <a:r>
              <a:rPr lang="en-US" dirty="0"/>
              <a:t>An Example</a:t>
            </a:r>
          </a:p>
          <a:p>
            <a:pPr lvl="1"/>
            <a:r>
              <a:rPr lang="en-US" dirty="0"/>
              <a:t>A Point to be repeated </a:t>
            </a:r>
          </a:p>
          <a:p>
            <a:pPr lvl="1"/>
            <a:r>
              <a:rPr lang="en-US" dirty="0"/>
              <a:t>Clarification of</a:t>
            </a:r>
          </a:p>
          <a:p>
            <a:pPr lvl="2"/>
            <a:r>
              <a:rPr lang="en-US" dirty="0"/>
              <a:t>Terminology</a:t>
            </a:r>
          </a:p>
          <a:p>
            <a:pPr lvl="2"/>
            <a:r>
              <a:rPr lang="en-US" dirty="0"/>
              <a:t>Logic </a:t>
            </a:r>
          </a:p>
          <a:p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E225393-F043-480F-A9D9-5292D23ECB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Common Types of Questions</a:t>
            </a:r>
            <a:endParaRPr lang="en-GB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638A7E78-1006-4CFC-AEC3-E866991D007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FE9B8F2E-B906-4E80-8BC2-982DE0237A1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graphicFrame>
        <p:nvGraphicFramePr>
          <p:cNvPr id="23" name="Content Placeholder 36">
            <a:extLst>
              <a:ext uri="{FF2B5EF4-FFF2-40B4-BE49-F238E27FC236}">
                <a16:creationId xmlns:a16="http://schemas.microsoft.com/office/drawing/2014/main" id="{59810E04-9C90-428F-A68B-734EB33CCE41}"/>
              </a:ext>
            </a:extLst>
          </p:cNvPr>
          <p:cNvGraphicFramePr>
            <a:graphicFrameLocks noGrp="1" noChangeAspect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364435581"/>
              </p:ext>
            </p:extLst>
          </p:nvPr>
        </p:nvGraphicFramePr>
        <p:xfrm>
          <a:off x="4903221" y="1447800"/>
          <a:ext cx="4061957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7677687" imgH="9792815" progId="CorelDraw.Graphic.22">
                  <p:embed/>
                </p:oleObj>
              </mc:Choice>
              <mc:Fallback>
                <p:oleObj name="CorelDRAW" r:id="rId3" imgW="7677687" imgH="9792815" progId="CorelDraw.Graphic.22">
                  <p:embed/>
                  <p:pic>
                    <p:nvPicPr>
                      <p:cNvPr id="37" name="Content Placeholder 36">
                        <a:extLst>
                          <a:ext uri="{FF2B5EF4-FFF2-40B4-BE49-F238E27FC236}">
                            <a16:creationId xmlns:a16="http://schemas.microsoft.com/office/drawing/2014/main" id="{19727ECC-F1D2-4C44-97DB-332326BA04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03221" y="1447800"/>
                        <a:ext cx="4061957" cy="518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6">
            <a:hlinkClick r:id="rId5" tooltip="For Further Study: cf Tatsumi Hirata"/>
            <a:extLst>
              <a:ext uri="{FF2B5EF4-FFF2-40B4-BE49-F238E27FC236}">
                <a16:creationId xmlns:a16="http://schemas.microsoft.com/office/drawing/2014/main" id="{CAC57555-E2C2-4A0E-96BF-07AB01435D4B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8BE687B-85F4-49E5-A739-D132B9D643D8}"/>
              </a:ext>
            </a:extLst>
          </p:cNvPr>
          <p:cNvSpPr txBox="1"/>
          <p:nvPr/>
        </p:nvSpPr>
        <p:spPr>
          <a:xfrm>
            <a:off x="7554403" y="5943600"/>
            <a:ext cx="8931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00" dirty="0"/>
              <a:t>Further Study</a:t>
            </a:r>
          </a:p>
        </p:txBody>
      </p:sp>
    </p:spTree>
    <p:extLst>
      <p:ext uri="{BB962C8B-B14F-4D97-AF65-F5344CB8AC3E}">
        <p14:creationId xmlns:p14="http://schemas.microsoft.com/office/powerpoint/2010/main" val="3135141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0E5B4-59D2-44B6-9CEF-7AC5CE9E0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 Clarification Questions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7518B-502C-4113-9116-5CC32C5B5964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en-US" dirty="0"/>
              <a:t>Could you please give us an illustration?</a:t>
            </a:r>
          </a:p>
          <a:p>
            <a:r>
              <a:rPr lang="en-US" dirty="0"/>
              <a:t>Could you give us an example of…?</a:t>
            </a:r>
          </a:p>
          <a:p>
            <a:r>
              <a:rPr lang="en-US" dirty="0"/>
              <a:t>Could you please explain your last point again?</a:t>
            </a:r>
          </a:p>
          <a:p>
            <a:r>
              <a:rPr lang="en-US" dirty="0"/>
              <a:t>I’m sorry, I’m not clear on the last point. Can you please give an example?</a:t>
            </a:r>
          </a:p>
          <a:p>
            <a:r>
              <a:rPr lang="en-US" dirty="0"/>
              <a:t>What does the word XXX mean?</a:t>
            </a:r>
          </a:p>
          <a:p>
            <a:r>
              <a:rPr lang="en-US" dirty="0"/>
              <a:t>What does XXX mean?</a:t>
            </a:r>
          </a:p>
          <a:p>
            <a:r>
              <a:rPr lang="en-US" dirty="0"/>
              <a:t>I don’t quite understand how YYY follows from XXX.</a:t>
            </a:r>
          </a:p>
          <a:p>
            <a:r>
              <a:rPr lang="en-US" dirty="0"/>
              <a:t>I’m sorry; I don’t quite understand the connection between XXX and YYY.</a:t>
            </a:r>
          </a:p>
          <a:p>
            <a:r>
              <a:rPr lang="en-US" dirty="0"/>
              <a:t>Could you please repeat your last point again?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9F0AB-BB50-42A5-9898-AD322E9D32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Common Types of Questions</a:t>
            </a:r>
            <a:endParaRPr lang="en-GB" dirty="0"/>
          </a:p>
          <a:p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EFD117A-E0CD-46BA-A41E-D4FC9283160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8" name="Content Placeholder 14">
            <a:extLst>
              <a:ext uri="{FF2B5EF4-FFF2-40B4-BE49-F238E27FC236}">
                <a16:creationId xmlns:a16="http://schemas.microsoft.com/office/drawing/2014/main" id="{C3540F4D-40CD-40E7-8AF8-98E5E09910D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73C239B-4BE4-4A0A-AB38-7667AEC6970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432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0E5B4-59D2-44B6-9CEF-7AC5CE9E0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 Clarification Questions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7518B-502C-4113-9116-5CC32C5B5964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en-US" dirty="0"/>
              <a:t>Could you please give us an illustration?</a:t>
            </a:r>
          </a:p>
          <a:p>
            <a:r>
              <a:rPr lang="en-US" dirty="0"/>
              <a:t>Could you give us an example of…?</a:t>
            </a:r>
          </a:p>
          <a:p>
            <a:r>
              <a:rPr lang="en-US" dirty="0"/>
              <a:t>Could you please explain your last point again?</a:t>
            </a:r>
          </a:p>
          <a:p>
            <a:r>
              <a:rPr lang="en-US" dirty="0"/>
              <a:t>I’m sorry, I’m not clear on the last point. Can you please give an example?</a:t>
            </a:r>
          </a:p>
          <a:p>
            <a:r>
              <a:rPr lang="en-US" dirty="0"/>
              <a:t>What does the word XXX mean?</a:t>
            </a:r>
          </a:p>
          <a:p>
            <a:r>
              <a:rPr lang="en-US" dirty="0"/>
              <a:t>What does XXX mean?</a:t>
            </a:r>
          </a:p>
          <a:p>
            <a:r>
              <a:rPr lang="en-US" dirty="0"/>
              <a:t>I don’t quite understand how YYY follows from XXX.</a:t>
            </a:r>
          </a:p>
          <a:p>
            <a:r>
              <a:rPr lang="en-US" dirty="0"/>
              <a:t>I’m sorry; I don’t quite understand the connection between XXX and YYY.</a:t>
            </a:r>
          </a:p>
          <a:p>
            <a:r>
              <a:rPr lang="en-US" dirty="0"/>
              <a:t>Could you please repeat your last point again?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9F0AB-BB50-42A5-9898-AD322E9D32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Echo and Shout</a:t>
            </a:r>
            <a:endParaRPr lang="en-GB" dirty="0"/>
          </a:p>
          <a:p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EFD117A-E0CD-46BA-A41E-D4FC9283160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5" name="Content Placeholder 12">
            <a:extLst>
              <a:ext uri="{FF2B5EF4-FFF2-40B4-BE49-F238E27FC236}">
                <a16:creationId xmlns:a16="http://schemas.microsoft.com/office/drawing/2014/main" id="{EB87D4A9-A521-4FBE-A428-88AC7C7CCDA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110" y="990600"/>
            <a:ext cx="90678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>
            <a:hlinkClick r:id="rId3" tooltip="For Further Study: cf Tatsumi Hirata"/>
            <a:extLst>
              <a:ext uri="{FF2B5EF4-FFF2-40B4-BE49-F238E27FC236}">
                <a16:creationId xmlns:a16="http://schemas.microsoft.com/office/drawing/2014/main" id="{01874B04-5211-4199-A8BE-79FB889B2F4A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58894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5D4DA-4235-4485-8FED-338D0C835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Interrupting:</a:t>
            </a:r>
            <a:r>
              <a:rPr lang="en-US" altLang="zh-TW" dirty="0"/>
              <a:t> </a:t>
            </a:r>
            <a:r>
              <a:rPr lang="en-US" dirty="0"/>
              <a:t>Formal Vs. Informal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262A992-EB15-4CC6-AAFA-AEFC16ABE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to the talk </a:t>
            </a:r>
          </a:p>
          <a:p>
            <a:r>
              <a:rPr lang="en-US" dirty="0"/>
              <a:t>Complete the sentences in your textbook.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AADC96C-1052-49AF-82B1-A85FA371C9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Deciding how to interrupt</a:t>
            </a:r>
            <a:endParaRPr lang="en-GB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9B8E9669-CC6D-4007-8C1C-4082502ED63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12E7FA3-C499-49C3-8125-5DD2499956A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6D65913D-85F0-4693-97ED-D670E9909DA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graphicFrame>
        <p:nvGraphicFramePr>
          <p:cNvPr id="5" name="Content Placeholder 36">
            <a:extLst>
              <a:ext uri="{FF2B5EF4-FFF2-40B4-BE49-F238E27FC236}">
                <a16:creationId xmlns:a16="http://schemas.microsoft.com/office/drawing/2014/main" id="{2A4DB627-1EAA-9B12-CB6D-3408EABAB87E}"/>
              </a:ext>
            </a:extLst>
          </p:cNvPr>
          <p:cNvGraphicFramePr>
            <a:graphicFrameLocks noGrp="1" noChangeAspect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2699789965"/>
              </p:ext>
            </p:extLst>
          </p:nvPr>
        </p:nvGraphicFramePr>
        <p:xfrm>
          <a:off x="4903221" y="1447800"/>
          <a:ext cx="4061957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7677687" imgH="9792815" progId="CorelDraw.Graphic.22">
                  <p:embed/>
                </p:oleObj>
              </mc:Choice>
              <mc:Fallback>
                <p:oleObj name="CorelDRAW" r:id="rId3" imgW="7677687" imgH="9792815" progId="CorelDraw.Graphic.22">
                  <p:embed/>
                  <p:pic>
                    <p:nvPicPr>
                      <p:cNvPr id="23" name="Content Placeholder 36">
                        <a:extLst>
                          <a:ext uri="{FF2B5EF4-FFF2-40B4-BE49-F238E27FC236}">
                            <a16:creationId xmlns:a16="http://schemas.microsoft.com/office/drawing/2014/main" id="{59810E04-9C90-428F-A68B-734EB33CCE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03221" y="1447800"/>
                        <a:ext cx="4061957" cy="518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154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5D4DA-4235-4485-8FED-338D0C83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5 Interrupting: Formal Vs. Informal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262A992-EB15-4CC6-AAFA-AEFC16ABE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Identical:</a:t>
            </a:r>
          </a:p>
          <a:p>
            <a:pPr lvl="1"/>
            <a:r>
              <a:rPr lang="en-US" dirty="0"/>
              <a:t>Clarification questions</a:t>
            </a:r>
          </a:p>
          <a:p>
            <a:pPr lvl="1"/>
            <a:r>
              <a:rPr lang="en-US" dirty="0"/>
              <a:t>Return-to-topic phrases</a:t>
            </a:r>
          </a:p>
          <a:p>
            <a:r>
              <a:rPr lang="en-US" dirty="0"/>
              <a:t>Different: Interrupting</a:t>
            </a:r>
          </a:p>
          <a:p>
            <a:pPr lvl="1"/>
            <a:r>
              <a:rPr lang="en-US" dirty="0"/>
              <a:t>Informal: Speak out!</a:t>
            </a:r>
          </a:p>
          <a:p>
            <a:pPr lvl="1"/>
            <a:r>
              <a:rPr lang="en-US" dirty="0"/>
              <a:t>Formal:</a:t>
            </a:r>
          </a:p>
          <a:p>
            <a:pPr lvl="2"/>
            <a:r>
              <a:rPr lang="en-GB" dirty="0"/>
              <a:t>How? </a:t>
            </a:r>
          </a:p>
          <a:p>
            <a:pPr lvl="3"/>
            <a:r>
              <a:rPr lang="en-GB" dirty="0"/>
              <a:t>Raise Hand</a:t>
            </a:r>
          </a:p>
          <a:p>
            <a:pPr lvl="3"/>
            <a:r>
              <a:rPr lang="en-GB" dirty="0"/>
              <a:t>Wait to be seen</a:t>
            </a:r>
          </a:p>
          <a:p>
            <a:pPr lvl="3"/>
            <a:r>
              <a:rPr lang="en-GB" dirty="0"/>
              <a:t>Identify self</a:t>
            </a:r>
          </a:p>
          <a:p>
            <a:pPr lvl="3"/>
            <a:r>
              <a:rPr lang="en-GB" dirty="0"/>
              <a:t>Ask question</a:t>
            </a:r>
          </a:p>
          <a:p>
            <a:pPr lvl="2"/>
            <a:r>
              <a:rPr lang="en-GB" dirty="0"/>
              <a:t>When?</a:t>
            </a:r>
          </a:p>
          <a:p>
            <a:pPr lvl="3"/>
            <a:r>
              <a:rPr lang="en-GB" dirty="0"/>
              <a:t>Long talk: Immediately</a:t>
            </a:r>
          </a:p>
          <a:p>
            <a:pPr lvl="3"/>
            <a:r>
              <a:rPr lang="en-GB" dirty="0"/>
              <a:t>Short Talk: Wait to End</a:t>
            </a:r>
            <a:endParaRPr lang="en-US" dirty="0"/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AADC96C-1052-49AF-82B1-A85FA371C9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Deciding how to Interrupt</a:t>
            </a:r>
            <a:endParaRPr lang="en-GB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9B8E9669-CC6D-4007-8C1C-4082502ED63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BE2175B0-1C8B-4F1B-8314-C779D4D0914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AEB1EB-63A5-4D1B-8A8A-A4085529AB5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graphicFrame>
        <p:nvGraphicFramePr>
          <p:cNvPr id="6" name="Content Placeholder 36">
            <a:extLst>
              <a:ext uri="{FF2B5EF4-FFF2-40B4-BE49-F238E27FC236}">
                <a16:creationId xmlns:a16="http://schemas.microsoft.com/office/drawing/2014/main" id="{3CAE1FFA-AB49-2467-E6A4-55EE8C3AEE6D}"/>
              </a:ext>
            </a:extLst>
          </p:cNvPr>
          <p:cNvGraphicFramePr>
            <a:graphicFrameLocks noGrp="1" noChangeAspect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2699789965"/>
              </p:ext>
            </p:extLst>
          </p:nvPr>
        </p:nvGraphicFramePr>
        <p:xfrm>
          <a:off x="4903221" y="1447800"/>
          <a:ext cx="4061957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7677687" imgH="9792815" progId="CorelDraw.Graphic.22">
                  <p:embed/>
                </p:oleObj>
              </mc:Choice>
              <mc:Fallback>
                <p:oleObj name="CorelDRAW" r:id="rId3" imgW="7677687" imgH="9792815" progId="CorelDraw.Graphic.22">
                  <p:embed/>
                  <p:pic>
                    <p:nvPicPr>
                      <p:cNvPr id="23" name="Content Placeholder 36">
                        <a:extLst>
                          <a:ext uri="{FF2B5EF4-FFF2-40B4-BE49-F238E27FC236}">
                            <a16:creationId xmlns:a16="http://schemas.microsoft.com/office/drawing/2014/main" id="{59810E04-9C90-428F-A68B-734EB33CCE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03221" y="1447800"/>
                        <a:ext cx="4061957" cy="518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941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44307-E33E-4333-9C91-BACAF01B3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</a:t>
            </a:r>
            <a:r>
              <a:rPr lang="en-US" altLang="zh-TW" dirty="0"/>
              <a:t>6 Studying English w/comics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851A5-AB74-4F30-9484-8AA5FC5D1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Find a partner</a:t>
            </a:r>
          </a:p>
          <a:p>
            <a:r>
              <a:rPr lang="en-US" dirty="0"/>
              <a:t>Member A come to front get correct order of the slides. Don’t show the order to your partner!</a:t>
            </a:r>
          </a:p>
          <a:p>
            <a:r>
              <a:rPr lang="en-US" dirty="0"/>
              <a:t>Member B: ask   clarification questions in order to guess the order of the slides.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8FEDED-786F-4E3E-892F-9E88656DA4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Ordering a Comic Strip</a:t>
            </a:r>
            <a:endParaRPr lang="en-GB" dirty="0"/>
          </a:p>
        </p:txBody>
      </p:sp>
      <p:pic>
        <p:nvPicPr>
          <p:cNvPr id="8" name="Content Placeholder 15">
            <a:extLst>
              <a:ext uri="{FF2B5EF4-FFF2-40B4-BE49-F238E27FC236}">
                <a16:creationId xmlns:a16="http://schemas.microsoft.com/office/drawing/2014/main" id="{1C87D7D8-F931-41BF-962D-F11C4C0BDB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9FF3E85-D041-40FC-8813-EE9B2F4645D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B2621FB-9A99-4283-88F2-79CF743B1C8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12" name="Content Placeholder 4">
            <a:extLst>
              <a:ext uri="{FF2B5EF4-FFF2-40B4-BE49-F238E27FC236}">
                <a16:creationId xmlns:a16="http://schemas.microsoft.com/office/drawing/2014/main" id="{FC4E6FD6-BDC8-460F-AC77-FFA794819064}"/>
              </a:ext>
            </a:extLst>
          </p:cNvPr>
          <p:cNvGraphicFramePr>
            <a:graphicFrameLocks noGrp="1" noChangeAspect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2547692087"/>
              </p:ext>
            </p:extLst>
          </p:nvPr>
        </p:nvGraphicFramePr>
        <p:xfrm>
          <a:off x="4800600" y="1903130"/>
          <a:ext cx="4267200" cy="4270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7247694" imgH="7253103" progId="CorelDraw.Graphic.22">
                  <p:embed/>
                </p:oleObj>
              </mc:Choice>
              <mc:Fallback>
                <p:oleObj name="CorelDRAW" r:id="rId3" imgW="7247694" imgH="7253103" progId="CorelDraw.Graphic.22">
                  <p:embed/>
                  <p:pic>
                    <p:nvPicPr>
                      <p:cNvPr id="5" name="Content Placeholder 4">
                        <a:extLst>
                          <a:ext uri="{FF2B5EF4-FFF2-40B4-BE49-F238E27FC236}">
                            <a16:creationId xmlns:a16="http://schemas.microsoft.com/office/drawing/2014/main" id="{E6F332B1-64F9-43F4-820E-75EB588CC0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00600" y="1903130"/>
                        <a:ext cx="4267200" cy="42709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6826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5D4DA-4235-4485-8FED-338D0C835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 </a:t>
            </a:r>
            <a:r>
              <a:rPr lang="en-US" altLang="zh-TW" dirty="0"/>
              <a:t>Studying English w/comics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AADC96C-1052-49AF-82B1-A85FA371C9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Studying English using Comics</a:t>
            </a:r>
            <a:endParaRPr lang="en-GB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0DE931E-4F58-4C6F-AD71-8A443D55517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7" name="Content Placeholder 10">
            <a:extLst>
              <a:ext uri="{FF2B5EF4-FFF2-40B4-BE49-F238E27FC236}">
                <a16:creationId xmlns:a16="http://schemas.microsoft.com/office/drawing/2014/main" id="{14B969FA-1509-45AD-AA46-1A1D4C89F41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CD347DAE-A02D-4466-9E50-22772455B9F2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5029037"/>
              </p:ext>
            </p:extLst>
          </p:nvPr>
        </p:nvGraphicFramePr>
        <p:xfrm>
          <a:off x="1984261" y="1447800"/>
          <a:ext cx="5175478" cy="5180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7247694" imgH="7253103" progId="CorelDraw.Graphic.22">
                  <p:embed/>
                </p:oleObj>
              </mc:Choice>
              <mc:Fallback>
                <p:oleObj name="CorelDRAW" r:id="rId3" imgW="7247694" imgH="7253103" progId="CorelDraw.Graphic.22">
                  <p:embed/>
                  <p:pic>
                    <p:nvPicPr>
                      <p:cNvPr id="12" name="Content Placeholder 4">
                        <a:extLst>
                          <a:ext uri="{FF2B5EF4-FFF2-40B4-BE49-F238E27FC236}">
                            <a16:creationId xmlns:a16="http://schemas.microsoft.com/office/drawing/2014/main" id="{C70A47F2-2306-4112-80A8-376C90CE50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84261" y="1447800"/>
                        <a:ext cx="5175478" cy="5180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6">
            <a:hlinkClick r:id="rId5" tooltip="Examples of Popular Comics in USA/Canada"/>
            <a:extLst>
              <a:ext uri="{FF2B5EF4-FFF2-40B4-BE49-F238E27FC236}">
                <a16:creationId xmlns:a16="http://schemas.microsoft.com/office/drawing/2014/main" id="{3542292F-B8AD-4F8A-81BD-9A290681589D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36727F-1476-486E-A8CC-5C13AF2DDE71}"/>
              </a:ext>
            </a:extLst>
          </p:cNvPr>
          <p:cNvSpPr txBox="1"/>
          <p:nvPr/>
        </p:nvSpPr>
        <p:spPr>
          <a:xfrm>
            <a:off x="7696200" y="5867036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E.g.</a:t>
            </a:r>
          </a:p>
        </p:txBody>
      </p:sp>
    </p:spTree>
    <p:extLst>
      <p:ext uri="{BB962C8B-B14F-4D97-AF65-F5344CB8AC3E}">
        <p14:creationId xmlns:p14="http://schemas.microsoft.com/office/powerpoint/2010/main" val="658332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5D4DA-4235-4485-8FED-338D0C835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6 Studying English w/comics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262A992-EB15-4CC6-AAFA-AEFC16ABE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Listen</a:t>
            </a:r>
          </a:p>
          <a:p>
            <a:r>
              <a:rPr lang="en-US" dirty="0"/>
              <a:t>Interrupt when you don’t understand </a:t>
            </a:r>
          </a:p>
          <a:p>
            <a:r>
              <a:rPr lang="en-US" dirty="0"/>
              <a:t>Ask a clarification question.</a:t>
            </a:r>
          </a:p>
          <a:p>
            <a:r>
              <a:rPr lang="en-US" dirty="0"/>
              <a:t>Once you have asked one (1) question you may leave.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AADC96C-1052-49AF-82B1-A85FA371C9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Class Activity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C5734-F52B-4E46-AA27-BFFF9B28120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4898C8-91E2-4C47-9DDF-83AEE6045F7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A3993A5-D1B4-4572-8EFC-D8843C684E5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graphicFrame>
        <p:nvGraphicFramePr>
          <p:cNvPr id="12" name="Content Placeholder 4">
            <a:extLst>
              <a:ext uri="{FF2B5EF4-FFF2-40B4-BE49-F238E27FC236}">
                <a16:creationId xmlns:a16="http://schemas.microsoft.com/office/drawing/2014/main" id="{C70A47F2-2306-4112-80A8-376C90CE505F}"/>
              </a:ext>
            </a:extLst>
          </p:cNvPr>
          <p:cNvGraphicFramePr>
            <a:graphicFrameLocks noGrp="1" noChangeAspect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4220599310"/>
              </p:ext>
            </p:extLst>
          </p:nvPr>
        </p:nvGraphicFramePr>
        <p:xfrm>
          <a:off x="4800600" y="1903130"/>
          <a:ext cx="4267200" cy="4270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7247694" imgH="7253103" progId="CorelDraw.Graphic.22">
                  <p:embed/>
                </p:oleObj>
              </mc:Choice>
              <mc:Fallback>
                <p:oleObj name="CorelDRAW" r:id="rId3" imgW="7247694" imgH="7253103" progId="CorelDraw.Graphic.22">
                  <p:embed/>
                  <p:pic>
                    <p:nvPicPr>
                      <p:cNvPr id="12" name="Content Placeholder 4">
                        <a:extLst>
                          <a:ext uri="{FF2B5EF4-FFF2-40B4-BE49-F238E27FC236}">
                            <a16:creationId xmlns:a16="http://schemas.microsoft.com/office/drawing/2014/main" id="{FC4E6FD6-BDC8-460F-AC77-FFA7948190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00600" y="1903130"/>
                        <a:ext cx="4267200" cy="42709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7678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92B87-6AF8-447C-8EA5-6DF8D5A41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 Homework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FE22063-B20A-4AD8-9D86-BE50282ECBD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Writing a Short Speech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F5E8ED6E-45D2-4160-BF2C-C5517C23A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a short speech starting with the </a:t>
            </a:r>
            <a:r>
              <a:rPr lang="en-US" dirty="0" err="1"/>
              <a:t>sentance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i="1" dirty="0"/>
              <a:t>“In working on a research project with a     Canadian, the most difficult thing for me would be…”</a:t>
            </a:r>
          </a:p>
          <a:p>
            <a:r>
              <a:rPr lang="en-US" dirty="0"/>
              <a:t>Explain why you feel this would be a problem.</a:t>
            </a:r>
          </a:p>
          <a:p>
            <a:r>
              <a:rPr lang="en-US" dirty="0"/>
              <a:t>Be prepared to present your ideas in class.</a:t>
            </a:r>
          </a:p>
          <a:p>
            <a:r>
              <a:rPr lang="en-US" dirty="0"/>
              <a:t>Be prepared to answer questions about your ideas!</a:t>
            </a:r>
            <a:endParaRPr lang="en-GB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A2C1863-256F-4E59-AF3B-3403B3BA3D8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593B37-A86B-4AF0-A360-38B09103305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9406346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kejiyingwen</Template>
  <TotalTime>441</TotalTime>
  <Words>886</Words>
  <Application>Microsoft Office PowerPoint</Application>
  <PresentationFormat>On-screen Show (4:3)</PresentationFormat>
  <Paragraphs>150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Times New Roman</vt:lpstr>
      <vt:lpstr>Wingdings</vt:lpstr>
      <vt:lpstr>ecp1026</vt:lpstr>
      <vt:lpstr>ecp1026</vt:lpstr>
      <vt:lpstr>CorelDRAW</vt:lpstr>
      <vt:lpstr>§3.4 Speak Up! Active Listening</vt:lpstr>
      <vt:lpstr>§3. Listener: Interrupting a Speaker</vt:lpstr>
      <vt:lpstr>1 Listener: Interrupting a Speaker</vt:lpstr>
      <vt:lpstr>1 Listener: Interrupting a Speaker</vt:lpstr>
      <vt:lpstr>1 Listener: Interrupting a Speaker</vt:lpstr>
      <vt:lpstr>2 Speaker: Returning to Topic</vt:lpstr>
      <vt:lpstr>2 Speaker: Returning to Topic</vt:lpstr>
      <vt:lpstr>2 Speaker: Returning to Topic</vt:lpstr>
      <vt:lpstr>3 Informal Speeches</vt:lpstr>
      <vt:lpstr>3 Informal Speeches</vt:lpstr>
      <vt:lpstr>3 Informal Speeches</vt:lpstr>
      <vt:lpstr>4 Clarification Questions</vt:lpstr>
      <vt:lpstr>4 Clarification Questions</vt:lpstr>
      <vt:lpstr>4 Clarification Questions</vt:lpstr>
      <vt:lpstr>4 Clarification Questions</vt:lpstr>
      <vt:lpstr>5 Interrupting: Formal Vs. Informal</vt:lpstr>
      <vt:lpstr>5 Interrupting: Formal Vs. Informal</vt:lpstr>
      <vt:lpstr> 6 Studying English w/comics</vt:lpstr>
      <vt:lpstr>6 Studying English w/comics</vt:lpstr>
      <vt:lpstr>6 Studying English w/comics</vt:lpstr>
      <vt:lpstr>7 Homework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86</cp:revision>
  <dcterms:created xsi:type="dcterms:W3CDTF">2021-11-29T05:35:31Z</dcterms:created>
  <dcterms:modified xsi:type="dcterms:W3CDTF">2023-12-15T07:57:19Z</dcterms:modified>
  <cp:category>course</cp:category>
</cp:coreProperties>
</file>