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9" r:id="rId5"/>
    <p:sldId id="266" r:id="rId6"/>
    <p:sldId id="270" r:id="rId7"/>
    <p:sldId id="271" r:id="rId8"/>
    <p:sldId id="259" r:id="rId9"/>
    <p:sldId id="273" r:id="rId10"/>
    <p:sldId id="274" r:id="rId11"/>
    <p:sldId id="260" r:id="rId12"/>
    <p:sldId id="282" r:id="rId13"/>
    <p:sldId id="261" r:id="rId14"/>
    <p:sldId id="281" r:id="rId15"/>
    <p:sldId id="275" r:id="rId16"/>
    <p:sldId id="264" r:id="rId17"/>
    <p:sldId id="279" r:id="rId18"/>
    <p:sldId id="277" r:id="rId19"/>
    <p:sldId id="278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400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6700" y="3898027"/>
            <a:ext cx="8610600" cy="2084388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Arial" panose="020B0604020202020204" pitchFamily="34" charset="0"/>
              <a:buChar char="•"/>
              <a:defRPr/>
            </a:lvl3pPr>
            <a:lvl4pPr marL="1600200" indent="-228600">
              <a:buFont typeface="Arial" panose="020B0604020202020204" pitchFamily="34" charset="0"/>
              <a:buChar char="•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73678" y="304800"/>
            <a:ext cx="827032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8081" y="914400"/>
            <a:ext cx="8892262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sz="2000" dirty="0">
                <a:solidFill>
                  <a:schemeClr val="tx2"/>
                </a:solidFill>
              </a:rPr>
              <a:t>§3.5 Note Taking &amp; Key Words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microsoft.com/office/2007/relationships/media" Target="../media/media10.mp3"/><Relationship Id="rId3" Type="http://schemas.microsoft.com/office/2007/relationships/media" Target="../media/media5.mp3"/><Relationship Id="rId7" Type="http://schemas.microsoft.com/office/2007/relationships/media" Target="../media/media7.mp3"/><Relationship Id="rId12" Type="http://schemas.openxmlformats.org/officeDocument/2006/relationships/audio" Target="../media/media9.mp3"/><Relationship Id="rId17" Type="http://schemas.openxmlformats.org/officeDocument/2006/relationships/image" Target="../media/image9.png"/><Relationship Id="rId2" Type="http://schemas.openxmlformats.org/officeDocument/2006/relationships/audio" Target="../media/media4.mp3"/><Relationship Id="rId16" Type="http://schemas.openxmlformats.org/officeDocument/2006/relationships/image" Target="../media/image7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microsoft.com/office/2007/relationships/media" Target="../media/media9.mp3"/><Relationship Id="rId5" Type="http://schemas.microsoft.com/office/2007/relationships/media" Target="../media/media6.mp3"/><Relationship Id="rId15" Type="http://schemas.openxmlformats.org/officeDocument/2006/relationships/slideLayout" Target="../slideLayouts/slideLayout7.xml"/><Relationship Id="rId10" Type="http://schemas.openxmlformats.org/officeDocument/2006/relationships/audio" Target="../media/media8.mp3"/><Relationship Id="rId4" Type="http://schemas.openxmlformats.org/officeDocument/2006/relationships/audio" Target="../media/media5.mp3"/><Relationship Id="rId9" Type="http://schemas.microsoft.com/office/2007/relationships/media" Target="../media/media8.mp3"/><Relationship Id="rId14" Type="http://schemas.openxmlformats.org/officeDocument/2006/relationships/audio" Target="../media/media10.mp3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emf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.kejiyingwen.com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12" Type="http://schemas.openxmlformats.org/officeDocument/2006/relationships/image" Target="../media/image11.png"/><Relationship Id="rId2" Type="http://schemas.openxmlformats.org/officeDocument/2006/relationships/image" Target="../media/image16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2616200"/>
          </a:xfrm>
        </p:spPr>
        <p:txBody>
          <a:bodyPr/>
          <a:lstStyle/>
          <a:p>
            <a:r>
              <a:rPr lang="en-CA" dirty="0"/>
              <a:t>§3.5 Note Taking &amp; Key Words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C8256600-F93F-46B3-9756-4C54949C6CF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5315" y="3103584"/>
            <a:ext cx="2638925" cy="359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581B0F-134D-4461-83EF-2622A6BDF1B1}"/>
              </a:ext>
            </a:extLst>
          </p:cNvPr>
          <p:cNvSpPr/>
          <p:nvPr/>
        </p:nvSpPr>
        <p:spPr>
          <a:xfrm>
            <a:off x="4800599" y="6008541"/>
            <a:ext cx="37057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1">
                    <a:lumMod val="65000"/>
                  </a:schemeClr>
                </a:solidFill>
              </a:rPr>
              <a:t>https://flickr.com/photos/library_of_congress/2163451008/in/photolist-4ibfBs-223KvSg-4ZJrbG-8eMY-2ggfKvi-e1uRs9-77HkQ8-653YFW-FKLj8S-2kH3RmR-9AqFgZ-2ivsggC-mdBLa6-HSbPj-2kvBbNG-2kdFv5L-7DTsfG-2UAmZm-6ZRAi4-2mm1RAd-2jYpeGM-3oyTig-2cf291B-2m4q7Xf-7fTaCk-2g8G2iX-gLmFxQ-2mMSmba-2kK1aYv-cUU8LC-2kJZ7iA-SSZxyQ-7ZYE56-2mLi4NX-2mvVe7F-npxJaz-2xhJXS-2jcaDo3-Yy9Fx1-6AW11j-2iGS76z-GpyQK-2iBry2Y-2jTcMw3-RMTTfN-6FkR7e-2kJVy3m-2mttcBC-XB5cMc-2iTbMg3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149316-8245-489D-8400-08C9660FC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8" y="1987377"/>
            <a:ext cx="5666062" cy="4565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§3.5 Note Taking &amp; Key Words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40AE78-82A1-4F32-8CA1-8E93427FB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5 differences!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00180C-DDC3-85AB-7D5B-B965CEA56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74230EA-6E8A-5328-977A-02DDB56D0B6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B6722F9-2029-0CF4-A838-3FBAFE51668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C9D980C-F95B-5519-65C2-C1914AB833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§3.5 Note Taking &amp; Key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EF112037-7924-4C0B-BF74-85CB98EB3D3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F967DA-61E5-48ED-9F33-5EFA5E07C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endParaRPr lang="en-GB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C97979F-6466-48DB-96BD-97CD5D486CE7}"/>
              </a:ext>
            </a:extLst>
          </p:cNvPr>
          <p:cNvGrpSpPr/>
          <p:nvPr/>
        </p:nvGrpSpPr>
        <p:grpSpPr>
          <a:xfrm>
            <a:off x="551145" y="2383621"/>
            <a:ext cx="8289254" cy="3959497"/>
            <a:chOff x="551145" y="2383621"/>
            <a:chExt cx="8289254" cy="395949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FA0B59B-F677-46C4-AADF-31B5C4CCBFA4}"/>
                </a:ext>
              </a:extLst>
            </p:cNvPr>
            <p:cNvGrpSpPr/>
            <p:nvPr/>
          </p:nvGrpSpPr>
          <p:grpSpPr>
            <a:xfrm>
              <a:off x="6799439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B2F7350-5AD9-4DAB-8689-9FC5F2D35EB2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0C4B90F-5D2F-45A9-A4F6-7647F17CF957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6CD99B9-8B5B-44A1-898E-98F97DB8A25B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54CBF07-C78D-4EF6-8458-47E4D9CD9257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FFA4232-C530-403A-9084-145FC9452A80}"/>
                </a:ext>
              </a:extLst>
            </p:cNvPr>
            <p:cNvGrpSpPr/>
            <p:nvPr/>
          </p:nvGrpSpPr>
          <p:grpSpPr>
            <a:xfrm>
              <a:off x="6799439" y="2383621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7C0BD8A-E70B-4132-92E9-94C82139BC65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731D9C3-0266-4D7C-977D-44E37FBB4C3D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10AADFD-026D-4658-8BE5-2D4854A02D1D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2A8C0A0-D499-4115-AFAA-1E3D52C3C551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C4AC8F9-0253-4C6F-80BB-E1F2FA8E14A4}"/>
                </a:ext>
              </a:extLst>
            </p:cNvPr>
            <p:cNvGrpSpPr/>
            <p:nvPr/>
          </p:nvGrpSpPr>
          <p:grpSpPr>
            <a:xfrm>
              <a:off x="3751492" y="2388046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56E4B1E-5599-46C9-8470-E8B359331ED7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4A8369E-0208-4D95-9383-C15EF30BFB7E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D26C875-4C88-4AC9-A775-CAEA7A24713B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96FC9E-EA9A-48E8-98F4-7AE438FBC7AA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CAB1D1A-BCE5-4F95-B445-E23F040AC9A5}"/>
                </a:ext>
              </a:extLst>
            </p:cNvPr>
            <p:cNvGrpSpPr/>
            <p:nvPr/>
          </p:nvGrpSpPr>
          <p:grpSpPr>
            <a:xfrm>
              <a:off x="3773570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0F2517F-5A98-45B3-8BFB-1579958509E9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8578F90-DB8D-45A5-90D2-F1F5DB725E56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E363E16-99C4-4FDD-9999-CA4653FFA1DD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92D1CCA-0D2E-4F8D-B2AB-AE12B357A483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07D052B-A233-4F6A-9048-4832D497AC0A}"/>
                </a:ext>
              </a:extLst>
            </p:cNvPr>
            <p:cNvGrpSpPr/>
            <p:nvPr/>
          </p:nvGrpSpPr>
          <p:grpSpPr>
            <a:xfrm>
              <a:off x="571500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3283E6B1-A808-4CE8-A3DB-F3BE4E3FA65D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0031FCF8-1FD8-4CBB-809C-AB05A81BB549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335F548-4A1C-4938-B7D7-191D8E463193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6EDB0AA-C4B3-4633-9A84-FAEB1A7BBDB8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7F3B7DC-7747-4913-81FF-6CE7B604050C}"/>
                </a:ext>
              </a:extLst>
            </p:cNvPr>
            <p:cNvGrpSpPr/>
            <p:nvPr/>
          </p:nvGrpSpPr>
          <p:grpSpPr>
            <a:xfrm>
              <a:off x="551145" y="2392471"/>
              <a:ext cx="2040960" cy="1608801"/>
              <a:chOff x="551145" y="2392471"/>
              <a:chExt cx="2040960" cy="1608801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AB11830-E5A9-4151-A101-5A8B328F0230}"/>
                  </a:ext>
                </a:extLst>
              </p:cNvPr>
              <p:cNvGrpSpPr/>
              <p:nvPr/>
            </p:nvGrpSpPr>
            <p:grpSpPr>
              <a:xfrm>
                <a:off x="551145" y="2392471"/>
                <a:ext cx="2040960" cy="1608801"/>
                <a:chOff x="551145" y="2392471"/>
                <a:chExt cx="2040960" cy="1608801"/>
              </a:xfrm>
              <a:solidFill>
                <a:schemeClr val="tx1">
                  <a:lumMod val="75000"/>
                </a:schemeClr>
              </a:solidFill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D62EE99-AB95-405A-9E22-391093E937DE}"/>
                    </a:ext>
                  </a:extLst>
                </p:cNvPr>
                <p:cNvSpPr/>
                <p:nvPr/>
              </p:nvSpPr>
              <p:spPr bwMode="auto">
                <a:xfrm>
                  <a:off x="551145" y="2392471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highlight>
                      <a:srgbClr val="C0C0C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A2A7DC5-70F2-4C17-A89F-5B7372FF4D3C}"/>
                    </a:ext>
                  </a:extLst>
                </p:cNvPr>
                <p:cNvSpPr/>
                <p:nvPr/>
              </p:nvSpPr>
              <p:spPr bwMode="auto">
                <a:xfrm>
                  <a:off x="1685325" y="3287288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95D2C07-FDB7-43EF-8C6D-B8D970D0426C}"/>
                    </a:ext>
                  </a:extLst>
                </p:cNvPr>
                <p:cNvSpPr/>
                <p:nvPr/>
              </p:nvSpPr>
              <p:spPr bwMode="auto">
                <a:xfrm>
                  <a:off x="551145" y="3282863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BFAC034-6179-4124-934B-C0D8FB105270}"/>
                    </a:ext>
                  </a:extLst>
                </p:cNvPr>
                <p:cNvSpPr/>
                <p:nvPr/>
              </p:nvSpPr>
              <p:spPr bwMode="auto">
                <a:xfrm>
                  <a:off x="1685325" y="2392471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4F52DDA-7B7B-45E1-ACB1-8434C7753914}"/>
                  </a:ext>
                </a:extLst>
              </p:cNvPr>
              <p:cNvSpPr/>
              <p:nvPr/>
            </p:nvSpPr>
            <p:spPr>
              <a:xfrm>
                <a:off x="1251439" y="2516061"/>
                <a:ext cx="697627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0" b="1" dirty="0">
                    <a:solidFill>
                      <a:schemeClr val="tx2"/>
                    </a:solidFill>
                  </a:rPr>
                  <a:t>1</a:t>
                </a:r>
                <a:endParaRPr lang="en-GB" sz="8000" b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F779582-16D9-49D1-86A2-57DA90DF332E}"/>
                </a:ext>
              </a:extLst>
            </p:cNvPr>
            <p:cNvSpPr/>
            <p:nvPr/>
          </p:nvSpPr>
          <p:spPr>
            <a:xfrm>
              <a:off x="4445236" y="4848187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6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EC4C2FC-0550-47B2-B017-D441BF6D58AF}"/>
                </a:ext>
              </a:extLst>
            </p:cNvPr>
            <p:cNvSpPr/>
            <p:nvPr/>
          </p:nvSpPr>
          <p:spPr>
            <a:xfrm>
              <a:off x="1251439" y="4805642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2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98CCBDD-03C5-462F-986D-3574538DD4FC}"/>
                </a:ext>
              </a:extLst>
            </p:cNvPr>
            <p:cNvSpPr/>
            <p:nvPr/>
          </p:nvSpPr>
          <p:spPr>
            <a:xfrm>
              <a:off x="7471106" y="4848188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4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54BFD24-19B0-449B-AAF0-1288F2123D98}"/>
                </a:ext>
              </a:extLst>
            </p:cNvPr>
            <p:cNvSpPr/>
            <p:nvPr/>
          </p:nvSpPr>
          <p:spPr>
            <a:xfrm>
              <a:off x="7509804" y="2503534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3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751B496-359C-41A4-B9D2-436CC6305499}"/>
                </a:ext>
              </a:extLst>
            </p:cNvPr>
            <p:cNvSpPr/>
            <p:nvPr/>
          </p:nvSpPr>
          <p:spPr>
            <a:xfrm>
              <a:off x="4423159" y="2516060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5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Smiley Face 2">
            <a:extLst>
              <a:ext uri="{FF2B5EF4-FFF2-40B4-BE49-F238E27FC236}">
                <a16:creationId xmlns:a16="http://schemas.microsoft.com/office/drawing/2014/main" id="{EC4FD901-96E3-43A7-80A6-0C06ED022D48}"/>
              </a:ext>
            </a:extLst>
          </p:cNvPr>
          <p:cNvSpPr/>
          <p:nvPr/>
        </p:nvSpPr>
        <p:spPr bwMode="auto">
          <a:xfrm>
            <a:off x="4445236" y="1664720"/>
            <a:ext cx="697627" cy="685800"/>
          </a:xfrm>
          <a:prstGeom prst="smileyFace">
            <a:avLst/>
          </a:prstGeom>
          <a:solidFill>
            <a:srgbClr val="FFFF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§3.5 Note Taking &amp; Key Words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F967DA-61E5-48ED-9F33-5EFA5E07C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Speaker: Present your homework</a:t>
            </a:r>
          </a:p>
          <a:p>
            <a:r>
              <a:rPr lang="en-US" dirty="0"/>
              <a:t>Listeners: Interrupt </a:t>
            </a:r>
          </a:p>
          <a:p>
            <a:r>
              <a:rPr lang="en-US" dirty="0"/>
              <a:t>Listeners: Ask a clarification question</a:t>
            </a:r>
          </a:p>
          <a:p>
            <a:r>
              <a:rPr lang="en-US" dirty="0"/>
              <a:t>Speaker: Return to topic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27F238-6AD6-6E5A-62BB-4FECEA9411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EF112037-7924-4C0B-BF74-85CB98EB3D3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C67D6DB-F311-22C1-5623-B5F9E02084B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/>
              <a:t>Interrupt: Excuse me…</a:t>
            </a:r>
          </a:p>
          <a:p>
            <a:pPr lvl="1"/>
            <a:r>
              <a:rPr lang="en-US" dirty="0"/>
              <a:t>May I ask a question?</a:t>
            </a:r>
          </a:p>
          <a:p>
            <a:pPr lvl="1"/>
            <a:r>
              <a:rPr lang="en-US" dirty="0"/>
              <a:t>Excuse me please…</a:t>
            </a:r>
          </a:p>
          <a:p>
            <a:pPr lvl="1"/>
            <a:r>
              <a:rPr lang="en-US" dirty="0"/>
              <a:t>Sorry to interrupt but…</a:t>
            </a:r>
          </a:p>
          <a:p>
            <a:r>
              <a:rPr lang="en-US" dirty="0"/>
              <a:t>Return-to-topic phrases</a:t>
            </a:r>
          </a:p>
          <a:p>
            <a:pPr lvl="1"/>
            <a:r>
              <a:rPr lang="en-US" dirty="0"/>
              <a:t>As I was saying…</a:t>
            </a:r>
          </a:p>
          <a:p>
            <a:pPr lvl="1"/>
            <a:r>
              <a:rPr lang="en-US" dirty="0"/>
              <a:t>Anyway…</a:t>
            </a:r>
          </a:p>
          <a:p>
            <a:pPr lvl="1"/>
            <a:r>
              <a:rPr lang="en-US" dirty="0"/>
              <a:t>Getting back to my story…</a:t>
            </a:r>
          </a:p>
          <a:p>
            <a:pPr lvl="1"/>
            <a:r>
              <a:rPr lang="en-US" dirty="0"/>
              <a:t>Now where was I? Oh yes…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2413A8C-7C12-7F98-5912-B3F2331F82F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16CC055-3D99-DBB2-7566-C2E9984B08A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54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Identifying Key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Stenographer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A6AFE-3BE9-4B09-BA2D-4444869FD6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8" name="Content Placeholder 7">
            <a:extLst>
              <a:ext uri="{FF2B5EF4-FFF2-40B4-BE49-F238E27FC236}">
                <a16:creationId xmlns:a16="http://schemas.microsoft.com/office/drawing/2014/main" id="{05FEF117-BA4E-43EE-B553-C96EC301BCB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8839" y="1447800"/>
            <a:ext cx="3103614" cy="423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24keywrdvo">
            <a:hlinkClick r:id="" action="ppaction://media"/>
            <a:extLst>
              <a:ext uri="{FF2B5EF4-FFF2-40B4-BE49-F238E27FC236}">
                <a16:creationId xmlns:a16="http://schemas.microsoft.com/office/drawing/2014/main" id="{8F6FE445-80D7-4FFC-8E38-C463EAD38CEB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97800" y="6273800"/>
            <a:ext cx="406400" cy="4064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C8ECA-A1E5-4774-83D6-39BF28B2441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2FDBB4-3107-4CA6-A4E4-4C2991471838}"/>
              </a:ext>
            </a:extLst>
          </p:cNvPr>
          <p:cNvSpPr/>
          <p:nvPr/>
        </p:nvSpPr>
        <p:spPr>
          <a:xfrm>
            <a:off x="4776538" y="5717402"/>
            <a:ext cx="37057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1">
                    <a:lumMod val="65000"/>
                  </a:schemeClr>
                </a:solidFill>
              </a:rPr>
              <a:t>https://flickr.com/photos/library_of_congress/2163451008/in/photolist-4ibfBs-223KvSg-4ZJrbG-8eMY-2ggfKvi-e1uRs9-77HkQ8-653YFW-FKLj8S-2kH3RmR-9AqFgZ-2ivsggC-mdBLa6-HSbPj-2kvBbNG-2kdFv5L-7DTsfG-2UAmZm-6ZRAi4-2mm1RAd-2jYpeGM-3oyTig-2cf291B-2m4q7Xf-7fTaCk-2g8G2iX-gLmFxQ-2mMSmba-2kK1aYv-cUU8LC-2kJZ7iA-SSZxyQ-7ZYE56-2mLi4NX-2mvVe7F-npxJaz-2xhJXS-2jcaDo3-Yy9Fx1-6AW11j-2iGS76z-GpyQK-2iBry2Y-2jTcMw3-RMTTfN-6FkR7e-2kJVy3m-2mttcBC-XB5cMc-2iTbMg3</a:t>
            </a:r>
          </a:p>
        </p:txBody>
      </p:sp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0CC19C8-2A88-47F8-9242-7B115B37C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Identifying Key Words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76525A-046A-4FFA-94BC-2C7C13BC9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Key words NOT all words</a:t>
            </a:r>
          </a:p>
          <a:p>
            <a:r>
              <a:rPr lang="en-US" dirty="0"/>
              <a:t>Guidelines in note taking/recording key words</a:t>
            </a:r>
          </a:p>
          <a:p>
            <a:pPr lvl="1"/>
            <a:r>
              <a:rPr lang="en-US" dirty="0"/>
              <a:t>Begin with a general topic. What is the main point?</a:t>
            </a:r>
          </a:p>
          <a:p>
            <a:pPr lvl="1"/>
            <a:r>
              <a:rPr lang="en-US" dirty="0"/>
              <a:t>Use a Mind Map (best) or informal outline</a:t>
            </a:r>
          </a:p>
          <a:p>
            <a:pPr lvl="1"/>
            <a:r>
              <a:rPr lang="en-US" dirty="0"/>
              <a:t>Be selective.</a:t>
            </a:r>
          </a:p>
          <a:p>
            <a:pPr lvl="2"/>
            <a:r>
              <a:rPr lang="en-US" dirty="0"/>
              <a:t>Ignore unimportant words.</a:t>
            </a:r>
          </a:p>
          <a:p>
            <a:pPr lvl="2"/>
            <a:r>
              <a:rPr lang="en-US" dirty="0"/>
              <a:t>Omit “is”, “are” or use “=”</a:t>
            </a:r>
          </a:p>
          <a:p>
            <a:pPr lvl="2"/>
            <a:r>
              <a:rPr lang="en-US" dirty="0"/>
              <a:t>Ignore “filler words”, “return-topic” phrases…</a:t>
            </a:r>
            <a:endParaRPr lang="en-GB" dirty="0"/>
          </a:p>
          <a:p>
            <a:pPr lvl="1"/>
            <a:r>
              <a:rPr lang="en-US" dirty="0"/>
              <a:t>U</a:t>
            </a:r>
            <a:r>
              <a:rPr lang="en-GB" dirty="0"/>
              <a:t>se an informal outline.</a:t>
            </a:r>
          </a:p>
          <a:p>
            <a:pPr lvl="1"/>
            <a:r>
              <a:rPr lang="en-US" dirty="0"/>
              <a:t>U</a:t>
            </a:r>
            <a:r>
              <a:rPr lang="en-GB" dirty="0"/>
              <a:t>se abbreviations</a:t>
            </a:r>
          </a:p>
          <a:p>
            <a:pPr lvl="1"/>
            <a:r>
              <a:rPr lang="en-US" dirty="0"/>
              <a:t>N</a:t>
            </a:r>
            <a:r>
              <a:rPr lang="en-GB" dirty="0" err="1"/>
              <a:t>ote</a:t>
            </a:r>
            <a:r>
              <a:rPr lang="en-GB" dirty="0"/>
              <a:t> example</a:t>
            </a:r>
          </a:p>
          <a:p>
            <a:pPr lvl="1"/>
            <a:r>
              <a:rPr lang="en-US" dirty="0"/>
              <a:t>Underline or  star (*) key points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4203AF-4A73-4C2A-AC6B-5D74FBD6C5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Using Key Words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B880BB3-321C-40DC-8B31-40FE1F5B156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5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CA" dirty="0"/>
              <a:t>saying </a:t>
            </a:r>
          </a:p>
          <a:p>
            <a:r>
              <a:rPr lang="en-CA" dirty="0"/>
              <a:t>Shakespeare</a:t>
            </a:r>
          </a:p>
          <a:p>
            <a:r>
              <a:rPr lang="en-CA"/>
              <a:t>proverb </a:t>
            </a:r>
          </a:p>
          <a:p>
            <a:r>
              <a:rPr lang="en-CA" dirty="0"/>
              <a:t>Bible </a:t>
            </a:r>
          </a:p>
          <a:p>
            <a:r>
              <a:rPr lang="en-CA" dirty="0"/>
              <a:t>euphemism</a:t>
            </a:r>
          </a:p>
          <a:p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B3EED3B-9C80-1E1A-3949-81BAA8AC03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9" name="24reducvo">
            <a:hlinkClick r:id="" action="ppaction://media"/>
            <a:extLst>
              <a:ext uri="{FF2B5EF4-FFF2-40B4-BE49-F238E27FC236}">
                <a16:creationId xmlns:a16="http://schemas.microsoft.com/office/drawing/2014/main" id="{C240CAE4-5D1B-42BE-81F8-B5CE6CEB0517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F2EFAAA-345B-3A62-081A-F6F38A24796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7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Listen to the paragraph</a:t>
            </a:r>
          </a:p>
          <a:p>
            <a:r>
              <a:rPr lang="en-US" dirty="0"/>
              <a:t>Sentence by sentence</a:t>
            </a:r>
          </a:p>
          <a:p>
            <a:pPr lvl="1"/>
            <a:r>
              <a:rPr lang="en-US" dirty="0"/>
              <a:t>Determine topic </a:t>
            </a:r>
          </a:p>
          <a:p>
            <a:pPr lvl="1"/>
            <a:r>
              <a:rPr lang="en-US" dirty="0"/>
              <a:t>Write down 3-4 key words.</a:t>
            </a:r>
          </a:p>
          <a:p>
            <a:pPr lvl="1"/>
            <a:r>
              <a:rPr lang="en-US" dirty="0"/>
              <a:t>Combine key words</a:t>
            </a:r>
            <a:r>
              <a:rPr lang="en-US" dirty="0">
                <a:sym typeface="Wingdings" panose="05000000000000000000" pitchFamily="2" charset="2"/>
              </a:rPr>
              <a:t> short note.</a:t>
            </a:r>
            <a:endParaRPr lang="en-GB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(Each sentence will be played 4x</a:t>
            </a:r>
            <a:r>
              <a:rPr lang="en-GB" dirty="0">
                <a:sym typeface="Wingdings" panose="05000000000000000000" pitchFamily="2" charset="2"/>
              </a:rPr>
              <a:t>)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Sentences </a:t>
            </a:r>
            <a:r>
              <a:rPr lang="en-CA" dirty="0">
                <a:sym typeface="Wingdings" panose="05000000000000000000" pitchFamily="2" charset="2"/>
              </a:rPr>
              <a:t> Key Words</a:t>
            </a:r>
            <a:endParaRPr lang="en-CA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DA1DB0-985A-4B2E-91D6-9E22DAD7E6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6" name="24reducpa">
            <a:hlinkClick r:id="" action="ppaction://media"/>
            <a:extLst>
              <a:ext uri="{FF2B5EF4-FFF2-40B4-BE49-F238E27FC236}">
                <a16:creationId xmlns:a16="http://schemas.microsoft.com/office/drawing/2014/main" id="{0E5A1EEB-9F04-4405-B46D-82C622BD3ED6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97800" y="6273800"/>
            <a:ext cx="406400" cy="406400"/>
          </a:xfr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EA4055A-E149-0DBD-AF30-4E1956F26EC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59B0FDC-8BF2-CCDE-1CA7-3AAC3C3748E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298" y="3674363"/>
            <a:ext cx="1447803" cy="72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Sentences </a:t>
            </a:r>
            <a:r>
              <a:rPr lang="en-CA" dirty="0">
                <a:sym typeface="Wingdings" panose="05000000000000000000" pitchFamily="2" charset="2"/>
              </a:rPr>
              <a:t> Key Words</a:t>
            </a:r>
            <a:endParaRPr lang="en-CA" dirty="0"/>
          </a:p>
        </p:txBody>
      </p:sp>
      <p:pic>
        <p:nvPicPr>
          <p:cNvPr id="3" name="24say2">
            <a:hlinkClick r:id="" action="ppaction://media"/>
            <a:extLst>
              <a:ext uri="{FF2B5EF4-FFF2-40B4-BE49-F238E27FC236}">
                <a16:creationId xmlns:a16="http://schemas.microsoft.com/office/drawing/2014/main" id="{75606948-952E-41F9-8DDB-FC71C961E333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7438" y="4267200"/>
            <a:ext cx="406400" cy="406400"/>
          </a:xfrm>
        </p:spPr>
      </p:pic>
      <p:pic>
        <p:nvPicPr>
          <p:cNvPr id="5" name="24say3">
            <a:hlinkClick r:id="" action="ppaction://media"/>
            <a:extLst>
              <a:ext uri="{FF2B5EF4-FFF2-40B4-BE49-F238E27FC236}">
                <a16:creationId xmlns:a16="http://schemas.microsoft.com/office/drawing/2014/main" id="{9254E741-4EDF-42EA-97A6-B63A1EB6F62F}"/>
              </a:ext>
            </a:extLst>
          </p:cNvPr>
          <p:cNvPicPr>
            <a:picLocks noGrp="1" noChangeAspect="1"/>
          </p:cNvPicPr>
          <p:nvPr>
            <p:ph sz="quarter" idx="15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595563" y="5033963"/>
            <a:ext cx="406400" cy="4064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(Example) 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Topic: Sleep habits</a:t>
            </a:r>
          </a:p>
          <a:p>
            <a:pPr marL="0" indent="0">
              <a:buNone/>
            </a:pPr>
            <a:r>
              <a:rPr lang="en-US" dirty="0"/>
              <a:t>                                                  early bed</a:t>
            </a:r>
            <a:r>
              <a:rPr lang="en-US" dirty="0">
                <a:sym typeface="Wingdings" panose="05000000000000000000" pitchFamily="2" charset="2"/>
              </a:rPr>
              <a:t> healthy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DA1DB0-985A-4B2E-91D6-9E22DAD7E6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3263E6-A900-4BB5-A75D-F31E9DB74CBF}"/>
              </a:ext>
            </a:extLst>
          </p:cNvPr>
          <p:cNvSpPr/>
          <p:nvPr/>
        </p:nvSpPr>
        <p:spPr bwMode="auto">
          <a:xfrm>
            <a:off x="571501" y="2371843"/>
            <a:ext cx="4213442" cy="1674063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“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Early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 to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bed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      and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early</a:t>
            </a: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to rise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makes a man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healthy</a:t>
            </a: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       wealthy and wise.”</a:t>
            </a:r>
            <a:endParaRPr kumimoji="0" lang="en-GB" sz="280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1" name="24say1">
            <a:hlinkClick r:id="" action="ppaction://media"/>
            <a:extLst>
              <a:ext uri="{FF2B5EF4-FFF2-40B4-BE49-F238E27FC236}">
                <a16:creationId xmlns:a16="http://schemas.microsoft.com/office/drawing/2014/main" id="{5959D2F7-9396-4CAA-A73B-7509400E851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 bwMode="auto">
          <a:xfrm>
            <a:off x="2850446" y="1547944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24say4">
            <a:hlinkClick r:id="" action="ppaction://media"/>
            <a:extLst>
              <a:ext uri="{FF2B5EF4-FFF2-40B4-BE49-F238E27FC236}">
                <a16:creationId xmlns:a16="http://schemas.microsoft.com/office/drawing/2014/main" id="{13CEC6E0-8F30-4855-8C45-3982818AE92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893630" y="5603486"/>
            <a:ext cx="609600" cy="609600"/>
          </a:xfrm>
          <a:prstGeom prst="rect">
            <a:avLst/>
          </a:prstGeom>
        </p:spPr>
      </p:pic>
      <p:pic>
        <p:nvPicPr>
          <p:cNvPr id="15" name="24say5">
            <a:hlinkClick r:id="" action="ppaction://media"/>
            <a:extLst>
              <a:ext uri="{FF2B5EF4-FFF2-40B4-BE49-F238E27FC236}">
                <a16:creationId xmlns:a16="http://schemas.microsoft.com/office/drawing/2014/main" id="{BDE0E419-9166-4528-84D3-8EDFDEBD063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19740" y="4260077"/>
            <a:ext cx="609600" cy="609600"/>
          </a:xfrm>
          <a:prstGeom prst="rect">
            <a:avLst/>
          </a:prstGeom>
        </p:spPr>
      </p:pic>
      <p:pic>
        <p:nvPicPr>
          <p:cNvPr id="16" name="24say6">
            <a:hlinkClick r:id="" action="ppaction://media"/>
            <a:extLst>
              <a:ext uri="{FF2B5EF4-FFF2-40B4-BE49-F238E27FC236}">
                <a16:creationId xmlns:a16="http://schemas.microsoft.com/office/drawing/2014/main" id="{4CE4B385-15DB-4790-82D0-ED7C9A81ED4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734509" y="4869677"/>
            <a:ext cx="609600" cy="609600"/>
          </a:xfrm>
          <a:prstGeom prst="rect">
            <a:avLst/>
          </a:prstGeom>
        </p:spPr>
      </p:pic>
      <p:pic>
        <p:nvPicPr>
          <p:cNvPr id="17" name="24say7">
            <a:hlinkClick r:id="" action="ppaction://media"/>
            <a:extLst>
              <a:ext uri="{FF2B5EF4-FFF2-40B4-BE49-F238E27FC236}">
                <a16:creationId xmlns:a16="http://schemas.microsoft.com/office/drawing/2014/main" id="{E6196889-AAAD-4DBE-861E-ED50DFD61943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76173" y="562736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DCA645-1BF1-D5C8-ECC7-F1D81D70EC22}"/>
              </a:ext>
            </a:extLst>
          </p:cNvPr>
          <p:cNvSpPr txBox="1"/>
          <p:nvPr/>
        </p:nvSpPr>
        <p:spPr>
          <a:xfrm>
            <a:off x="682083" y="6055958"/>
            <a:ext cx="8263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dirty="0"/>
              <a:t> 2		       3		    4		     5		     6		       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9246723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Sentences</a:t>
            </a:r>
            <a:r>
              <a:rPr lang="en-CA" dirty="0">
                <a:sym typeface="Wingdings" panose="05000000000000000000" pitchFamily="2" charset="2"/>
              </a:rPr>
              <a:t> Key Words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0190E7B-EA8A-4EBF-975D-E0B101A4336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451DF61-3631-4C5F-8947-D41F1C7F59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 your answers</a:t>
            </a:r>
          </a:p>
          <a:p>
            <a:r>
              <a:rPr lang="en-US" dirty="0"/>
              <a:t>Can you use less words, more symbols? 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DA1DB0-985A-4B2E-91D6-9E22DAD7E6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43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Combining Key Words </a:t>
            </a:r>
            <a:r>
              <a:rPr lang="en-CA" dirty="0">
                <a:sym typeface="Wingdings" panose="05000000000000000000" pitchFamily="2" charset="2"/>
              </a:rPr>
              <a:t> Paragraph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6FABD5-CB98-4EFE-BFDE-E7B92A835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6781800" cy="4880811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/>
              <a:t>Topic: Sayings</a:t>
            </a:r>
          </a:p>
          <a:p>
            <a:pPr lvl="1"/>
            <a:r>
              <a:rPr lang="en-US" dirty="0"/>
              <a:t>e.g. “Early to bed…”</a:t>
            </a:r>
          </a:p>
          <a:p>
            <a:pPr lvl="1"/>
            <a:r>
              <a:rPr lang="en-US" dirty="0"/>
              <a:t>many from</a:t>
            </a:r>
          </a:p>
          <a:p>
            <a:pPr lvl="2"/>
            <a:r>
              <a:rPr lang="en-US" dirty="0"/>
              <a:t>Shakespeare</a:t>
            </a:r>
          </a:p>
          <a:p>
            <a:pPr lvl="2"/>
            <a:r>
              <a:rPr lang="en-US" dirty="0"/>
              <a:t>Bible</a:t>
            </a:r>
          </a:p>
          <a:p>
            <a:pPr lvl="1"/>
            <a:r>
              <a:rPr lang="en-US" dirty="0"/>
              <a:t>Proverb:</a:t>
            </a:r>
          </a:p>
          <a:p>
            <a:pPr lvl="2"/>
            <a:r>
              <a:rPr lang="en-US" dirty="0"/>
              <a:t>Simple, concrete</a:t>
            </a:r>
          </a:p>
          <a:p>
            <a:pPr lvl="2"/>
            <a:r>
              <a:rPr lang="en-US" dirty="0"/>
              <a:t>common sense</a:t>
            </a:r>
          </a:p>
          <a:p>
            <a:pPr lvl="2"/>
            <a:r>
              <a:rPr lang="en-US" dirty="0"/>
              <a:t>&lt;7 words</a:t>
            </a:r>
          </a:p>
          <a:p>
            <a:pPr lvl="1"/>
            <a:r>
              <a:rPr lang="en-US" dirty="0"/>
              <a:t>Euphemisms:</a:t>
            </a:r>
          </a:p>
          <a:p>
            <a:pPr lvl="2"/>
            <a:r>
              <a:rPr lang="en-US" dirty="0"/>
              <a:t>harsh</a:t>
            </a:r>
            <a:r>
              <a:rPr lang="en-US" dirty="0">
                <a:sym typeface="Wingdings" panose="05000000000000000000" pitchFamily="2" charset="2"/>
              </a:rPr>
              <a:t> indirect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E.g. Dear John Letter end friendship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F12E94-2EF9-484B-898D-90CCF07117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Key Words  Paragraph Outline</a:t>
            </a:r>
            <a:endParaRPr lang="en-CA" dirty="0"/>
          </a:p>
        </p:txBody>
      </p:sp>
      <p:pic>
        <p:nvPicPr>
          <p:cNvPr id="3" name="24reducpa">
            <a:hlinkClick r:id="" action="ppaction://media"/>
            <a:extLst>
              <a:ext uri="{FF2B5EF4-FFF2-40B4-BE49-F238E27FC236}">
                <a16:creationId xmlns:a16="http://schemas.microsoft.com/office/drawing/2014/main" id="{24CCEE96-F60E-4307-BFAF-A8CB86DA73F4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836F6EC-3DA7-4354-9A50-8EEEFE28130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062CC0E-20A6-4B52-A957-C05E548D3352}"/>
              </a:ext>
            </a:extLst>
          </p:cNvPr>
          <p:cNvGrpSpPr/>
          <p:nvPr/>
        </p:nvGrpSpPr>
        <p:grpSpPr>
          <a:xfrm>
            <a:off x="683793" y="1818255"/>
            <a:ext cx="6356675" cy="4630668"/>
            <a:chOff x="571498" y="1837294"/>
            <a:chExt cx="6356675" cy="463066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E80D85-1E91-4A29-8396-40CED2D5A13E}"/>
                </a:ext>
              </a:extLst>
            </p:cNvPr>
            <p:cNvSpPr/>
            <p:nvPr/>
          </p:nvSpPr>
          <p:spPr>
            <a:xfrm>
              <a:off x="5001138" y="1837294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1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D9943B-BCA9-445C-A6B6-70B502F0043C}"/>
                </a:ext>
              </a:extLst>
            </p:cNvPr>
            <p:cNvSpPr/>
            <p:nvPr/>
          </p:nvSpPr>
          <p:spPr bwMode="auto">
            <a:xfrm>
              <a:off x="571500" y="2390274"/>
              <a:ext cx="3344779" cy="733926"/>
            </a:xfrm>
            <a:prstGeom prst="rect">
              <a:avLst/>
            </a:prstGeom>
            <a:noFill/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71C7E9B-9027-402A-8C2E-63952CA3CF3E}"/>
                </a:ext>
              </a:extLst>
            </p:cNvPr>
            <p:cNvSpPr/>
            <p:nvPr/>
          </p:nvSpPr>
          <p:spPr bwMode="auto">
            <a:xfrm>
              <a:off x="571498" y="5043236"/>
              <a:ext cx="3344779" cy="824163"/>
            </a:xfrm>
            <a:prstGeom prst="rect">
              <a:avLst/>
            </a:prstGeom>
            <a:noFill/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D4C2FD-F6C6-44EE-969E-C78738410EAC}"/>
                </a:ext>
              </a:extLst>
            </p:cNvPr>
            <p:cNvSpPr/>
            <p:nvPr/>
          </p:nvSpPr>
          <p:spPr bwMode="auto">
            <a:xfrm>
              <a:off x="571499" y="3581400"/>
              <a:ext cx="3344779" cy="1098884"/>
            </a:xfrm>
            <a:prstGeom prst="rect">
              <a:avLst/>
            </a:prstGeom>
            <a:noFill/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Arrow: Left 15">
              <a:extLst>
                <a:ext uri="{FF2B5EF4-FFF2-40B4-BE49-F238E27FC236}">
                  <a16:creationId xmlns:a16="http://schemas.microsoft.com/office/drawing/2014/main" id="{3E2E98F4-D09B-4E29-ABA0-1C25C6B8636B}"/>
                </a:ext>
              </a:extLst>
            </p:cNvPr>
            <p:cNvSpPr/>
            <p:nvPr/>
          </p:nvSpPr>
          <p:spPr bwMode="auto">
            <a:xfrm>
              <a:off x="4253163" y="2017295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Arrow: Left 16">
              <a:extLst>
                <a:ext uri="{FF2B5EF4-FFF2-40B4-BE49-F238E27FC236}">
                  <a16:creationId xmlns:a16="http://schemas.microsoft.com/office/drawing/2014/main" id="{E2441A92-FC36-4FC1-B136-1FE351FAF88C}"/>
                </a:ext>
              </a:extLst>
            </p:cNvPr>
            <p:cNvSpPr/>
            <p:nvPr/>
          </p:nvSpPr>
          <p:spPr bwMode="auto">
            <a:xfrm>
              <a:off x="4247147" y="2636921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Arrow: Left 17">
              <a:extLst>
                <a:ext uri="{FF2B5EF4-FFF2-40B4-BE49-F238E27FC236}">
                  <a16:creationId xmlns:a16="http://schemas.microsoft.com/office/drawing/2014/main" id="{2ABC2FD5-3116-4C63-961E-0AFB1CA3ECAA}"/>
                </a:ext>
              </a:extLst>
            </p:cNvPr>
            <p:cNvSpPr/>
            <p:nvPr/>
          </p:nvSpPr>
          <p:spPr bwMode="auto">
            <a:xfrm>
              <a:off x="4247145" y="5131468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Arrow: Left 18">
              <a:extLst>
                <a:ext uri="{FF2B5EF4-FFF2-40B4-BE49-F238E27FC236}">
                  <a16:creationId xmlns:a16="http://schemas.microsoft.com/office/drawing/2014/main" id="{543DB681-AF6C-4C4A-A388-F530C31E953C}"/>
                </a:ext>
              </a:extLst>
            </p:cNvPr>
            <p:cNvSpPr/>
            <p:nvPr/>
          </p:nvSpPr>
          <p:spPr bwMode="auto">
            <a:xfrm>
              <a:off x="4247145" y="4680284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Arrow: Left 19">
              <a:extLst>
                <a:ext uri="{FF2B5EF4-FFF2-40B4-BE49-F238E27FC236}">
                  <a16:creationId xmlns:a16="http://schemas.microsoft.com/office/drawing/2014/main" id="{250277D6-C918-4BFE-B8EF-ACE227322685}"/>
                </a:ext>
              </a:extLst>
            </p:cNvPr>
            <p:cNvSpPr/>
            <p:nvPr/>
          </p:nvSpPr>
          <p:spPr bwMode="auto">
            <a:xfrm>
              <a:off x="4259177" y="3642561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Arrow: Left 20">
              <a:extLst>
                <a:ext uri="{FF2B5EF4-FFF2-40B4-BE49-F238E27FC236}">
                  <a16:creationId xmlns:a16="http://schemas.microsoft.com/office/drawing/2014/main" id="{0DFC1946-AF71-49DB-B67D-E2093A2F325F}"/>
                </a:ext>
              </a:extLst>
            </p:cNvPr>
            <p:cNvSpPr/>
            <p:nvPr/>
          </p:nvSpPr>
          <p:spPr bwMode="auto">
            <a:xfrm>
              <a:off x="4259177" y="3206416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Arrow: Left 21">
              <a:extLst>
                <a:ext uri="{FF2B5EF4-FFF2-40B4-BE49-F238E27FC236}">
                  <a16:creationId xmlns:a16="http://schemas.microsoft.com/office/drawing/2014/main" id="{6D8CA805-B8FD-433F-96AB-C7F7482D590F}"/>
                </a:ext>
              </a:extLst>
            </p:cNvPr>
            <p:cNvSpPr/>
            <p:nvPr/>
          </p:nvSpPr>
          <p:spPr bwMode="auto">
            <a:xfrm>
              <a:off x="5773153" y="5943600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55902E6-7250-43BA-B146-C51BF3945B7C}"/>
                </a:ext>
              </a:extLst>
            </p:cNvPr>
            <p:cNvSpPr/>
            <p:nvPr/>
          </p:nvSpPr>
          <p:spPr>
            <a:xfrm>
              <a:off x="5009238" y="2494519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2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C86376-DF3C-49FC-B1BE-AD97CCC8F119}"/>
                </a:ext>
              </a:extLst>
            </p:cNvPr>
            <p:cNvSpPr/>
            <p:nvPr/>
          </p:nvSpPr>
          <p:spPr>
            <a:xfrm>
              <a:off x="5007148" y="2961746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3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53366D5-2D96-4E89-BFDB-0511916C647D}"/>
                </a:ext>
              </a:extLst>
            </p:cNvPr>
            <p:cNvSpPr/>
            <p:nvPr/>
          </p:nvSpPr>
          <p:spPr>
            <a:xfrm>
              <a:off x="5002835" y="3422956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4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F84A63A-B311-4302-82AE-73C4D77F22D4}"/>
                </a:ext>
              </a:extLst>
            </p:cNvPr>
            <p:cNvSpPr/>
            <p:nvPr/>
          </p:nvSpPr>
          <p:spPr>
            <a:xfrm>
              <a:off x="4997130" y="4457671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5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106FC49-036A-4DCF-8B7F-8451EDD46681}"/>
                </a:ext>
              </a:extLst>
            </p:cNvPr>
            <p:cNvSpPr/>
            <p:nvPr/>
          </p:nvSpPr>
          <p:spPr>
            <a:xfrm>
              <a:off x="4995113" y="4964014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6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8ABAC84-1779-4708-B69B-68B5768C91D8}"/>
                </a:ext>
              </a:extLst>
            </p:cNvPr>
            <p:cNvSpPr/>
            <p:nvPr/>
          </p:nvSpPr>
          <p:spPr>
            <a:xfrm>
              <a:off x="6487027" y="5760076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7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64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Combining Key Words </a:t>
            </a:r>
            <a:r>
              <a:rPr lang="en-CA" dirty="0">
                <a:sym typeface="Wingdings" panose="05000000000000000000" pitchFamily="2" charset="2"/>
              </a:rPr>
              <a:t> Paragraph</a:t>
            </a:r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F12E94-2EF9-484B-898D-90CCF07117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85000" lnSpcReduction="10000"/>
          </a:bodyPr>
          <a:lstStyle/>
          <a:p>
            <a:r>
              <a:rPr lang="en-CA" dirty="0">
                <a:sym typeface="Wingdings" panose="05000000000000000000" pitchFamily="2" charset="2"/>
              </a:rPr>
              <a:t>Demo: Key Words  Paragraph Mind Map</a:t>
            </a:r>
            <a:endParaRPr lang="en-CA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836F6EC-3DA7-4354-9A50-8EEEFE28130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5E825-47EA-7CC9-D7A3-65B67C8F9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DC25BE-F235-260E-7A7E-D1A41725EB0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10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1CB8C-16EF-4AC6-88F5-C5D1FFDB4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a saying or proverb from the textbook</a:t>
            </a:r>
          </a:p>
          <a:p>
            <a:r>
              <a:rPr lang="en-US" dirty="0"/>
              <a:t>Divide into PRO (2 people) and CON (2 people) teams</a:t>
            </a:r>
          </a:p>
          <a:p>
            <a:r>
              <a:rPr lang="en-US" dirty="0"/>
              <a:t>Prepare your position (3 minutes)</a:t>
            </a:r>
          </a:p>
          <a:p>
            <a:r>
              <a:rPr lang="en-US" dirty="0"/>
              <a:t>Debate</a:t>
            </a:r>
          </a:p>
          <a:p>
            <a:pPr marL="457200" lvl="1" indent="0">
              <a:buNone/>
            </a:pPr>
            <a:r>
              <a:rPr lang="en-US" dirty="0"/>
              <a:t>: PRO representative  (90 s)</a:t>
            </a:r>
          </a:p>
          <a:p>
            <a:pPr marL="457200" lvl="1" indent="0">
              <a:buNone/>
            </a:pPr>
            <a:r>
              <a:rPr lang="en-US" dirty="0"/>
              <a:t>: CON representative (90 s)</a:t>
            </a:r>
          </a:p>
          <a:p>
            <a:pPr marL="457200" lvl="1" indent="0">
              <a:buNone/>
            </a:pPr>
            <a:r>
              <a:rPr lang="en-US" dirty="0"/>
              <a:t>: Q &amp; A (120 s)</a:t>
            </a:r>
          </a:p>
          <a:p>
            <a:pPr lvl="1"/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472E0-DEE2-44B8-97CC-FC5BB963AC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Debating Popular Sayings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E3A05E4-0203-48AF-9E6A-23DBBBA248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D67F04B-6CED-9E12-2498-5739CA12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25" y="304800"/>
            <a:ext cx="8270875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Combining Key Words </a:t>
            </a:r>
            <a:r>
              <a:rPr lang="en-CA" dirty="0">
                <a:sym typeface="Wingdings" panose="05000000000000000000" pitchFamily="2" charset="2"/>
              </a:rPr>
              <a:t> Paragraph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0161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Mind Map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TEDS Talk: Mind Mapping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0190E7B-EA8A-4EBF-975D-E0B101A4336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451DF61-3631-4C5F-8947-D41F1C7F59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lecture</a:t>
            </a:r>
          </a:p>
          <a:p>
            <a:r>
              <a:rPr lang="en-US" dirty="0"/>
              <a:t>We will play twice</a:t>
            </a:r>
          </a:p>
          <a:p>
            <a:r>
              <a:rPr lang="en-US" dirty="0"/>
              <a:t>Try to combine key words to understand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2AE8632-EA1C-C9A4-616B-2A76EDBDE12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30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Mind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F9354A-C3AD-4F2A-89E7-C072A86F95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/>
                  <a:t>innocuous</a:t>
                </a:r>
              </a:p>
              <a:p>
                <a:r>
                  <a:rPr lang="en-CA" dirty="0"/>
                  <a:t>trillion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CA" dirty="0"/>
                  <a:t> ?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18</m:t>
                        </m:r>
                      </m:sup>
                    </m:sSup>
                  </m:oMath>
                </a14:m>
                <a:r>
                  <a:rPr lang="en-CA" dirty="0"/>
                  <a:t>) </a:t>
                </a:r>
              </a:p>
              <a:p>
                <a:pPr lvl="1"/>
                <a:r>
                  <a:rPr lang="en-CA" dirty="0"/>
                  <a:t>1,000,000,000,000</a:t>
                </a:r>
              </a:p>
              <a:p>
                <a:pPr lvl="1"/>
                <a:r>
                  <a:rPr lang="en-CA" dirty="0"/>
                  <a:t>1,000,000,000,000,000,000</a:t>
                </a: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F9354A-C3AD-4F2A-89E7-C072A86F95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614" t="-16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5" name="24redtalkv">
            <a:hlinkClick r:id="" action="ppaction://media"/>
            <a:extLst>
              <a:ext uri="{FF2B5EF4-FFF2-40B4-BE49-F238E27FC236}">
                <a16:creationId xmlns:a16="http://schemas.microsoft.com/office/drawing/2014/main" id="{0606BEB6-13B3-4F04-A007-567C766AA4BE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22033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Mind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CA421-2DCE-4907-A5A9-5D64E0B87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1st Reading:  Listen carefully to the talk </a:t>
            </a:r>
          </a:p>
          <a:p>
            <a:r>
              <a:rPr lang="en-US" dirty="0"/>
              <a:t>2nd Presentation: Ask clarification questions </a:t>
            </a:r>
          </a:p>
          <a:p>
            <a:r>
              <a:rPr lang="en-US" dirty="0"/>
              <a:t>3rd Time: Combine and optimize (~50 keywords) to capture the main ideas of the talk.</a:t>
            </a:r>
          </a:p>
          <a:p>
            <a:pPr lvl="1"/>
            <a:r>
              <a:rPr lang="en-US" dirty="0"/>
              <a:t>Mind Map </a:t>
            </a:r>
          </a:p>
          <a:p>
            <a:pPr lvl="1"/>
            <a:r>
              <a:rPr lang="en-US" dirty="0"/>
              <a:t>Linear Outline</a:t>
            </a:r>
          </a:p>
          <a:p>
            <a:r>
              <a:rPr lang="en-US" dirty="0"/>
              <a:t>4th Time: Compare with the Facilitator’s notes (next slide – not only correct way)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6846DD-F350-4E20-AC3E-C37D6D7DBE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36FB4F3-19F7-4C60-B2CC-4037D8D5B14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C5A253-3101-4459-85C2-27875D7AFC7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24plast">
            <a:hlinkClick r:id="" action="ppaction://media"/>
            <a:extLst>
              <a:ext uri="{FF2B5EF4-FFF2-40B4-BE49-F238E27FC236}">
                <a16:creationId xmlns:a16="http://schemas.microsoft.com/office/drawing/2014/main" id="{A8A15690-4F1D-4FFB-B7E5-AA925FE1F1EE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185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Mind Map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BA77B-1A5F-4A71-8350-CD4C271C16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Disposable Plastic Bags (Mind Map)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7870C7-02E5-4436-86B2-292773E87C7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24plast">
            <a:hlinkClick r:id="" action="ppaction://media"/>
            <a:extLst>
              <a:ext uri="{FF2B5EF4-FFF2-40B4-BE49-F238E27FC236}">
                <a16:creationId xmlns:a16="http://schemas.microsoft.com/office/drawing/2014/main" id="{A8A15690-4F1D-4FFB-B7E5-AA925FE1F1EE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2000" y="6273800"/>
            <a:ext cx="406400" cy="40640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D995D83-358A-4BAD-B322-4A4A1D5F0B8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12919EE9-3D56-4357-A2FF-B64A4585504D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897268"/>
              </p:ext>
            </p:extLst>
          </p:nvPr>
        </p:nvGraphicFramePr>
        <p:xfrm>
          <a:off x="228600" y="2506395"/>
          <a:ext cx="8686800" cy="306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12012393" imgH="4235992" progId="CorelDraw.Graphic.22">
                  <p:embed/>
                </p:oleObj>
              </mc:Choice>
              <mc:Fallback>
                <p:oleObj name="CorelDRAW" r:id="rId6" imgW="12012393" imgH="4235992" progId="CorelDraw.Graphic.2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5B4D2F5-DFD5-4E3E-A54B-813E8CC09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600" y="2506395"/>
                        <a:ext cx="8686800" cy="306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9F7F3B20-A29E-4594-AA3E-D055C89919B7}"/>
              </a:ext>
            </a:extLst>
          </p:cNvPr>
          <p:cNvSpPr/>
          <p:nvPr/>
        </p:nvSpPr>
        <p:spPr bwMode="auto">
          <a:xfrm>
            <a:off x="5598695" y="5078629"/>
            <a:ext cx="2269958" cy="609600"/>
          </a:xfrm>
          <a:prstGeom prst="ellipse">
            <a:avLst/>
          </a:prstGeom>
          <a:noFill/>
          <a:ln w="5715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75B67E-5B69-4564-81E3-3C2D84899CFE}"/>
              </a:ext>
            </a:extLst>
          </p:cNvPr>
          <p:cNvSpPr/>
          <p:nvPr/>
        </p:nvSpPr>
        <p:spPr bwMode="auto">
          <a:xfrm>
            <a:off x="284746" y="2554705"/>
            <a:ext cx="3569369" cy="91841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4190B0-B0BA-47B2-BDA5-24E16C884A50}"/>
              </a:ext>
            </a:extLst>
          </p:cNvPr>
          <p:cNvSpPr/>
          <p:nvPr/>
        </p:nvSpPr>
        <p:spPr bwMode="auto">
          <a:xfrm>
            <a:off x="5327315" y="2554705"/>
            <a:ext cx="3569369" cy="91841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DD01AA-1FB0-4CA9-9E04-24F589E2949C}"/>
              </a:ext>
            </a:extLst>
          </p:cNvPr>
          <p:cNvSpPr/>
          <p:nvPr/>
        </p:nvSpPr>
        <p:spPr bwMode="auto">
          <a:xfrm>
            <a:off x="284747" y="4108375"/>
            <a:ext cx="3911696" cy="91841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F5CD15-1C1A-4E94-BDDC-A81AC03C05AF}"/>
              </a:ext>
            </a:extLst>
          </p:cNvPr>
          <p:cNvGrpSpPr/>
          <p:nvPr/>
        </p:nvGrpSpPr>
        <p:grpSpPr>
          <a:xfrm>
            <a:off x="4754010" y="3634521"/>
            <a:ext cx="4073206" cy="1863911"/>
            <a:chOff x="4754010" y="3634521"/>
            <a:chExt cx="4073206" cy="186391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83F3387-F509-4A1A-9F0E-B71244DC2183}"/>
                </a:ext>
              </a:extLst>
            </p:cNvPr>
            <p:cNvSpPr/>
            <p:nvPr/>
          </p:nvSpPr>
          <p:spPr bwMode="auto">
            <a:xfrm>
              <a:off x="5327315" y="3634521"/>
              <a:ext cx="3499901" cy="18639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4AF0A6-11B1-492B-ACFB-5F0C1F140FE8}"/>
                </a:ext>
              </a:extLst>
            </p:cNvPr>
            <p:cNvSpPr/>
            <p:nvPr/>
          </p:nvSpPr>
          <p:spPr bwMode="auto">
            <a:xfrm>
              <a:off x="4754010" y="4237504"/>
              <a:ext cx="3499901" cy="5390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905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Mind Map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7FC2C-DDC5-40B4-AE15-733D51DB0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Problem:</a:t>
            </a:r>
          </a:p>
          <a:p>
            <a:pPr lvl="1"/>
            <a:r>
              <a:rPr lang="en-CA" dirty="0"/>
              <a:t>#:4-5 trillion</a:t>
            </a:r>
          </a:p>
          <a:p>
            <a:pPr lvl="1"/>
            <a:r>
              <a:rPr lang="en-CA" dirty="0"/>
              <a:t>lifetime: 15 to 1000 </a:t>
            </a:r>
            <a:r>
              <a:rPr lang="en-CA" dirty="0" err="1"/>
              <a:t>yrs</a:t>
            </a:r>
            <a:endParaRPr lang="en-CA" dirty="0"/>
          </a:p>
          <a:p>
            <a:r>
              <a:rPr lang="en-CA" dirty="0"/>
              <a:t>Killer</a:t>
            </a:r>
          </a:p>
          <a:p>
            <a:pPr lvl="1"/>
            <a:r>
              <a:rPr lang="en-CA" dirty="0"/>
              <a:t>Sea animals: 100,000/</a:t>
            </a:r>
            <a:r>
              <a:rPr lang="en-CA" dirty="0" err="1"/>
              <a:t>yr</a:t>
            </a:r>
            <a:endParaRPr lang="en-CA" dirty="0"/>
          </a:p>
          <a:p>
            <a:pPr lvl="1"/>
            <a:r>
              <a:rPr lang="en-CA" dirty="0"/>
              <a:t>humans</a:t>
            </a:r>
          </a:p>
          <a:p>
            <a:r>
              <a:rPr lang="en-CA" dirty="0"/>
              <a:t>Government efforts to reduce use</a:t>
            </a:r>
          </a:p>
          <a:p>
            <a:pPr lvl="1"/>
            <a:r>
              <a:rPr lang="en-CA" dirty="0"/>
              <a:t>ban: Kenya, Bangladesh</a:t>
            </a:r>
          </a:p>
          <a:p>
            <a:pPr lvl="1"/>
            <a:r>
              <a:rPr lang="en-CA" dirty="0"/>
              <a:t>tax: Taiwan, Ireland</a:t>
            </a:r>
          </a:p>
          <a:p>
            <a:r>
              <a:rPr lang="en-CA" dirty="0"/>
              <a:t>Alternatives</a:t>
            </a:r>
          </a:p>
          <a:p>
            <a:pPr lvl="1"/>
            <a:r>
              <a:rPr lang="en-CA" dirty="0"/>
              <a:t>Replace (X paper, X convenient)</a:t>
            </a:r>
          </a:p>
          <a:p>
            <a:pPr lvl="1"/>
            <a:r>
              <a:rPr lang="en-CA" dirty="0"/>
              <a:t>Recycle (X $$$)</a:t>
            </a:r>
          </a:p>
          <a:p>
            <a:pPr lvl="1"/>
            <a:r>
              <a:rPr lang="en-CA" dirty="0"/>
              <a:t>Reuse (simplest)</a:t>
            </a:r>
          </a:p>
          <a:p>
            <a:endParaRPr lang="en-C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063206-BF32-4A0A-B023-87741CDC3F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Disposable Plastic Bags (Linear Outline)</a:t>
            </a:r>
          </a:p>
          <a:p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6AE5D43-D9D9-4B71-988E-79A191C84CE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19D8D3F4-0FF4-4F84-A97C-FA9B03D28A2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19" name="24plast">
            <a:hlinkClick r:id="" action="ppaction://media"/>
            <a:extLst>
              <a:ext uri="{FF2B5EF4-FFF2-40B4-BE49-F238E27FC236}">
                <a16:creationId xmlns:a16="http://schemas.microsoft.com/office/drawing/2014/main" id="{2FC9E203-3F12-431E-B232-1A675A62EEC9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9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51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75CD4D4-1161-42A5-B517-4C8FDFD3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Homework &amp; Assignments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166319-0775-4FAC-8F34-D120D444E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the essay: “</a:t>
            </a:r>
            <a:r>
              <a:rPr lang="en-CA" dirty="0"/>
              <a:t>§</a:t>
            </a:r>
            <a:r>
              <a:rPr lang="en-US" dirty="0"/>
              <a:t>11.4 Studying in the USA”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r>
              <a:rPr lang="en-US" dirty="0"/>
              <a:t>Review </a:t>
            </a:r>
            <a:r>
              <a:rPr lang="en-CA" dirty="0"/>
              <a:t>§</a:t>
            </a:r>
            <a:r>
              <a:rPr lang="en-US" dirty="0"/>
              <a:t>3 for test (written)</a:t>
            </a:r>
          </a:p>
          <a:p>
            <a:r>
              <a:rPr lang="en-US" dirty="0"/>
              <a:t>Be prepared for a listening test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5159E46-0894-43E6-BF0B-FABA4E0DB8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0BF68C7-6652-43EF-AAFB-9DCC7109EB8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7" name="Picture 6">
            <a:hlinkClick r:id="rId3"/>
            <a:extLst>
              <a:ext uri="{FF2B5EF4-FFF2-40B4-BE49-F238E27FC236}">
                <a16:creationId xmlns:a16="http://schemas.microsoft.com/office/drawing/2014/main" id="{E188F6FF-1CC7-4C66-A3E8-016354C0E8AD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64635E-9FB9-4BD6-A0ED-0B0A37EC7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53" y="2026918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79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3390900" y="369124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976583"/>
            <a:ext cx="1450851" cy="731521"/>
          </a:xfrm>
          <a:prstGeom prst="rect">
            <a:avLst/>
          </a:prstGeom>
        </p:spPr>
      </p:pic>
      <p:pic>
        <p:nvPicPr>
          <p:cNvPr id="3" name="Picture 2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A907FB23-A56A-4F0B-8B14-4275845E66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499" y="1796240"/>
            <a:ext cx="2214872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466</TotalTime>
  <Words>727</Words>
  <Application>Microsoft Office PowerPoint</Application>
  <PresentationFormat>On-screen Show (4:3)</PresentationFormat>
  <Paragraphs>143</Paragraphs>
  <Slides>20</Slides>
  <Notes>0</Notes>
  <HiddenSlides>0</HiddenSlides>
  <MMClips>15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Cambria Math</vt:lpstr>
      <vt:lpstr>Times New Roman</vt:lpstr>
      <vt:lpstr>Wingdings</vt:lpstr>
      <vt:lpstr>ecp1026</vt:lpstr>
      <vt:lpstr>CorelDRAW</vt:lpstr>
      <vt:lpstr>§3.5 Note Taking &amp; Key Words</vt:lpstr>
      <vt:lpstr>§3.5 Note Taking &amp; Key Words</vt:lpstr>
      <vt:lpstr>§3.5 Note Taking &amp; Key Words</vt:lpstr>
      <vt:lpstr>§3.5 Note Taking &amp; Key Words</vt:lpstr>
      <vt:lpstr>1 Identifying Key Words</vt:lpstr>
      <vt:lpstr>1 Identifying Key Words</vt:lpstr>
      <vt:lpstr>2 Reducing Sentences to Key Words</vt:lpstr>
      <vt:lpstr>2 Reducing Sentences to Key Words</vt:lpstr>
      <vt:lpstr>2 Reducing Sentences to Key Words</vt:lpstr>
      <vt:lpstr>2 Reducing Sentences to Key Words</vt:lpstr>
      <vt:lpstr>3 Combining Key Words  Paragraph</vt:lpstr>
      <vt:lpstr>3 Combining Key Words  Paragraph</vt:lpstr>
      <vt:lpstr>3 Combining Key Words  Paragraph</vt:lpstr>
      <vt:lpstr>4 Short Talk: Key works Mind Map</vt:lpstr>
      <vt:lpstr>4 Short Talk: Key works Mind Map</vt:lpstr>
      <vt:lpstr>4 Short Talk: Key works Mind Map</vt:lpstr>
      <vt:lpstr>4 Short Talk: Key works  Mind Map</vt:lpstr>
      <vt:lpstr>4 Short Talk: Key works  Mind Map</vt:lpstr>
      <vt:lpstr>5 Homework &amp; Assignments</vt:lpstr>
      <vt:lpstr>PowerPoint Presentation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Jonathon David White</dc:creator>
  <cp:lastModifiedBy>Jonathon David White</cp:lastModifiedBy>
  <cp:revision>98</cp:revision>
  <dcterms:created xsi:type="dcterms:W3CDTF">2021-12-08T04:30:48Z</dcterms:created>
  <dcterms:modified xsi:type="dcterms:W3CDTF">2025-01-02T14:04:41Z</dcterms:modified>
  <cp:category>course</cp:category>
</cp:coreProperties>
</file>