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6" r:id="rId4"/>
    <p:sldId id="258" r:id="rId5"/>
    <p:sldId id="269" r:id="rId6"/>
    <p:sldId id="260" r:id="rId7"/>
    <p:sldId id="261" r:id="rId8"/>
    <p:sldId id="27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72" d="100"/>
          <a:sy n="72" d="100"/>
        </p:scale>
        <p:origin x="8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85E0B1-46D1-4170-A06E-F7614497C9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6700" y="3898027"/>
            <a:ext cx="8610600" cy="2084388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name="CorelDRAW" r:id="rId3" imgW="2769413" imgH="830885" progId="CorelDraw.Graphic.17">
                  <p:embed/>
                </p:oleObj>
              </mc:Choice>
              <mc:Fallback>
                <p:oleObj name="CorelDRAW" r:id="rId3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99695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73678" y="304800"/>
            <a:ext cx="827032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8081" y="914400"/>
            <a:ext cx="8892262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§3.6 Taking Notes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5" Type="http://schemas.openxmlformats.org/officeDocument/2006/relationships/image" Target="../media/image18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996950"/>
            <a:ext cx="8610600" cy="2616200"/>
          </a:xfrm>
        </p:spPr>
        <p:txBody>
          <a:bodyPr/>
          <a:lstStyle/>
          <a:p>
            <a:r>
              <a:rPr lang="en-CA" dirty="0"/>
              <a:t>§3.6 Taking Notes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E0E89A-8B1C-46D3-9019-9DFE1B7C275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4D70CB-F953-4822-9C8B-24828758369B}"/>
              </a:ext>
            </a:extLst>
          </p:cNvPr>
          <p:cNvSpPr/>
          <p:nvPr/>
        </p:nvSpPr>
        <p:spPr>
          <a:xfrm>
            <a:off x="4728575" y="6267292"/>
            <a:ext cx="5818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https://opentextbc.ca/studentsuccess/chapter/note-taking</a:t>
            </a:r>
            <a:r>
              <a:rPr lang="en-GB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§3.6 Taking Notes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AB1DA69-2CDF-44D3-AEBB-7BB5D2BEC7E2}"/>
              </a:ext>
            </a:extLst>
          </p:cNvPr>
          <p:cNvGrpSpPr/>
          <p:nvPr/>
        </p:nvGrpSpPr>
        <p:grpSpPr>
          <a:xfrm>
            <a:off x="551145" y="2383621"/>
            <a:ext cx="8289254" cy="3959497"/>
            <a:chOff x="551145" y="2383621"/>
            <a:chExt cx="8289254" cy="395949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46D9585-C4E1-4BAD-94CD-83F825401236}"/>
                </a:ext>
              </a:extLst>
            </p:cNvPr>
            <p:cNvGrpSpPr/>
            <p:nvPr/>
          </p:nvGrpSpPr>
          <p:grpSpPr>
            <a:xfrm>
              <a:off x="551145" y="2392471"/>
              <a:ext cx="2040960" cy="1608801"/>
              <a:chOff x="551145" y="2392471"/>
              <a:chExt cx="2040960" cy="160880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CFD1E6D0-B261-4F13-A273-27A30BC599B9}"/>
                  </a:ext>
                </a:extLst>
              </p:cNvPr>
              <p:cNvGrpSpPr/>
              <p:nvPr/>
            </p:nvGrpSpPr>
            <p:grpSpPr>
              <a:xfrm>
                <a:off x="551145" y="2392471"/>
                <a:ext cx="2040960" cy="1608801"/>
                <a:chOff x="551145" y="2392471"/>
                <a:chExt cx="2040960" cy="1608801"/>
              </a:xfrm>
              <a:solidFill>
                <a:schemeClr val="tx1">
                  <a:lumMod val="75000"/>
                </a:schemeClr>
              </a:solidFill>
            </p:grpSpPr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99E33B79-83BD-4A2C-B9E2-19A8E5EE3ABA}"/>
                    </a:ext>
                  </a:extLst>
                </p:cNvPr>
                <p:cNvSpPr/>
                <p:nvPr/>
              </p:nvSpPr>
              <p:spPr bwMode="auto">
                <a:xfrm>
                  <a:off x="551145" y="2392471"/>
                  <a:ext cx="906780" cy="713984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highlight>
                      <a:srgbClr val="C0C0C0"/>
                    </a:highlight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66594304-76CC-468C-86CA-CDE5B7B1E375}"/>
                    </a:ext>
                  </a:extLst>
                </p:cNvPr>
                <p:cNvSpPr/>
                <p:nvPr/>
              </p:nvSpPr>
              <p:spPr bwMode="auto">
                <a:xfrm>
                  <a:off x="1685325" y="3287288"/>
                  <a:ext cx="906780" cy="713984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400" b="0" i="0" u="none" strike="noStrike" cap="none" normalizeH="0" baseline="0">
                    <a:ln>
                      <a:noFill/>
                    </a:ln>
                    <a:solidFill>
                      <a:schemeClr val="bg1">
                        <a:lumMod val="75000"/>
                      </a:schemeClr>
                    </a:solidFill>
                    <a:effectLst/>
                    <a:highlight>
                      <a:srgbClr val="FFFF00"/>
                    </a:highlight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E539E658-5F13-42F5-A9D0-3231AF2FF7AE}"/>
                    </a:ext>
                  </a:extLst>
                </p:cNvPr>
                <p:cNvSpPr/>
                <p:nvPr/>
              </p:nvSpPr>
              <p:spPr bwMode="auto">
                <a:xfrm>
                  <a:off x="551145" y="3282863"/>
                  <a:ext cx="906780" cy="713984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400" b="0" i="0" u="none" strike="noStrike" cap="none" normalizeH="0" baseline="0">
                    <a:ln>
                      <a:noFill/>
                    </a:ln>
                    <a:solidFill>
                      <a:schemeClr val="bg1">
                        <a:lumMod val="75000"/>
                      </a:schemeClr>
                    </a:solidFill>
                    <a:effectLst/>
                    <a:highlight>
                      <a:srgbClr val="FFFF00"/>
                    </a:highlight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C7917F5F-03AE-40E4-A4FC-023D28303A3E}"/>
                    </a:ext>
                  </a:extLst>
                </p:cNvPr>
                <p:cNvSpPr/>
                <p:nvPr/>
              </p:nvSpPr>
              <p:spPr bwMode="auto">
                <a:xfrm>
                  <a:off x="1685325" y="2392471"/>
                  <a:ext cx="906780" cy="713984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400" b="0" i="0" u="none" strike="noStrike" cap="none" normalizeH="0" baseline="0">
                    <a:ln>
                      <a:noFill/>
                    </a:ln>
                    <a:solidFill>
                      <a:schemeClr val="bg1">
                        <a:lumMod val="75000"/>
                      </a:schemeClr>
                    </a:solidFill>
                    <a:effectLst/>
                    <a:highlight>
                      <a:srgbClr val="FFFF00"/>
                    </a:highlight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CF08C96-FF71-4790-9693-D3A537A07C0F}"/>
                  </a:ext>
                </a:extLst>
              </p:cNvPr>
              <p:cNvSpPr/>
              <p:nvPr/>
            </p:nvSpPr>
            <p:spPr>
              <a:xfrm>
                <a:off x="1251439" y="2516061"/>
                <a:ext cx="697627" cy="132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8000" b="1" dirty="0">
                    <a:solidFill>
                      <a:schemeClr val="tx2"/>
                    </a:solidFill>
                  </a:rPr>
                  <a:t>0</a:t>
                </a:r>
                <a:endParaRPr lang="en-GB" sz="8000" b="1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71253F2-795C-4B51-8607-8E5A7C1027A3}"/>
                </a:ext>
              </a:extLst>
            </p:cNvPr>
            <p:cNvGrpSpPr/>
            <p:nvPr/>
          </p:nvGrpSpPr>
          <p:grpSpPr>
            <a:xfrm>
              <a:off x="571500" y="4734317"/>
              <a:ext cx="2040960" cy="1608801"/>
              <a:chOff x="551145" y="2392471"/>
              <a:chExt cx="2040960" cy="1608801"/>
            </a:xfrm>
            <a:solidFill>
              <a:schemeClr val="tx1">
                <a:lumMod val="75000"/>
              </a:schemeClr>
            </a:solidFill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86AB559-5107-4C7A-AEB6-106858392220}"/>
                  </a:ext>
                </a:extLst>
              </p:cNvPr>
              <p:cNvSpPr/>
              <p:nvPr/>
            </p:nvSpPr>
            <p:spPr bwMode="auto">
              <a:xfrm>
                <a:off x="55114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highlight>
                    <a:srgbClr val="C0C0C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7470F08-CF2A-4C2E-94C1-7A530D84A7DC}"/>
                  </a:ext>
                </a:extLst>
              </p:cNvPr>
              <p:cNvSpPr/>
              <p:nvPr/>
            </p:nvSpPr>
            <p:spPr bwMode="auto">
              <a:xfrm>
                <a:off x="1685325" y="3287288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AB091101-4FF3-4A21-95C6-79A1ADFD5CCA}"/>
                  </a:ext>
                </a:extLst>
              </p:cNvPr>
              <p:cNvSpPr/>
              <p:nvPr/>
            </p:nvSpPr>
            <p:spPr bwMode="auto">
              <a:xfrm>
                <a:off x="551145" y="3282863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2B1D975-BB2D-484A-B856-39381829FBF0}"/>
                  </a:ext>
                </a:extLst>
              </p:cNvPr>
              <p:cNvSpPr/>
              <p:nvPr/>
            </p:nvSpPr>
            <p:spPr bwMode="auto">
              <a:xfrm>
                <a:off x="168532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F1E4161-B761-48C1-AB61-165522A31AB8}"/>
                </a:ext>
              </a:extLst>
            </p:cNvPr>
            <p:cNvSpPr/>
            <p:nvPr/>
          </p:nvSpPr>
          <p:spPr>
            <a:xfrm>
              <a:off x="1243167" y="4891664"/>
              <a:ext cx="697627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</a:rPr>
                <a:t>1</a:t>
              </a:r>
              <a:endParaRPr lang="en-GB" sz="8000" b="1" dirty="0">
                <a:solidFill>
                  <a:schemeClr val="tx2"/>
                </a:solidFill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AA80701-737E-4105-8D20-5E0DF0C4E548}"/>
                </a:ext>
              </a:extLst>
            </p:cNvPr>
            <p:cNvGrpSpPr/>
            <p:nvPr/>
          </p:nvGrpSpPr>
          <p:grpSpPr>
            <a:xfrm>
              <a:off x="3773570" y="4734317"/>
              <a:ext cx="2040960" cy="1608801"/>
              <a:chOff x="551145" y="2392471"/>
              <a:chExt cx="2040960" cy="1608801"/>
            </a:xfrm>
            <a:solidFill>
              <a:schemeClr val="tx1">
                <a:lumMod val="75000"/>
              </a:schemeClr>
            </a:solidFill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F8A4FC1-2082-4AE9-A1A9-EBEE480A8D4B}"/>
                  </a:ext>
                </a:extLst>
              </p:cNvPr>
              <p:cNvSpPr/>
              <p:nvPr/>
            </p:nvSpPr>
            <p:spPr bwMode="auto">
              <a:xfrm>
                <a:off x="55114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highlight>
                    <a:srgbClr val="C0C0C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773462B-7F87-42DF-B593-BE052225D3E3}"/>
                  </a:ext>
                </a:extLst>
              </p:cNvPr>
              <p:cNvSpPr/>
              <p:nvPr/>
            </p:nvSpPr>
            <p:spPr bwMode="auto">
              <a:xfrm>
                <a:off x="1685325" y="3287288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1C6237E-BF48-427C-8836-E8C17D52A47A}"/>
                  </a:ext>
                </a:extLst>
              </p:cNvPr>
              <p:cNvSpPr/>
              <p:nvPr/>
            </p:nvSpPr>
            <p:spPr bwMode="auto">
              <a:xfrm>
                <a:off x="551145" y="3282863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8258710-4408-4F28-A768-DC1052529B2B}"/>
                  </a:ext>
                </a:extLst>
              </p:cNvPr>
              <p:cNvSpPr/>
              <p:nvPr/>
            </p:nvSpPr>
            <p:spPr bwMode="auto">
              <a:xfrm>
                <a:off x="168532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1827C1C-BEBC-4289-AA50-DAB9EC2DFDC6}"/>
                </a:ext>
              </a:extLst>
            </p:cNvPr>
            <p:cNvSpPr/>
            <p:nvPr/>
          </p:nvSpPr>
          <p:spPr>
            <a:xfrm>
              <a:off x="4445236" y="4848187"/>
              <a:ext cx="697627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</a:rPr>
                <a:t>2</a:t>
              </a:r>
              <a:endParaRPr lang="en-GB" sz="8000" b="1" dirty="0">
                <a:solidFill>
                  <a:schemeClr val="tx2"/>
                </a:solidFill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5DAEF5C-93D7-4B41-B926-FBD5CCEEC6E8}"/>
                </a:ext>
              </a:extLst>
            </p:cNvPr>
            <p:cNvGrpSpPr/>
            <p:nvPr/>
          </p:nvGrpSpPr>
          <p:grpSpPr>
            <a:xfrm>
              <a:off x="6799439" y="4734317"/>
              <a:ext cx="2040960" cy="1608801"/>
              <a:chOff x="551145" y="2392471"/>
              <a:chExt cx="2040960" cy="1608801"/>
            </a:xfrm>
            <a:solidFill>
              <a:schemeClr val="tx1">
                <a:lumMod val="75000"/>
              </a:schemeClr>
            </a:solidFill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79D98565-E45E-4B0E-ACA4-E0D1EB5DDB7C}"/>
                  </a:ext>
                </a:extLst>
              </p:cNvPr>
              <p:cNvSpPr/>
              <p:nvPr/>
            </p:nvSpPr>
            <p:spPr bwMode="auto">
              <a:xfrm>
                <a:off x="55114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highlight>
                    <a:srgbClr val="C0C0C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2D62D85-5A35-4C33-B3CA-6E83F6682FB2}"/>
                  </a:ext>
                </a:extLst>
              </p:cNvPr>
              <p:cNvSpPr/>
              <p:nvPr/>
            </p:nvSpPr>
            <p:spPr bwMode="auto">
              <a:xfrm>
                <a:off x="1685325" y="3287288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6625AE6B-B089-4F8A-8409-4433DE08AE86}"/>
                  </a:ext>
                </a:extLst>
              </p:cNvPr>
              <p:cNvSpPr/>
              <p:nvPr/>
            </p:nvSpPr>
            <p:spPr bwMode="auto">
              <a:xfrm>
                <a:off x="551145" y="3282863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EAC2700B-59EB-4B3E-9354-DA10462294F8}"/>
                  </a:ext>
                </a:extLst>
              </p:cNvPr>
              <p:cNvSpPr/>
              <p:nvPr/>
            </p:nvSpPr>
            <p:spPr bwMode="auto">
              <a:xfrm>
                <a:off x="168532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5CF90C3-D916-43EF-A422-6914A6860E6F}"/>
                </a:ext>
              </a:extLst>
            </p:cNvPr>
            <p:cNvSpPr/>
            <p:nvPr/>
          </p:nvSpPr>
          <p:spPr>
            <a:xfrm>
              <a:off x="7471106" y="4848188"/>
              <a:ext cx="697627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</a:rPr>
                <a:t>3</a:t>
              </a:r>
              <a:endParaRPr lang="en-GB" sz="8000" b="1" dirty="0">
                <a:solidFill>
                  <a:schemeClr val="tx2"/>
                </a:solidFill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0E0C896-DB86-4C0D-91E6-F701AF4BC847}"/>
                </a:ext>
              </a:extLst>
            </p:cNvPr>
            <p:cNvGrpSpPr/>
            <p:nvPr/>
          </p:nvGrpSpPr>
          <p:grpSpPr>
            <a:xfrm>
              <a:off x="6799439" y="2383621"/>
              <a:ext cx="2040960" cy="1608801"/>
              <a:chOff x="551145" y="2392471"/>
              <a:chExt cx="2040960" cy="1608801"/>
            </a:xfrm>
            <a:solidFill>
              <a:schemeClr val="tx1">
                <a:lumMod val="75000"/>
              </a:schemeClr>
            </a:solidFill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7F66A0B1-18BD-4EA4-97D4-079B8053E401}"/>
                  </a:ext>
                </a:extLst>
              </p:cNvPr>
              <p:cNvSpPr/>
              <p:nvPr/>
            </p:nvSpPr>
            <p:spPr bwMode="auto">
              <a:xfrm>
                <a:off x="55114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highlight>
                    <a:srgbClr val="C0C0C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9F52CEA5-839C-46D8-92DE-D9B22BC7E737}"/>
                  </a:ext>
                </a:extLst>
              </p:cNvPr>
              <p:cNvSpPr/>
              <p:nvPr/>
            </p:nvSpPr>
            <p:spPr bwMode="auto">
              <a:xfrm>
                <a:off x="1685325" y="3287288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DAB69F92-DF2C-4573-AF1F-C61D2DE3FA6C}"/>
                  </a:ext>
                </a:extLst>
              </p:cNvPr>
              <p:cNvSpPr/>
              <p:nvPr/>
            </p:nvSpPr>
            <p:spPr bwMode="auto">
              <a:xfrm>
                <a:off x="551145" y="3282863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491913E2-4BCD-426F-943D-7DC35E906CE3}"/>
                  </a:ext>
                </a:extLst>
              </p:cNvPr>
              <p:cNvSpPr/>
              <p:nvPr/>
            </p:nvSpPr>
            <p:spPr bwMode="auto">
              <a:xfrm>
                <a:off x="1685325" y="2392471"/>
                <a:ext cx="906780" cy="713984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441F029-ECA0-445C-B41A-EED7B0C037AA}"/>
                </a:ext>
              </a:extLst>
            </p:cNvPr>
            <p:cNvSpPr/>
            <p:nvPr/>
          </p:nvSpPr>
          <p:spPr>
            <a:xfrm>
              <a:off x="7486344" y="2512583"/>
              <a:ext cx="697627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</a:rPr>
                <a:t>4</a:t>
              </a:r>
              <a:endParaRPr lang="en-GB" sz="8000" b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78" y="304800"/>
            <a:ext cx="8270322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1 Integrating the Material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23F51AB-1C79-45E9-9DC0-A75357D0B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Processing: (During the talk)</a:t>
            </a:r>
          </a:p>
          <a:p>
            <a:pPr lvl="1"/>
            <a:r>
              <a:rPr lang="en-US" dirty="0"/>
              <a:t>Filter Out Filler Words</a:t>
            </a:r>
          </a:p>
          <a:p>
            <a:pPr lvl="1"/>
            <a:r>
              <a:rPr lang="en-US" dirty="0"/>
              <a:t>Filter Out Filler Info</a:t>
            </a:r>
          </a:p>
          <a:p>
            <a:pPr lvl="1"/>
            <a:r>
              <a:rPr lang="en-US" dirty="0"/>
              <a:t>Identify Key Words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Summarize in Outline Form / </a:t>
            </a:r>
            <a:r>
              <a:rPr lang="en-US" dirty="0" err="1">
                <a:sym typeface="Wingdings" panose="05000000000000000000" pitchFamily="2" charset="2"/>
              </a:rPr>
              <a:t>Mindmap</a:t>
            </a:r>
            <a:endParaRPr lang="en-US" dirty="0"/>
          </a:p>
          <a:p>
            <a:r>
              <a:rPr lang="en-US" dirty="0"/>
              <a:t>Post-Processing: Integrating &amp; Application</a:t>
            </a:r>
          </a:p>
          <a:p>
            <a:pPr lvl="1"/>
            <a:r>
              <a:rPr lang="en-US" dirty="0"/>
              <a:t>Need to Integrate into your Experience</a:t>
            </a:r>
          </a:p>
          <a:p>
            <a:pPr lvl="1"/>
            <a:r>
              <a:rPr lang="en-US" dirty="0"/>
              <a:t>Questions to Ask…</a:t>
            </a:r>
          </a:p>
          <a:p>
            <a:pPr lvl="2"/>
            <a:r>
              <a:rPr lang="en-US" dirty="0"/>
              <a:t>What is new and useful for me?</a:t>
            </a:r>
          </a:p>
          <a:p>
            <a:pPr lvl="2"/>
            <a:r>
              <a:rPr lang="en-US" dirty="0"/>
              <a:t>Should I be doing something different?</a:t>
            </a:r>
          </a:p>
          <a:p>
            <a:r>
              <a:rPr lang="en-US" dirty="0"/>
              <a:t>Without Application, Study is Useless</a:t>
            </a:r>
          </a:p>
          <a:p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0F38E7B-C705-4CC9-9264-A50E308E29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Talk: Processing &amp; Post-Processing</a:t>
            </a:r>
            <a:endParaRPr lang="en-GB" dirty="0"/>
          </a:p>
        </p:txBody>
      </p:sp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6C0F78E3-0677-4DE0-B429-8D530061EC5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E4D4202-9876-4AFA-BE36-7134CA603E4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45B0960-4705-446A-B94A-69898248C02F}"/>
              </a:ext>
            </a:extLst>
          </p:cNvPr>
          <p:cNvSpPr/>
          <p:nvPr/>
        </p:nvSpPr>
        <p:spPr bwMode="auto">
          <a:xfrm>
            <a:off x="5173249" y="1540701"/>
            <a:ext cx="3894551" cy="1427967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But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be doers 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of the word,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     and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not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 only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hearers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,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deluding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 your own selves..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              WEB James 1:22</a:t>
            </a:r>
            <a:endParaRPr kumimoji="0" lang="en-GB" sz="2400" b="0" i="1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12B30903-833D-42EC-A8F5-37D2F429DF14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581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3600" dirty="0"/>
              <a:t>2 Apply to Article “Studying in the USA”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E17C822-66E7-4A2C-995D-5C7A5D480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Teacher will assign your group 1 section</a:t>
            </a:r>
          </a:p>
          <a:p>
            <a:r>
              <a:rPr lang="en-US"/>
              <a:t>Discuss and define any unfamiliar vocabulary.</a:t>
            </a:r>
          </a:p>
          <a:p>
            <a:r>
              <a:rPr lang="en-US"/>
              <a:t>Compare your </a:t>
            </a:r>
          </a:p>
          <a:p>
            <a:pPr lvl="1"/>
            <a:r>
              <a:rPr lang="en-US"/>
              <a:t>choice of key words.</a:t>
            </a:r>
          </a:p>
          <a:p>
            <a:pPr lvl="1"/>
            <a:r>
              <a:rPr lang="en-US"/>
              <a:t>Mindmap || linear outline</a:t>
            </a:r>
          </a:p>
          <a:p>
            <a:r>
              <a:rPr lang="en-GB"/>
              <a:t>Write the Mindmap on the black/white board of on computer.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/>
              <a:t>“Studying in the USA” -- Key Words (§11.4)</a:t>
            </a:r>
            <a:endParaRPr lang="en-CA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B5544E55-5653-4DA5-AFA1-4B24FE01D80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5BF8C9-12A1-4310-B2AC-11883F188A73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616547"/>
            <a:ext cx="4267200" cy="2844105"/>
          </a:xfrm>
        </p:spPr>
      </p:pic>
      <p:sp>
        <p:nvSpPr>
          <p:cNvPr id="12" name="內容版面配置區 11">
            <a:extLst>
              <a:ext uri="{FF2B5EF4-FFF2-40B4-BE49-F238E27FC236}">
                <a16:creationId xmlns:a16="http://schemas.microsoft.com/office/drawing/2014/main" id="{CA5FA5B5-D3EE-4F9D-92CE-51AD9EFE4F1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3" name="內容版面配置區 12">
            <a:extLst>
              <a:ext uri="{FF2B5EF4-FFF2-40B4-BE49-F238E27FC236}">
                <a16:creationId xmlns:a16="http://schemas.microsoft.com/office/drawing/2014/main" id="{88B2DB03-6EC9-42E9-8064-6852D214F70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053917-E8ED-403F-89E7-32257234AC89}"/>
              </a:ext>
            </a:extLst>
          </p:cNvPr>
          <p:cNvSpPr/>
          <p:nvPr/>
        </p:nvSpPr>
        <p:spPr>
          <a:xfrm>
            <a:off x="4800600" y="5541258"/>
            <a:ext cx="4572000" cy="63094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GB" sz="700" dirty="0">
                <a:solidFill>
                  <a:schemeClr val="bg1">
                    <a:lumMod val="50000"/>
                  </a:schemeClr>
                </a:solidFill>
              </a:rPr>
              <a:t>https://www.flickr.com/photos/library-online/6377839769/in/photolist-aHA6yD-h4xTtr-btwaNo-a9Gngd-e5a6XG-KyTHbG-8QA6PP-e5a5pC-yGHZX-pLhJLv-e5a3Rf-SSewpA-fpyyyf-FLY7sb-4CVMav-6o6d4Q-7v1VCY-rT4G8v-6Gzxu8-v8GVqd-2kK6mr-5YcQeH-a9DEUR-9mCe4D-7wJfkK-dL1uoR-aFfxRj-oLSk5Y-hH2FpR-9X7opR-6o239Z-6gHvPa-2pmKi-93Bsx5-q3H67T-9kfG6m-6vzRXx-27g48rB-mWymGD-5SvjvN-229Pofu-pLnTiS-5pbda-995diC-5BGhEs-r8jXM6-yThrAS-PXnwR-8HB8Lc-229NrVC</a:t>
            </a:r>
          </a:p>
        </p:txBody>
      </p:sp>
    </p:spTree>
    <p:extLst>
      <p:ext uri="{BB962C8B-B14F-4D97-AF65-F5344CB8AC3E}">
        <p14:creationId xmlns:p14="http://schemas.microsoft.com/office/powerpoint/2010/main" val="3050572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C09D0-D3A4-47AB-B61D-819E344C7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78" y="304800"/>
            <a:ext cx="8270322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1 Integrating the Material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17FBB15-F950-4FC6-9D79-B6DBDB5F3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Discuss your section of the article</a:t>
            </a:r>
          </a:p>
          <a:p>
            <a:r>
              <a:rPr lang="en-US" dirty="0"/>
              <a:t>fill in the table.</a:t>
            </a:r>
            <a:endParaRPr lang="en-GB" dirty="0"/>
          </a:p>
          <a:p>
            <a:r>
              <a:rPr lang="en-US" dirty="0"/>
              <a:t>Designate a spokesman to present your ideas. 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DA716-1AAF-403E-B5D2-3ACE696818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99174" y="951465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Practice Integrating Material</a:t>
            </a:r>
          </a:p>
          <a:p>
            <a:endParaRPr lang="en-CA" dirty="0">
              <a:solidFill>
                <a:srgbClr val="FF0000"/>
              </a:solidFill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218892E9-14FD-498C-8246-AD6AA358C22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90A8B2A-11E0-4D32-96A0-383069C56DF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FC98320-AD80-44BA-B996-BEED1724CC5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F194349-435F-4716-9C95-98A8C8D09347}"/>
              </a:ext>
            </a:extLst>
          </p:cNvPr>
          <p:cNvGrpSpPr/>
          <p:nvPr/>
        </p:nvGrpSpPr>
        <p:grpSpPr>
          <a:xfrm>
            <a:off x="-99974" y="1258335"/>
            <a:ext cx="9200148" cy="3796326"/>
            <a:chOff x="-56148" y="1253750"/>
            <a:chExt cx="9200148" cy="3796326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196F556-0144-4389-AE4B-070A22C09B49}"/>
                </a:ext>
              </a:extLst>
            </p:cNvPr>
            <p:cNvGrpSpPr/>
            <p:nvPr/>
          </p:nvGrpSpPr>
          <p:grpSpPr>
            <a:xfrm>
              <a:off x="-56148" y="1253750"/>
              <a:ext cx="9200148" cy="3796326"/>
              <a:chOff x="-56148" y="1253750"/>
              <a:chExt cx="9200148" cy="3796326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E54719D0-7904-4CCF-9F0A-2F020F500EDF}"/>
                  </a:ext>
                </a:extLst>
              </p:cNvPr>
              <p:cNvCxnSpPr/>
              <p:nvPr/>
            </p:nvCxnSpPr>
            <p:spPr bwMode="auto">
              <a:xfrm>
                <a:off x="0" y="2129425"/>
                <a:ext cx="914400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55A6ED15-3FDF-47C5-AD58-8C3540C83CCB}"/>
                  </a:ext>
                </a:extLst>
              </p:cNvPr>
              <p:cNvCxnSpPr/>
              <p:nvPr/>
            </p:nvCxnSpPr>
            <p:spPr bwMode="auto">
              <a:xfrm>
                <a:off x="0" y="4912291"/>
                <a:ext cx="914400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F4D274AE-AB74-426C-A0AB-5A53F5716C52}"/>
                  </a:ext>
                </a:extLst>
              </p:cNvPr>
              <p:cNvCxnSpPr/>
              <p:nvPr/>
            </p:nvCxnSpPr>
            <p:spPr bwMode="auto">
              <a:xfrm>
                <a:off x="-56148" y="3256730"/>
                <a:ext cx="914400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473C0F30-DBE6-4449-ABAD-6A8EFF38B203}"/>
                  </a:ext>
                </a:extLst>
              </p:cNvPr>
              <p:cNvCxnSpPr/>
              <p:nvPr/>
            </p:nvCxnSpPr>
            <p:spPr bwMode="auto">
              <a:xfrm>
                <a:off x="0" y="4050083"/>
                <a:ext cx="914400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8692706F-8D2E-4F97-8488-DDDDA296DF3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35892" y="1807923"/>
                <a:ext cx="0" cy="324215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60D1840B-09C0-4802-9FD6-82007BB2200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124171" y="1807923"/>
                <a:ext cx="0" cy="324215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CAE0D740-355F-41D8-B2D7-62439426862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370533" y="1807923"/>
                <a:ext cx="0" cy="324215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9EA51E3-E9B6-4093-92EB-78D9BE08063A}"/>
                  </a:ext>
                </a:extLst>
              </p:cNvPr>
              <p:cNvSpPr/>
              <p:nvPr/>
            </p:nvSpPr>
            <p:spPr>
              <a:xfrm>
                <a:off x="1212469" y="1606333"/>
                <a:ext cx="148951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</a:rPr>
                  <a:t>Key Idea</a:t>
                </a:r>
                <a:endParaRPr lang="en-GB" sz="28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9EFE670-23BD-4734-A64D-9B4A1EE33266}"/>
                  </a:ext>
                </a:extLst>
              </p:cNvPr>
              <p:cNvSpPr/>
              <p:nvPr/>
            </p:nvSpPr>
            <p:spPr>
              <a:xfrm>
                <a:off x="6713489" y="1623235"/>
                <a:ext cx="187743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</a:rPr>
                  <a:t>Application</a:t>
                </a:r>
                <a:endParaRPr lang="en-GB" sz="28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1548513-EB75-4DB6-B983-9B40006185FA}"/>
                  </a:ext>
                </a:extLst>
              </p:cNvPr>
              <p:cNvSpPr/>
              <p:nvPr/>
            </p:nvSpPr>
            <p:spPr>
              <a:xfrm>
                <a:off x="3685848" y="1253750"/>
                <a:ext cx="1790811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chemeClr val="tx2"/>
                    </a:solidFill>
                  </a:rPr>
                  <a:t>Cultural </a:t>
                </a:r>
              </a:p>
              <a:p>
                <a:pPr algn="ctr"/>
                <a:r>
                  <a:rPr lang="en-US" sz="2800" dirty="0">
                    <a:solidFill>
                      <a:schemeClr val="tx2"/>
                    </a:solidFill>
                  </a:rPr>
                  <a:t>difference?</a:t>
                </a:r>
                <a:endParaRPr lang="en-GB" sz="28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A41765D-F5F9-4764-BF02-342F6630A737}"/>
                </a:ext>
              </a:extLst>
            </p:cNvPr>
            <p:cNvGrpSpPr/>
            <p:nvPr/>
          </p:nvGrpSpPr>
          <p:grpSpPr>
            <a:xfrm>
              <a:off x="143090" y="2414345"/>
              <a:ext cx="375428" cy="2462456"/>
              <a:chOff x="143090" y="2414345"/>
              <a:chExt cx="375428" cy="2462456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65119774-E263-4C83-B35B-51FBD99374AA}"/>
                  </a:ext>
                </a:extLst>
              </p:cNvPr>
              <p:cNvSpPr/>
              <p:nvPr/>
            </p:nvSpPr>
            <p:spPr>
              <a:xfrm>
                <a:off x="149227" y="2414345"/>
                <a:ext cx="36420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b="1" dirty="0">
                    <a:solidFill>
                      <a:schemeClr val="tx2"/>
                    </a:solidFill>
                  </a:rPr>
                  <a:t>1</a:t>
                </a:r>
                <a:endParaRPr lang="en-GB" sz="280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E6CDFE8-D6DE-4F2B-8540-D5B8B2F76B47}"/>
                  </a:ext>
                </a:extLst>
              </p:cNvPr>
              <p:cNvSpPr/>
              <p:nvPr/>
            </p:nvSpPr>
            <p:spPr>
              <a:xfrm>
                <a:off x="154316" y="3482466"/>
                <a:ext cx="36420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b="1" dirty="0">
                    <a:solidFill>
                      <a:schemeClr val="tx2"/>
                    </a:solidFill>
                  </a:rPr>
                  <a:t>2</a:t>
                </a:r>
                <a:endParaRPr lang="en-GB" sz="280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240758F-61F2-4CE5-90F2-6A146316889F}"/>
                  </a:ext>
                </a:extLst>
              </p:cNvPr>
              <p:cNvSpPr/>
              <p:nvPr/>
            </p:nvSpPr>
            <p:spPr>
              <a:xfrm>
                <a:off x="143090" y="4353581"/>
                <a:ext cx="36420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b="1" dirty="0">
                    <a:solidFill>
                      <a:schemeClr val="tx2"/>
                    </a:solidFill>
                  </a:rPr>
                  <a:t>3</a:t>
                </a:r>
                <a:endParaRPr lang="en-GB" sz="2800" b="1" dirty="0">
                  <a:solidFill>
                    <a:schemeClr val="tx2"/>
                  </a:solidFill>
                </a:endParaRPr>
              </a:p>
            </p:txBody>
          </p:sp>
        </p:grp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1512F127-F63F-48F2-A246-3A293E77CE1F}"/>
              </a:ext>
            </a:extLst>
          </p:cNvPr>
          <p:cNvSpPr/>
          <p:nvPr/>
        </p:nvSpPr>
        <p:spPr>
          <a:xfrm>
            <a:off x="921525" y="2438319"/>
            <a:ext cx="20136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Sec 5 Expressing 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</a:rPr>
              <a:t>Thanks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399606-95E5-4B08-9CD3-71B58A2E65A4}"/>
              </a:ext>
            </a:extLst>
          </p:cNvPr>
          <p:cNvSpPr/>
          <p:nvPr/>
        </p:nvSpPr>
        <p:spPr>
          <a:xfrm>
            <a:off x="3406725" y="2095485"/>
            <a:ext cx="27174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(Taiwan)</a:t>
            </a:r>
          </a:p>
          <a:p>
            <a:r>
              <a:rPr lang="en-US" sz="2000" dirty="0">
                <a:solidFill>
                  <a:srgbClr val="FF0000"/>
                </a:solidFill>
              </a:rPr>
              <a:t> - Don’t Say often</a:t>
            </a:r>
          </a:p>
          <a:p>
            <a:r>
              <a:rPr lang="en-US" sz="2000" dirty="0">
                <a:solidFill>
                  <a:srgbClr val="FF0000"/>
                </a:solidFill>
              </a:rPr>
              <a:t> - Don’t write letters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F8E87E6-275A-4F03-AF0B-589BE7C8C13A}"/>
              </a:ext>
            </a:extLst>
          </p:cNvPr>
          <p:cNvSpPr/>
          <p:nvPr/>
        </p:nvSpPr>
        <p:spPr>
          <a:xfrm>
            <a:off x="6684224" y="2329132"/>
            <a:ext cx="15618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Say TQ often</a:t>
            </a:r>
            <a:endParaRPr lang="en-GB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62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E6BDF-63E0-4A0E-B6E9-FEBCFF131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Demonstration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E502AA2-7E52-42B8-B13D-19C7D3891C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547F3A4-6150-4C70-BFDF-3AAB88975E6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Note taking during a demonstration</a:t>
            </a:r>
            <a:endParaRPr lang="en-GB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7BBE8703-9330-4964-8EF9-C000103F675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59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653E8-638E-409A-884E-07EDD9CC6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Demonstration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7172C-02F9-4A27-B792-0E062C197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Fill in the table as the experiment is done.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B98E4B-0B0C-4C91-B552-63470DC17D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Observe the egg experiment</a:t>
            </a:r>
            <a:endParaRPr lang="en-GB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E9750FA-FFFA-4D0D-82CC-C8BA9DE95EE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161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653E8-638E-409A-884E-07EDD9CC6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Demonstration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7172C-02F9-4A27-B792-0E062C197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Explain why. Fill in the table in your books.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B98E4B-0B0C-4C91-B552-63470DC17D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Interpret the experiment</a:t>
            </a:r>
            <a:endParaRPr lang="en-GB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9018BB0-D10C-4FA5-92C6-3015D544FDC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516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F0202A73-F6D8-4FD1-A6E1-FB749222C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92C998-4F62-4423-B488-47E7B5FF8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1674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C4AA3F4-B6D6-4D5E-AEE5-381C83BC3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61626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A81FFE0-90DD-4AF6-9272-2F600DEA1E91}"/>
              </a:ext>
            </a:extLst>
          </p:cNvPr>
          <p:cNvSpPr txBox="1"/>
          <p:nvPr/>
        </p:nvSpPr>
        <p:spPr>
          <a:xfrm>
            <a:off x="3390900" y="369124"/>
            <a:ext cx="2362200" cy="46166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Blank Slide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2C92848-20FE-4C97-8016-7002389DD7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174" y="2722562"/>
            <a:ext cx="1450851" cy="73152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6A28EA5-0D10-4B7D-9FEE-E6667108E6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1" y="5484803"/>
            <a:ext cx="1450851" cy="73152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9B795A8-E696-4430-AB82-1153E57C7F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1" y="4569777"/>
            <a:ext cx="1450851" cy="73152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76F5F57-D79E-4E52-AA91-10CB6AEFDB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723" y="4611675"/>
            <a:ext cx="1447803" cy="7284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01E6226-F289-4BB5-AC6B-C7B0550574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847478"/>
            <a:ext cx="1450851" cy="73152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2270072-31E8-4583-96E6-58B0C46385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890" y="3693841"/>
            <a:ext cx="1450851" cy="72847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81DE3C2-3194-4160-B17C-7F80C0EC7C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44" y="3600509"/>
            <a:ext cx="1450851" cy="72847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C944B2D-EB43-4FA0-864B-C2CC1A26BF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2" y="2716011"/>
            <a:ext cx="1450851" cy="73152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CED0F05-123E-480A-AF10-3992999056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" y="1836873"/>
            <a:ext cx="1450851" cy="72847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4193E67-C840-4A96-8573-A07A81C09BD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001115"/>
            <a:ext cx="1450851" cy="73152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9DE3D0F-23DE-4DA4-853A-76CFCEF2331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" y="976583"/>
            <a:ext cx="1450851" cy="731521"/>
          </a:xfrm>
          <a:prstGeom prst="rect">
            <a:avLst/>
          </a:prstGeom>
        </p:spPr>
      </p:pic>
      <p:pic>
        <p:nvPicPr>
          <p:cNvPr id="3" name="Picture 2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A907FB23-A56A-4F0B-8B14-4275845E667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499" y="1796240"/>
            <a:ext cx="2214872" cy="8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85077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kejiyingwen</Template>
  <TotalTime>366</TotalTime>
  <Words>289</Words>
  <Application>Microsoft Office PowerPoint</Application>
  <PresentationFormat>如螢幕大小 (4:3)</PresentationFormat>
  <Paragraphs>68</Paragraphs>
  <Slides>9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5" baseType="lpstr">
      <vt:lpstr>新細明體</vt:lpstr>
      <vt:lpstr>Arial</vt:lpstr>
      <vt:lpstr>Times New Roman</vt:lpstr>
      <vt:lpstr>Wingdings</vt:lpstr>
      <vt:lpstr>ecp1026</vt:lpstr>
      <vt:lpstr>CorelDRAW</vt:lpstr>
      <vt:lpstr>§3.6 Taking Notes</vt:lpstr>
      <vt:lpstr>§3.6 Taking Notes</vt:lpstr>
      <vt:lpstr>1 Integrating the Material</vt:lpstr>
      <vt:lpstr>2 Apply to Article “Studying in the USA” </vt:lpstr>
      <vt:lpstr>1 Integrating the Material</vt:lpstr>
      <vt:lpstr>2 Demonstration</vt:lpstr>
      <vt:lpstr>3 Demonstration</vt:lpstr>
      <vt:lpstr>3 Demonstration</vt:lpstr>
      <vt:lpstr>PowerPoint 簡報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Jonathon David White</dc:creator>
  <cp:lastModifiedBy>user</cp:lastModifiedBy>
  <cp:revision>47</cp:revision>
  <dcterms:created xsi:type="dcterms:W3CDTF">2021-12-08T04:30:48Z</dcterms:created>
  <dcterms:modified xsi:type="dcterms:W3CDTF">2021-12-29T02:54:33Z</dcterms:modified>
  <cp:category>course</cp:category>
</cp:coreProperties>
</file>