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4" r:id="rId3"/>
    <p:sldId id="269" r:id="rId4"/>
    <p:sldId id="257" r:id="rId5"/>
    <p:sldId id="272" r:id="rId6"/>
    <p:sldId id="283" r:id="rId7"/>
    <p:sldId id="282" r:id="rId8"/>
    <p:sldId id="274" r:id="rId9"/>
    <p:sldId id="270" r:id="rId10"/>
    <p:sldId id="276" r:id="rId11"/>
    <p:sldId id="277" r:id="rId12"/>
    <p:sldId id="278" r:id="rId13"/>
    <p:sldId id="279" r:id="rId14"/>
    <p:sldId id="280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596" y="10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§4.2 Purpose &amp; Types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../a/41purcor.mp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a/41simcor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2CABC40E-9FA7-4E30-8F72-8011490BE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887" y="1517582"/>
            <a:ext cx="8610600" cy="1447800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§4.2 Purpose &amp; Types of Correspondence</a:t>
            </a:r>
            <a:endParaRPr lang="en-CA" dirty="0"/>
          </a:p>
        </p:txBody>
      </p:sp>
      <p:pic>
        <p:nvPicPr>
          <p:cNvPr id="7" name="Picture 6" descr="A person sitting in a chair next to a large box&#10;&#10;Description automatically generated">
            <a:extLst>
              <a:ext uri="{FF2B5EF4-FFF2-40B4-BE49-F238E27FC236}">
                <a16:creationId xmlns:a16="http://schemas.microsoft.com/office/drawing/2014/main" id="{08BE0504-4DA0-4B03-91C4-15D9C12AA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628" y="3299818"/>
            <a:ext cx="4519286" cy="31239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91CF68-4983-4B0A-BEFC-F6B24E7FF760}"/>
              </a:ext>
            </a:extLst>
          </p:cNvPr>
          <p:cNvSpPr txBox="1"/>
          <p:nvPr/>
        </p:nvSpPr>
        <p:spPr>
          <a:xfrm>
            <a:off x="2773276" y="6397870"/>
            <a:ext cx="46189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https://www.gutenberg.org/cache/epub/13444/images/full034.jpg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1B97FC-A280-44A8-B796-2E2BE42FDADF}"/>
              </a:ext>
            </a:extLst>
          </p:cNvPr>
          <p:cNvSpPr/>
          <p:nvPr/>
        </p:nvSpPr>
        <p:spPr bwMode="auto">
          <a:xfrm>
            <a:off x="986368" y="3105509"/>
            <a:ext cx="5175849" cy="94028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CA" dirty="0"/>
              <a:t>1st Round</a:t>
            </a:r>
          </a:p>
          <a:p>
            <a:pPr lvl="1"/>
            <a:r>
              <a:rPr lang="en-CA" dirty="0"/>
              <a:t>Repeat the names of students before you</a:t>
            </a:r>
          </a:p>
          <a:p>
            <a:pPr lvl="1"/>
            <a:r>
              <a:rPr lang="en-CA" dirty="0"/>
              <a:t>Add your name and give your hometown.</a:t>
            </a:r>
          </a:p>
          <a:p>
            <a:pPr lvl="1"/>
            <a:r>
              <a:rPr lang="en-CA" dirty="0"/>
              <a:t>Hello John, Jane. My name is Fred.</a:t>
            </a:r>
          </a:p>
          <a:p>
            <a:pPr lvl="1"/>
            <a:r>
              <a:rPr lang="en-CA" dirty="0"/>
              <a:t>I am from </a:t>
            </a:r>
            <a:r>
              <a:rPr lang="en-CA" dirty="0" err="1"/>
              <a:t>Tanshui</a:t>
            </a:r>
            <a:r>
              <a:rPr lang="en-CA" dirty="0"/>
              <a:t>.</a:t>
            </a:r>
          </a:p>
          <a:p>
            <a:r>
              <a:rPr lang="en-CA" dirty="0"/>
              <a:t>2nd Round</a:t>
            </a:r>
          </a:p>
          <a:p>
            <a:pPr lvl="1"/>
            <a:r>
              <a:rPr lang="en-CA" dirty="0"/>
              <a:t>Recite the name of every third student.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Class Activity: Learning and memorizing names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4D0237A-5EEF-97DE-B20A-EBCA94892C4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44E194E-7684-BB6C-9BC8-26AF353F756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Journal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Tell me what you hope to learn in this course.</a:t>
            </a:r>
          </a:p>
          <a:p>
            <a:r>
              <a:rPr lang="en-CA" dirty="0"/>
              <a:t>You have 10 minutes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BBEDFB-32B2-4187-8550-B6C9AC44C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2E61702-3557-4491-B364-024E3FF569C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443" y="990600"/>
            <a:ext cx="3917841" cy="5064828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217B37-ED36-48F5-B383-965C74547B6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9415DA2-8D00-4EF9-98EE-C3BFF9039A9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60AF961-5F40-4ADB-B72B-7CD0FB9AB3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2E7373E-ACB3-4877-94EB-4B4B9AECEB29}"/>
              </a:ext>
            </a:extLst>
          </p:cNvPr>
          <p:cNvSpPr/>
          <p:nvPr/>
        </p:nvSpPr>
        <p:spPr bwMode="auto">
          <a:xfrm>
            <a:off x="5518484" y="2181727"/>
            <a:ext cx="2077453" cy="533400"/>
          </a:xfrm>
          <a:prstGeom prst="ellipse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AC474A-BCAF-4856-9318-BD83C4F9941F}"/>
              </a:ext>
            </a:extLst>
          </p:cNvPr>
          <p:cNvSpPr/>
          <p:nvPr/>
        </p:nvSpPr>
        <p:spPr bwMode="auto">
          <a:xfrm>
            <a:off x="6609347" y="5245776"/>
            <a:ext cx="1483895" cy="533400"/>
          </a:xfrm>
          <a:prstGeom prst="ellipse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4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35AF269-D6F1-42D3-B7E2-16BF54878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 Purpose of Correspondence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Referee [re-fer-</a:t>
            </a:r>
            <a:r>
              <a:rPr lang="en-CA" dirty="0" err="1"/>
              <a:t>ee</a:t>
            </a:r>
            <a:r>
              <a:rPr lang="en-CA" dirty="0"/>
              <a:t>]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F02E23C-F034-AD12-3816-1B1E3533BA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403BE05-2BD4-490A-A243-6243A118A81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F072E08-528D-BB23-0DD2-C8B6A3B4EC84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75" y="1447800"/>
            <a:ext cx="358765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8DAD6B5-F0F4-1DAA-DA45-C23C0529436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6981985E-B34A-D045-6581-B3FC1452E24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F9DCB-A56D-0586-BBAC-021B5D046AF3}"/>
              </a:ext>
            </a:extLst>
          </p:cNvPr>
          <p:cNvSpPr txBox="1"/>
          <p:nvPr/>
        </p:nvSpPr>
        <p:spPr>
          <a:xfrm>
            <a:off x="4842033" y="1181100"/>
            <a:ext cx="422576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https://www.jdfminorhockey.com/page/show/7289777-referee-signal-guide</a:t>
            </a:r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Purpose of Correspondence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along in your workbooks.</a:t>
            </a:r>
          </a:p>
          <a:p>
            <a:r>
              <a:rPr lang="en-US" dirty="0"/>
              <a:t>Fill in the blanks.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E944601-6949-479B-BE5A-18A04ED041E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529BD-8CFB-CFF2-2C2F-25CE7AA8C9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10673B-662E-F72C-9254-C5341A1C6B3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4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Purpose of Correspondence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 greet </a:t>
            </a:r>
          </a:p>
          <a:p>
            <a:r>
              <a:rPr lang="en-US" dirty="0"/>
              <a:t>To introduce people</a:t>
            </a:r>
          </a:p>
          <a:p>
            <a:r>
              <a:rPr lang="en-US" dirty="0"/>
              <a:t>To express </a:t>
            </a:r>
          </a:p>
          <a:p>
            <a:r>
              <a:rPr lang="en-US" dirty="0"/>
              <a:t>To express sympathy</a:t>
            </a:r>
          </a:p>
          <a:p>
            <a:r>
              <a:rPr lang="en-US" dirty="0"/>
              <a:t>To describe experiments</a:t>
            </a:r>
          </a:p>
          <a:p>
            <a:r>
              <a:rPr lang="en-US" dirty="0"/>
              <a:t>To respond to </a:t>
            </a:r>
          </a:p>
          <a:p>
            <a:r>
              <a:rPr lang="en-US" dirty="0"/>
              <a:t>To</a:t>
            </a:r>
          </a:p>
          <a:p>
            <a:r>
              <a:rPr lang="en-US" dirty="0"/>
              <a:t>To apologize</a:t>
            </a:r>
          </a:p>
          <a:p>
            <a:r>
              <a:rPr lang="en-US" dirty="0"/>
              <a:t>To say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Writing is used…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7C67470-78D5-44CD-907D-1DB58E967B4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925187-89D4-46DD-A5B7-BCB34B9FDFFF}"/>
              </a:ext>
            </a:extLst>
          </p:cNvPr>
          <p:cNvCxnSpPr/>
          <p:nvPr/>
        </p:nvCxnSpPr>
        <p:spPr bwMode="auto">
          <a:xfrm>
            <a:off x="1983318" y="1870116"/>
            <a:ext cx="1708485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8B06A8-7CFE-4B7B-B766-4A38CAA4B4FF}"/>
              </a:ext>
            </a:extLst>
          </p:cNvPr>
          <p:cNvCxnSpPr>
            <a:cxnSpLocks/>
          </p:cNvCxnSpPr>
          <p:nvPr/>
        </p:nvCxnSpPr>
        <p:spPr bwMode="auto">
          <a:xfrm>
            <a:off x="2371887" y="2906643"/>
            <a:ext cx="1026694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F3233A-A204-499C-88E4-FE765037B675}"/>
              </a:ext>
            </a:extLst>
          </p:cNvPr>
          <p:cNvCxnSpPr>
            <a:cxnSpLocks/>
          </p:cNvCxnSpPr>
          <p:nvPr/>
        </p:nvCxnSpPr>
        <p:spPr bwMode="auto">
          <a:xfrm>
            <a:off x="2837561" y="4823670"/>
            <a:ext cx="1280338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1CE5CB-DC38-4C07-BB63-4C586BB43115}"/>
              </a:ext>
            </a:extLst>
          </p:cNvPr>
          <p:cNvCxnSpPr>
            <a:cxnSpLocks/>
          </p:cNvCxnSpPr>
          <p:nvPr/>
        </p:nvCxnSpPr>
        <p:spPr bwMode="auto">
          <a:xfrm>
            <a:off x="1123626" y="5353058"/>
            <a:ext cx="2318085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71A6CE-51B5-4735-B5F6-BD1974DB5CF2}"/>
              </a:ext>
            </a:extLst>
          </p:cNvPr>
          <p:cNvCxnSpPr>
            <a:cxnSpLocks/>
          </p:cNvCxnSpPr>
          <p:nvPr/>
        </p:nvCxnSpPr>
        <p:spPr bwMode="auto">
          <a:xfrm>
            <a:off x="1752002" y="6295901"/>
            <a:ext cx="1275347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3" name="Content Placeholder 17">
            <a:hlinkClick r:id="rId2" action="ppaction://hlinkfile"/>
            <a:extLst>
              <a:ext uri="{FF2B5EF4-FFF2-40B4-BE49-F238E27FC236}">
                <a16:creationId xmlns:a16="http://schemas.microsoft.com/office/drawing/2014/main" id="{070B54F7-3F61-4E0C-98BB-B799FB30B81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Content Placeholder 9">
            <a:extLst>
              <a:ext uri="{FF2B5EF4-FFF2-40B4-BE49-F238E27FC236}">
                <a16:creationId xmlns:a16="http://schemas.microsoft.com/office/drawing/2014/main" id="{A065D7CB-2870-4DDC-8D4B-1E06FBEAAE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DFC983-F0C9-4F3B-9A74-99EAB1992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260" y="1650540"/>
            <a:ext cx="1773940" cy="377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F463203B-6380-63A3-9DAD-A762ACDFE4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5017" y="1757221"/>
            <a:ext cx="2880366" cy="366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1400259-3C72-F5AB-E135-64FF199C375C}"/>
              </a:ext>
            </a:extLst>
          </p:cNvPr>
          <p:cNvSpPr txBox="1">
            <a:spLocks/>
          </p:cNvSpPr>
          <p:nvPr/>
        </p:nvSpPr>
        <p:spPr bwMode="auto">
          <a:xfrm>
            <a:off x="226452" y="1449945"/>
            <a:ext cx="4114801" cy="518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dirty="0"/>
              <a:t>To greet co-workers</a:t>
            </a:r>
          </a:p>
          <a:p>
            <a:pPr defTabSz="914400"/>
            <a:r>
              <a:rPr lang="en-US" dirty="0"/>
              <a:t>To introduce people</a:t>
            </a:r>
          </a:p>
          <a:p>
            <a:pPr defTabSz="914400"/>
            <a:r>
              <a:rPr lang="en-US" dirty="0"/>
              <a:t>To express thanks</a:t>
            </a:r>
          </a:p>
          <a:p>
            <a:pPr defTabSz="914400"/>
            <a:r>
              <a:rPr lang="en-US" dirty="0"/>
              <a:t>To express sympathy</a:t>
            </a:r>
          </a:p>
          <a:p>
            <a:pPr defTabSz="914400"/>
            <a:r>
              <a:rPr lang="en-US" dirty="0"/>
              <a:t>To describe experiments</a:t>
            </a:r>
          </a:p>
          <a:p>
            <a:pPr defTabSz="914400"/>
            <a:r>
              <a:rPr lang="en-US" dirty="0"/>
              <a:t>To respond to referees</a:t>
            </a:r>
          </a:p>
          <a:p>
            <a:pPr defTabSz="914400"/>
            <a:r>
              <a:rPr lang="en-US" dirty="0"/>
              <a:t>To apply for a job</a:t>
            </a:r>
          </a:p>
          <a:p>
            <a:pPr defTabSz="914400"/>
            <a:r>
              <a:rPr lang="en-US" dirty="0"/>
              <a:t>To apologize</a:t>
            </a:r>
          </a:p>
          <a:p>
            <a:pPr defTabSz="914400"/>
            <a:r>
              <a:rPr lang="en-US" dirty="0"/>
              <a:t>To say farewell</a:t>
            </a:r>
          </a:p>
        </p:txBody>
      </p:sp>
    </p:spTree>
    <p:extLst>
      <p:ext uri="{BB962C8B-B14F-4D97-AF65-F5344CB8AC3E}">
        <p14:creationId xmlns:p14="http://schemas.microsoft.com/office/powerpoint/2010/main" val="368416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remove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remove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xit" presetSubtype="0" fill="remove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Purpose of Correspondence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Writing is used…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greet co-workers</a:t>
            </a:r>
          </a:p>
          <a:p>
            <a:r>
              <a:rPr lang="en-US" dirty="0"/>
              <a:t>To introduce people</a:t>
            </a:r>
          </a:p>
          <a:p>
            <a:r>
              <a:rPr lang="en-US" dirty="0"/>
              <a:t>To express thanks</a:t>
            </a:r>
          </a:p>
          <a:p>
            <a:r>
              <a:rPr lang="en-US" dirty="0"/>
              <a:t>To express sympathy</a:t>
            </a:r>
          </a:p>
          <a:p>
            <a:r>
              <a:rPr lang="en-US" dirty="0"/>
              <a:t>To describe experiments</a:t>
            </a:r>
          </a:p>
          <a:p>
            <a:r>
              <a:rPr lang="en-US" dirty="0"/>
              <a:t>To respond to referees</a:t>
            </a:r>
          </a:p>
          <a:p>
            <a:r>
              <a:rPr lang="en-US" dirty="0"/>
              <a:t>To apply for a job</a:t>
            </a:r>
          </a:p>
          <a:p>
            <a:r>
              <a:rPr lang="en-US" dirty="0"/>
              <a:t>To apologize</a:t>
            </a:r>
          </a:p>
          <a:p>
            <a:r>
              <a:rPr lang="en-US" dirty="0"/>
              <a:t>To say farewell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4E31D4F-B05A-4C67-9194-4B08FB4C7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Goals of the Units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925187-89D4-46DD-A5B7-BCB34B9FDFFF}"/>
              </a:ext>
            </a:extLst>
          </p:cNvPr>
          <p:cNvCxnSpPr/>
          <p:nvPr/>
        </p:nvCxnSpPr>
        <p:spPr bwMode="auto">
          <a:xfrm>
            <a:off x="2037347" y="1852863"/>
            <a:ext cx="1708485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8B06A8-7CFE-4B7B-B766-4A38CAA4B4FF}"/>
              </a:ext>
            </a:extLst>
          </p:cNvPr>
          <p:cNvCxnSpPr>
            <a:cxnSpLocks/>
          </p:cNvCxnSpPr>
          <p:nvPr/>
        </p:nvCxnSpPr>
        <p:spPr bwMode="auto">
          <a:xfrm>
            <a:off x="2199888" y="2932522"/>
            <a:ext cx="1026694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F3233A-A204-499C-88E4-FE765037B675}"/>
              </a:ext>
            </a:extLst>
          </p:cNvPr>
          <p:cNvCxnSpPr>
            <a:cxnSpLocks/>
          </p:cNvCxnSpPr>
          <p:nvPr/>
        </p:nvCxnSpPr>
        <p:spPr bwMode="auto">
          <a:xfrm>
            <a:off x="2648309" y="4599383"/>
            <a:ext cx="1280338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1CE5CB-DC38-4C07-BB63-4C586BB43115}"/>
              </a:ext>
            </a:extLst>
          </p:cNvPr>
          <p:cNvCxnSpPr>
            <a:cxnSpLocks/>
          </p:cNvCxnSpPr>
          <p:nvPr/>
        </p:nvCxnSpPr>
        <p:spPr bwMode="auto">
          <a:xfrm>
            <a:off x="1026787" y="5171902"/>
            <a:ext cx="2318085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71A6CE-51B5-4735-B5F6-BD1974DB5CF2}"/>
              </a:ext>
            </a:extLst>
          </p:cNvPr>
          <p:cNvCxnSpPr>
            <a:cxnSpLocks/>
          </p:cNvCxnSpPr>
          <p:nvPr/>
        </p:nvCxnSpPr>
        <p:spPr bwMode="auto">
          <a:xfrm>
            <a:off x="1562214" y="6244145"/>
            <a:ext cx="1275347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Content Placeholder 9">
            <a:extLst>
              <a:ext uri="{FF2B5EF4-FFF2-40B4-BE49-F238E27FC236}">
                <a16:creationId xmlns:a16="http://schemas.microsoft.com/office/drawing/2014/main" id="{5884F0B6-2E29-4FC4-BD52-23EA9CC6C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813F4BE-9DB8-4418-881F-BA6B7DC05579}"/>
              </a:ext>
            </a:extLst>
          </p:cNvPr>
          <p:cNvCxnSpPr/>
          <p:nvPr/>
        </p:nvCxnSpPr>
        <p:spPr bwMode="auto">
          <a:xfrm flipH="1">
            <a:off x="4498975" y="942474"/>
            <a:ext cx="73025" cy="56388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335FE1-D25B-46F3-84F0-4C400767796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To distinguish between types of informal and formal correspondence</a:t>
            </a:r>
          </a:p>
          <a:p>
            <a:r>
              <a:rPr lang="en-US" dirty="0"/>
              <a:t>To identify what type of correspondence is appropriate in a given situation</a:t>
            </a:r>
          </a:p>
          <a:p>
            <a:r>
              <a:rPr lang="en-US" dirty="0"/>
              <a:t>To learn to write appropriately</a:t>
            </a:r>
          </a:p>
        </p:txBody>
      </p:sp>
    </p:spTree>
    <p:extLst>
      <p:ext uri="{BB962C8B-B14F-4D97-AF65-F5344CB8AC3E}">
        <p14:creationId xmlns:p14="http://schemas.microsoft.com/office/powerpoint/2010/main" val="108717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E5527-E8E1-4186-AC28-C681417C2776}"/>
              </a:ext>
            </a:extLst>
          </p:cNvPr>
          <p:cNvSpPr/>
          <p:nvPr/>
        </p:nvSpPr>
        <p:spPr bwMode="auto">
          <a:xfrm>
            <a:off x="873717" y="5340668"/>
            <a:ext cx="3129232" cy="91871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50363F-C6BF-474F-BFB5-C340843B096F}"/>
              </a:ext>
            </a:extLst>
          </p:cNvPr>
          <p:cNvSpPr/>
          <p:nvPr/>
        </p:nvSpPr>
        <p:spPr bwMode="auto">
          <a:xfrm>
            <a:off x="680609" y="4233622"/>
            <a:ext cx="2673679" cy="60528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A80236-55B2-4615-8EA8-68A4CBE099B2}"/>
              </a:ext>
            </a:extLst>
          </p:cNvPr>
          <p:cNvSpPr/>
          <p:nvPr/>
        </p:nvSpPr>
        <p:spPr bwMode="auto">
          <a:xfrm>
            <a:off x="630238" y="2673016"/>
            <a:ext cx="2673679" cy="91871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Levels of Formality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Abbreviation</a:t>
            </a:r>
          </a:p>
          <a:p>
            <a:r>
              <a:rPr lang="en-US" dirty="0"/>
              <a:t>[ab-re-vi-a-</a:t>
            </a:r>
            <a:r>
              <a:rPr lang="en-US" dirty="0" err="1"/>
              <a:t>tion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Example </a:t>
            </a:r>
            <a:r>
              <a:rPr lang="en-US" dirty="0">
                <a:sym typeface="Wingdings" panose="05000000000000000000" pitchFamily="2" charset="2"/>
              </a:rPr>
              <a:t> e.g.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Mister  Mr.</a:t>
            </a:r>
            <a:endParaRPr lang="en-US" dirty="0"/>
          </a:p>
          <a:p>
            <a:r>
              <a:rPr lang="en-US" dirty="0"/>
              <a:t>Con-trac-</a:t>
            </a:r>
            <a:r>
              <a:rPr lang="en-US" dirty="0" err="1"/>
              <a:t>tion</a:t>
            </a:r>
            <a:endParaRPr lang="en-US" dirty="0"/>
          </a:p>
          <a:p>
            <a:pPr lvl="1"/>
            <a:r>
              <a:rPr lang="en-US" dirty="0"/>
              <a:t>Do not </a:t>
            </a:r>
            <a:r>
              <a:rPr lang="en-US" dirty="0">
                <a:sym typeface="Wingdings" panose="05000000000000000000" pitchFamily="2" charset="2"/>
              </a:rPr>
              <a:t> don’t</a:t>
            </a:r>
            <a:endParaRPr lang="en-US" dirty="0"/>
          </a:p>
          <a:p>
            <a:r>
              <a:rPr lang="en-US" dirty="0"/>
              <a:t>Acronym</a:t>
            </a:r>
          </a:p>
          <a:p>
            <a:pPr lvl="1"/>
            <a:r>
              <a:rPr lang="en-US" dirty="0"/>
              <a:t>National Taiwan University </a:t>
            </a:r>
            <a:r>
              <a:rPr lang="en-US" dirty="0">
                <a:sym typeface="Wingdings" panose="05000000000000000000" pitchFamily="2" charset="2"/>
              </a:rPr>
              <a:t> NTU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0CE13-DDD1-41FB-AD20-6A179C2C29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AD8EF8-B7F2-F8CA-F9C6-0C8F1704480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1E4EA12-BD62-91A3-E209-08A57A3DF5D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9FBC942B-9411-9F0D-FDAF-D4AE7BAFB02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FB467FE-A968-4513-BA04-E2E8A65F147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017" y="2203700"/>
            <a:ext cx="2880366" cy="366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7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B4AF31C-70B9-4B08-9E58-82A2B82EC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908" y="4278603"/>
            <a:ext cx="1690472" cy="21537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Levels of Formality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1. Rank correspondence from least to most formal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2. Based on your ranking, fill in the table (Don’t try to understand contents)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Categorizing Correspondence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A8FF43-5E40-4A1A-A785-349E59EEB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109503"/>
            <a:ext cx="5656772" cy="3362447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8A03557-EF88-4C7A-BBD9-FEBAFAD22F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BAA9419-2284-419B-8CF1-5BFEB0FB34E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06958B4F-373B-4EC3-AB52-87914EE461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017" y="2613886"/>
            <a:ext cx="1145984" cy="240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8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Levels of Formality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EE796A-85A7-4A85-ADE4-BE186820D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85" y="1461998"/>
            <a:ext cx="7938665" cy="471882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Categorizing Correspondence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3C9988-EEEF-49C1-882E-45078DB8D8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18D4E6-FC5D-4046-B976-6B8D35EA0C1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931F1A3-9630-443F-96EF-C12AE237E6F4}"/>
              </a:ext>
            </a:extLst>
          </p:cNvPr>
          <p:cNvGrpSpPr/>
          <p:nvPr/>
        </p:nvGrpSpPr>
        <p:grpSpPr>
          <a:xfrm>
            <a:off x="3675314" y="1687901"/>
            <a:ext cx="1845591" cy="1089805"/>
            <a:chOff x="3950898" y="1886309"/>
            <a:chExt cx="1699404" cy="105529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B936ED0-0E3D-4763-9703-B8C7C7A53814}"/>
                </a:ext>
              </a:extLst>
            </p:cNvPr>
            <p:cNvCxnSpPr/>
            <p:nvPr/>
          </p:nvCxnSpPr>
          <p:spPr bwMode="auto">
            <a:xfrm>
              <a:off x="3950898" y="2241430"/>
              <a:ext cx="1699404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18CB966-5862-4BC3-B90A-665AF923FF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0898" y="2596552"/>
              <a:ext cx="1699404" cy="34505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F91188E-CD9E-4B2C-B709-84949008F6B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950898" y="1886309"/>
              <a:ext cx="1699404" cy="105529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33959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Informal Notes &amp; Memos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Listen to the talk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446AA-3175-4D43-AEF8-0D97126DAD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Simplest forms of Correspondence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DE76D9A0-1AD0-4384-8244-0A7671674F1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8C1D59-9D9F-2256-11A5-E901F037DE4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E5F3676-2A4B-C8DF-FC89-21033595CBC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B26A69E-192F-43EC-8D02-35AB4B34E08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57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Informal Notes &amp; Memos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Categories	</a:t>
            </a:r>
          </a:p>
          <a:p>
            <a:pPr lvl="1"/>
            <a:r>
              <a:rPr lang="en-CA" dirty="0"/>
              <a:t>Lists	</a:t>
            </a:r>
            <a:r>
              <a:rPr lang="en-CA" dirty="0">
                <a:sym typeface="Wingdings" panose="05000000000000000000" pitchFamily="2" charset="2"/>
              </a:rPr>
              <a:t>	</a:t>
            </a:r>
            <a:endParaRPr lang="en-CA" dirty="0"/>
          </a:p>
          <a:p>
            <a:pPr lvl="1"/>
            <a:r>
              <a:rPr lang="en-CA" dirty="0"/>
              <a:t>Notes	</a:t>
            </a:r>
            <a:r>
              <a:rPr lang="en-CA" dirty="0">
                <a:sym typeface="Wingdings" panose="05000000000000000000" pitchFamily="2" charset="2"/>
              </a:rPr>
              <a:t>	</a:t>
            </a:r>
            <a:endParaRPr lang="en-CA" dirty="0"/>
          </a:p>
          <a:p>
            <a:pPr lvl="1"/>
            <a:r>
              <a:rPr lang="en-CA" dirty="0"/>
              <a:t>Memos	</a:t>
            </a:r>
            <a:r>
              <a:rPr lang="en-CA" dirty="0">
                <a:sym typeface="Wingdings" panose="05000000000000000000" pitchFamily="2" charset="2"/>
              </a:rPr>
              <a:t>	</a:t>
            </a:r>
          </a:p>
          <a:p>
            <a:r>
              <a:rPr lang="en-CA" dirty="0">
                <a:sym typeface="Wingdings" panose="05000000000000000000" pitchFamily="2" charset="2"/>
              </a:rPr>
              <a:t>Attributes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Phrases only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No salutations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Bullets, Symbol ()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Leave out…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446AA-3175-4D43-AEF8-0D97126DAD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Simplest forms of Correspondence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DE76D9A0-1AD0-4384-8244-0A7671674F1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D7489B-BFCC-D3AA-B120-2A6138CF444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FA8C98F6-2467-4E94-98F1-1CBD9D8FEE2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DAC1D01-4CED-41C1-9103-1F5A20EDEF1C}"/>
              </a:ext>
            </a:extLst>
          </p:cNvPr>
          <p:cNvGrpSpPr/>
          <p:nvPr/>
        </p:nvGrpSpPr>
        <p:grpSpPr>
          <a:xfrm>
            <a:off x="2173705" y="1319468"/>
            <a:ext cx="2341103" cy="2260493"/>
            <a:chOff x="2173705" y="1319468"/>
            <a:chExt cx="2341103" cy="2260493"/>
          </a:xfrm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4105299B-4578-4FD5-8561-FBEE05F8CB88}"/>
                </a:ext>
              </a:extLst>
            </p:cNvPr>
            <p:cNvSpPr/>
            <p:nvPr/>
          </p:nvSpPr>
          <p:spPr bwMode="auto">
            <a:xfrm>
              <a:off x="2194515" y="2776493"/>
              <a:ext cx="673769" cy="192505"/>
            </a:xfrm>
            <a:prstGeom prst="rightArrow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44C4E035-58F0-40BF-BD64-C2A89D15764C}"/>
                </a:ext>
              </a:extLst>
            </p:cNvPr>
            <p:cNvSpPr/>
            <p:nvPr/>
          </p:nvSpPr>
          <p:spPr bwMode="auto">
            <a:xfrm>
              <a:off x="2173705" y="2213817"/>
              <a:ext cx="673769" cy="192505"/>
            </a:xfrm>
            <a:prstGeom prst="rightArrow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8F61FE-5274-490B-B780-B000FB804E52}"/>
                </a:ext>
              </a:extLst>
            </p:cNvPr>
            <p:cNvSpPr/>
            <p:nvPr/>
          </p:nvSpPr>
          <p:spPr bwMode="auto">
            <a:xfrm>
              <a:off x="3039691" y="1319468"/>
              <a:ext cx="1475117" cy="226049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sz="3200" dirty="0">
                  <a:solidFill>
                    <a:schemeClr val="tx2"/>
                  </a:solidFill>
                </a:rPr>
                <a:t>Who?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sz="2800" dirty="0">
                  <a:solidFill>
                    <a:schemeClr val="tx2"/>
                  </a:solidFill>
                  <a:sym typeface="Wingdings" panose="05000000000000000000" pitchFamily="2" charset="2"/>
                </a:rPr>
                <a:t>Self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sz="2800" dirty="0">
                  <a:solidFill>
                    <a:schemeClr val="tx2"/>
                  </a:solidFill>
                  <a:sym typeface="Wingdings" panose="05000000000000000000" pitchFamily="2" charset="2"/>
                </a:rPr>
                <a:t>Lab mates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sz="2800" dirty="0">
                  <a:solidFill>
                    <a:schemeClr val="tx2"/>
                  </a:solidFill>
                  <a:sym typeface="Wingdings" panose="05000000000000000000" pitchFamily="2" charset="2"/>
                </a:rPr>
                <a:t>family</a:t>
              </a: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7F0B6B9-BFB1-4212-B0CA-420075933FC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1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Informal Notes &amp; Memos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Rewrite the memos and notes as formal correspondence. (i.e. make sentences complete, add missing words, and formal </a:t>
            </a:r>
            <a:r>
              <a:rPr lang="en-CA" dirty="0" err="1"/>
              <a:t>salutions</a:t>
            </a:r>
            <a:r>
              <a:rPr lang="en-CA" dirty="0"/>
              <a:t>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Formalizing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1C8422-0A36-4E39-8986-E039ABB979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698FF5-AB8E-4A36-95AD-9AD4C1DCDFE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A1C33B-D096-4BD9-9664-3FF80FAE7CF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6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Informal Notes &amp; Memos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Choose one (1) topic.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Write a short memo/note (1 line)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If additional time, choose a second.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Formalizing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0D0A98-A3CE-49F8-9B12-A2780C2EA41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258B2A-3F18-403D-8E21-B2B1DD02685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4B6205-1D67-4755-90DF-7E83A7C1D91A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95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Homework </a:t>
            </a:r>
            <a:r>
              <a:rPr lang="en-CA"/>
              <a:t>&amp; Assignments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Complete the activities in this unit.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E2013-A179-E95B-69CD-5AAC912115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039C603-EE94-4A36-A80E-B76271BCC90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144B84-D72B-93C9-46DA-AC35E20457C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763133-9ECA-B575-6333-66FACC82C9F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801B1A7-095A-480D-B514-B9BFA67F3EE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28922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337</TotalTime>
  <Words>451</Words>
  <Application>Microsoft Office PowerPoint</Application>
  <PresentationFormat>On-screen Show (4:3)</PresentationFormat>
  <Paragraphs>97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新細明體</vt:lpstr>
      <vt:lpstr>Arial</vt:lpstr>
      <vt:lpstr>Times New Roman</vt:lpstr>
      <vt:lpstr>Wingdings</vt:lpstr>
      <vt:lpstr>ecp1026</vt:lpstr>
      <vt:lpstr>CorelDRAW</vt:lpstr>
      <vt:lpstr>§4.2 Purpose &amp; Types of Correspondence</vt:lpstr>
      <vt:lpstr>PowerPoint Presentation</vt:lpstr>
      <vt:lpstr>1 Journal Entry</vt:lpstr>
      <vt:lpstr>2 Purpose of Correspondence</vt:lpstr>
      <vt:lpstr>2 Purpose of Correspondence</vt:lpstr>
      <vt:lpstr>2 Purpose of Correspondence</vt:lpstr>
      <vt:lpstr>2 Purpose of Correspondence</vt:lpstr>
      <vt:lpstr>3 Levels of Formality</vt:lpstr>
      <vt:lpstr>3 Levels of Formality</vt:lpstr>
      <vt:lpstr>3 Levels of Formality</vt:lpstr>
      <vt:lpstr>4 Informal Notes &amp; Memos</vt:lpstr>
      <vt:lpstr>4 Informal Notes &amp; Memos</vt:lpstr>
      <vt:lpstr>4 Informal Notes &amp; Memos</vt:lpstr>
      <vt:lpstr>4 Informal Notes &amp; Memos</vt:lpstr>
      <vt:lpstr>Homework &amp; Assignments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19</cp:revision>
  <dcterms:created xsi:type="dcterms:W3CDTF">2023-10-09T11:41:49Z</dcterms:created>
  <dcterms:modified xsi:type="dcterms:W3CDTF">2024-03-15T17:36:17Z</dcterms:modified>
  <cp:category>course</cp:category>
</cp:coreProperties>
</file>