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70" r:id="rId4"/>
    <p:sldId id="269" r:id="rId5"/>
    <p:sldId id="271" r:id="rId6"/>
    <p:sldId id="258" r:id="rId7"/>
    <p:sldId id="280" r:id="rId8"/>
    <p:sldId id="279" r:id="rId9"/>
    <p:sldId id="285" r:id="rId10"/>
    <p:sldId id="303" r:id="rId11"/>
    <p:sldId id="288" r:id="rId12"/>
    <p:sldId id="316" r:id="rId13"/>
    <p:sldId id="308" r:id="rId14"/>
    <p:sldId id="312" r:id="rId15"/>
    <p:sldId id="298" r:id="rId16"/>
    <p:sldId id="317" r:id="rId17"/>
    <p:sldId id="318" r:id="rId18"/>
    <p:sldId id="321" r:id="rId19"/>
    <p:sldId id="320" r:id="rId20"/>
    <p:sldId id="302" r:id="rId21"/>
    <p:sldId id="304" r:id="rId22"/>
    <p:sldId id="305" r:id="rId23"/>
    <p:sldId id="306" r:id="rId24"/>
    <p:sldId id="307" r:id="rId25"/>
    <p:sldId id="311" r:id="rId26"/>
    <p:sldId id="31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66CC"/>
    <a:srgbClr val="FF99FF"/>
    <a:srgbClr val="00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016" y="1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E9EAB8-56B5-496D-8625-0ADD74B661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6A11E6-BBF7-458A-A30D-2ADD46EF86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5F597-1F2C-40D9-AABE-5FA492CADEA0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681E7-8EB0-44CF-A7C6-3DD9180907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C3C56E-6897-4819-ADCB-9EA6DE4A82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30497-E106-4DC8-A24B-C37AE582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339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97153-60C3-4FAD-8415-E0D9872D664A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3B884-7362-4335-A3DC-AFB5CB695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48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ritng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6280966" cy="5180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pic>
        <p:nvPicPr>
          <p:cNvPr id="4" name="Content Placeholder 12">
            <a:extLst>
              <a:ext uri="{FF2B5EF4-FFF2-40B4-BE49-F238E27FC236}">
                <a16:creationId xmlns:a16="http://schemas.microsoft.com/office/drawing/2014/main" id="{4234DF3A-435F-4631-A211-DCAE263A98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5766" y="1125697"/>
            <a:ext cx="2556556" cy="518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8443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§4.3 Personal Letters…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83" r:id="rId5"/>
    <p:sldLayoutId id="2147483678" r:id="rId6"/>
    <p:sldLayoutId id="2147483679" r:id="rId7"/>
    <p:sldLayoutId id="2147483681" r:id="rId8"/>
    <p:sldLayoutId id="2147483682" r:id="rId9"/>
    <p:sldLayoutId id="2147483680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../a/42place.mp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hyperlink" Target="../a/42format.mp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hyperlink" Target="../a/42format.mp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../a/42PreVoc.mp3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hyperlink" Target="../a/42PreWhy.mp3" TargetMode="Externa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hyperlink" Target="../a/42PreWhy.mp3" TargetMode="Externa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hyperlink" Target="../a/42REVoc.mp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../a/42REClus.mp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../a/42CreClu.mp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../a/42GooClu.mp3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../a/42GooClu.mp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../a/42GooClu.mp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../a/42GooClu.mp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../a/42draft1.mp3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kejiyingwen.com/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23.png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../a/42CreClu.mp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hyperlink" Target="../a/42GooClu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926432"/>
            <a:ext cx="8610600" cy="2616200"/>
          </a:xfrm>
        </p:spPr>
        <p:txBody>
          <a:bodyPr/>
          <a:lstStyle/>
          <a:p>
            <a:r>
              <a:rPr lang="en-CA" sz="5400" dirty="0"/>
              <a:t>4.3 Personal Letters…</a:t>
            </a:r>
            <a:br>
              <a:rPr lang="en-CA" sz="5400" dirty="0"/>
            </a:br>
            <a:r>
              <a:rPr lang="en-CA" sz="5400" dirty="0"/>
              <a:t>Pre-writing, Cluster Diagrams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BC21FB-C99E-41BF-AC4A-955DE264AA03}"/>
              </a:ext>
            </a:extLst>
          </p:cNvPr>
          <p:cNvSpPr/>
          <p:nvPr/>
        </p:nvSpPr>
        <p:spPr bwMode="auto">
          <a:xfrm>
            <a:off x="393032" y="3110467"/>
            <a:ext cx="8164312" cy="334648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505DAF-E9FE-4016-BE22-5FCA92084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56" y="3240726"/>
            <a:ext cx="3985343" cy="31916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8787-EC89-43D3-BE42-AFF441F02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315" y="3098705"/>
            <a:ext cx="2358315" cy="335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0. Pre-writing, Cluster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>
                <a:solidFill>
                  <a:srgbClr val="FF00FF"/>
                </a:solidFill>
              </a:rPr>
              <a:t>if</a:t>
            </a:r>
            <a:r>
              <a:rPr lang="en-CA" sz="2800" dirty="0"/>
              <a:t> (</a:t>
            </a:r>
            <a:r>
              <a:rPr lang="en-CA" sz="2800" dirty="0" err="1"/>
              <a:t>classSize</a:t>
            </a:r>
            <a:r>
              <a:rPr lang="en-CA" sz="2800" dirty="0"/>
              <a:t>&lt;20)</a:t>
            </a:r>
            <a:r>
              <a:rPr lang="en-CA" sz="2800" dirty="0">
                <a:solidFill>
                  <a:srgbClr val="FF00FF"/>
                </a:solidFill>
              </a:rPr>
              <a:t>{</a:t>
            </a:r>
          </a:p>
          <a:p>
            <a:pPr marL="0" indent="0">
              <a:buNone/>
            </a:pPr>
            <a:r>
              <a:rPr lang="en-CA" sz="2800" dirty="0">
                <a:sym typeface="Wingdings" panose="05000000000000000000" pitchFamily="2" charset="2"/>
              </a:rPr>
              <a:t>1. In turn, Stand up and say your English name loudly;</a:t>
            </a:r>
          </a:p>
          <a:p>
            <a:pPr marL="0" indent="0">
              <a:buNone/>
            </a:pPr>
            <a:r>
              <a:rPr lang="en-CA" sz="2800" dirty="0">
                <a:sym typeface="Wingdings" panose="05000000000000000000" pitchFamily="2" charset="2"/>
              </a:rPr>
              <a:t>2. After all are standing up,</a:t>
            </a:r>
          </a:p>
          <a:p>
            <a:pPr marL="0" indent="0">
              <a:buNone/>
            </a:pPr>
            <a:r>
              <a:rPr lang="en-CA" sz="2800" dirty="0">
                <a:sym typeface="Wingdings" panose="05000000000000000000" pitchFamily="2" charset="2"/>
              </a:rPr>
              <a:t>	Sit down in alphabetical order;</a:t>
            </a:r>
          </a:p>
          <a:p>
            <a:pPr marL="0" indent="0">
              <a:buNone/>
            </a:pPr>
            <a:r>
              <a:rPr lang="en-CA" sz="2800" dirty="0">
                <a:solidFill>
                  <a:srgbClr val="FF00FF"/>
                </a:solidFill>
                <a:sym typeface="Wingdings" panose="05000000000000000000" pitchFamily="2" charset="2"/>
              </a:rPr>
              <a:t>}else{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sz="2800" dirty="0">
                <a:sym typeface="Wingdings" panose="05000000000000000000" pitchFamily="2" charset="2"/>
              </a:rPr>
              <a:t>1. Starting from the beginning of your column,</a:t>
            </a:r>
          </a:p>
          <a:p>
            <a:pPr marL="0" indent="0">
              <a:buNone/>
            </a:pPr>
            <a:r>
              <a:rPr lang="en-CA" sz="2800" dirty="0">
                <a:sym typeface="Wingdings" panose="05000000000000000000" pitchFamily="2" charset="2"/>
              </a:rPr>
              <a:t>	Stand up and say your English name loudly;</a:t>
            </a:r>
          </a:p>
          <a:p>
            <a:pPr marL="0" indent="0">
              <a:buNone/>
            </a:pPr>
            <a:r>
              <a:rPr lang="en-CA" sz="2800" dirty="0">
                <a:sym typeface="Wingdings" panose="05000000000000000000" pitchFamily="2" charset="2"/>
              </a:rPr>
              <a:t>2. Sit down in alphabetical order</a:t>
            </a:r>
          </a:p>
          <a:p>
            <a:pPr marL="0" indent="0">
              <a:buNone/>
            </a:pPr>
            <a:r>
              <a:rPr lang="en-CA" sz="2800" dirty="0">
                <a:sym typeface="Wingdings" panose="05000000000000000000" pitchFamily="2" charset="2"/>
              </a:rPr>
              <a:t>	(‘A’ closest to front, ‘Z’ closest to back);</a:t>
            </a:r>
          </a:p>
          <a:p>
            <a:pPr marL="0" indent="0">
              <a:buNone/>
            </a:pPr>
            <a:r>
              <a:rPr lang="en-CA" sz="2800" dirty="0">
                <a:solidFill>
                  <a:srgbClr val="FF00FF"/>
                </a:solidFill>
                <a:sym typeface="Wingdings" panose="05000000000000000000" pitchFamily="2" charset="2"/>
              </a:rPr>
              <a:t>}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9E1AA10-7D07-4CB1-BBDC-A9A5241330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Alphabetic Name Game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56E44E70-34D1-4431-B310-37CCCCB10F0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556E5CFF-27C1-4FA4-91ED-AB509B9E65F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00E56DD-FC68-4006-9B8D-F0FC0CC5888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1 Journal Entry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>
                <a:solidFill>
                  <a:srgbClr val="FF00FF"/>
                </a:solidFill>
              </a:rPr>
              <a:t>if</a:t>
            </a:r>
            <a:r>
              <a:rPr lang="en-CA" sz="2800" dirty="0"/>
              <a:t> (you have taken a class with me previously)</a:t>
            </a:r>
            <a:r>
              <a:rPr lang="en-CA" sz="2800" dirty="0">
                <a:solidFill>
                  <a:srgbClr val="FF00FF"/>
                </a:solidFill>
              </a:rPr>
              <a:t>{</a:t>
            </a:r>
          </a:p>
          <a:p>
            <a:pPr marL="0" indent="0">
              <a:buNone/>
            </a:pPr>
            <a:r>
              <a:rPr lang="en-CA" sz="2800" dirty="0"/>
              <a:t>Tell me how I can </a:t>
            </a:r>
          </a:p>
          <a:p>
            <a:pPr marL="0" indent="0">
              <a:buNone/>
            </a:pPr>
            <a:r>
              <a:rPr lang="en-CA" sz="2800" dirty="0"/>
              <a:t>improve my teaching.</a:t>
            </a:r>
          </a:p>
          <a:p>
            <a:pPr marL="0" indent="0">
              <a:buNone/>
            </a:pPr>
            <a:r>
              <a:rPr lang="en-CA" sz="2800" dirty="0">
                <a:solidFill>
                  <a:srgbClr val="FF00FF"/>
                </a:solidFill>
              </a:rPr>
              <a:t>}else{</a:t>
            </a:r>
          </a:p>
          <a:p>
            <a:pPr marL="0" indent="0">
              <a:buNone/>
            </a:pPr>
            <a:r>
              <a:rPr lang="en-CA" sz="2800" dirty="0"/>
              <a:t>Tell me how to improve English education in Taiwan.</a:t>
            </a:r>
          </a:p>
          <a:p>
            <a:pPr marL="0" indent="0">
              <a:buNone/>
            </a:pPr>
            <a:r>
              <a:rPr lang="en-CA" sz="2800" dirty="0">
                <a:solidFill>
                  <a:srgbClr val="FF00FF"/>
                </a:solidFill>
              </a:rPr>
              <a:t>}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470082F-5345-41CD-9A64-082D0ED774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EFB177-3876-4485-B8F7-71C73CADCB1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785EB8-2281-4845-B825-6081CCEE842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07DF422-7910-4EB9-B98B-645BF22665C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5" name="Content Placeholder 12">
            <a:extLst>
              <a:ext uri="{FF2B5EF4-FFF2-40B4-BE49-F238E27FC236}">
                <a16:creationId xmlns:a16="http://schemas.microsoft.com/office/drawing/2014/main" id="{3A82FBD8-A685-5846-B5AB-32A5F3D5B2C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825" y="2161028"/>
            <a:ext cx="2904750" cy="3755144"/>
          </a:xfrm>
        </p:spPr>
      </p:pic>
    </p:spTree>
    <p:extLst>
      <p:ext uri="{BB962C8B-B14F-4D97-AF65-F5344CB8AC3E}">
        <p14:creationId xmlns:p14="http://schemas.microsoft.com/office/powerpoint/2010/main" val="1721106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2 The Personal (Informal) Letter</a:t>
            </a:r>
            <a:endParaRPr lang="en-CA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7B5A2B-76B5-4406-BF76-F2BED9C790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Place in Correspondence Hierarchy</a:t>
            </a:r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C18D0DAD-E58C-4D09-929A-40C9AA1B9D2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D5A5A22-AD6D-40A0-8A5A-3B3B9733FE0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670FFA03-3333-40FC-963A-576E52B321C8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Arrow: Down 20">
            <a:extLst>
              <a:ext uri="{FF2B5EF4-FFF2-40B4-BE49-F238E27FC236}">
                <a16:creationId xmlns:a16="http://schemas.microsoft.com/office/drawing/2014/main" id="{2A05613A-AF3F-4C45-A63B-94910B921488}"/>
              </a:ext>
            </a:extLst>
          </p:cNvPr>
          <p:cNvSpPr/>
          <p:nvPr/>
        </p:nvSpPr>
        <p:spPr bwMode="auto">
          <a:xfrm flipV="1">
            <a:off x="5743073" y="5198264"/>
            <a:ext cx="484632" cy="1215269"/>
          </a:xfrm>
          <a:prstGeom prst="downArrow">
            <a:avLst/>
          </a:prstGeom>
          <a:solidFill>
            <a:srgbClr val="FF00FF"/>
          </a:solidFill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22" name="Content Placeholder 19">
            <a:extLst>
              <a:ext uri="{FF2B5EF4-FFF2-40B4-BE49-F238E27FC236}">
                <a16:creationId xmlns:a16="http://schemas.microsoft.com/office/drawing/2014/main" id="{8C746A3F-7AA1-45F5-B584-7B544CB00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91" y="1417918"/>
            <a:ext cx="8221590" cy="3780346"/>
          </a:xfrm>
        </p:spPr>
      </p:pic>
    </p:spTree>
    <p:extLst>
      <p:ext uri="{BB962C8B-B14F-4D97-AF65-F5344CB8AC3E}">
        <p14:creationId xmlns:p14="http://schemas.microsoft.com/office/powerpoint/2010/main" val="3928470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2 The Personal (Informal) Letter</a:t>
            </a:r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9F40C83-48DD-4CA2-8CA6-D474152B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What differences are there in format between this letter and a Chinese letter?</a:t>
            </a:r>
          </a:p>
          <a:p>
            <a:r>
              <a:rPr lang="en-US" dirty="0">
                <a:sym typeface="Wingdings" panose="05000000000000000000" pitchFamily="2" charset="2"/>
              </a:rPr>
              <a:t>List characteristics that show this is an informal letter.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7B5A2B-76B5-4406-BF76-F2BED9C790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Examine an Informal Letter of Introduction</a:t>
            </a:r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CA88D29-D817-4FD3-841B-76E148615B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8D6C4A4-6330-4BE8-B71C-D573C2C9DE4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05073E6-7C12-456C-A697-EFDFE0F6713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" name="Content Placeholder 14">
            <a:extLst>
              <a:ext uri="{FF2B5EF4-FFF2-40B4-BE49-F238E27FC236}">
                <a16:creationId xmlns:a16="http://schemas.microsoft.com/office/drawing/2014/main" id="{0ACDA25A-9D4A-4397-B510-520C7A5B0BE1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068" y="1868236"/>
            <a:ext cx="3048264" cy="4340728"/>
          </a:xfrm>
        </p:spPr>
      </p:pic>
    </p:spTree>
    <p:extLst>
      <p:ext uri="{BB962C8B-B14F-4D97-AF65-F5344CB8AC3E}">
        <p14:creationId xmlns:p14="http://schemas.microsoft.com/office/powerpoint/2010/main" val="2306162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The Personal (Informal)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Listen to the talk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>
                <a:sym typeface="Wingdings" panose="05000000000000000000" pitchFamily="2" charset="2"/>
              </a:rPr>
              <a:t>Fill in the blanks in your workbook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: Format and Structure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11" name="Content Placeholder 12">
            <a:extLst>
              <a:ext uri="{FF2B5EF4-FFF2-40B4-BE49-F238E27FC236}">
                <a16:creationId xmlns:a16="http://schemas.microsoft.com/office/drawing/2014/main" id="{14FDB289-41FD-457F-96F3-21BD0BECA1F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068" y="1868236"/>
            <a:ext cx="3048264" cy="4340728"/>
          </a:xfrm>
        </p:spPr>
      </p:pic>
      <p:pic>
        <p:nvPicPr>
          <p:cNvPr id="9" name="Content Placeholder 13">
            <a:hlinkClick r:id="rId4" action="ppaction://hlinkfile"/>
            <a:extLst>
              <a:ext uri="{FF2B5EF4-FFF2-40B4-BE49-F238E27FC236}">
                <a16:creationId xmlns:a16="http://schemas.microsoft.com/office/drawing/2014/main" id="{0EC4E478-2C26-416F-9B7B-82230D7F9604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0248AE-5C77-4A00-9493-E82A02B3177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2 The Personal (Informal) Letter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2337861" cy="5180013"/>
          </a:xfrm>
        </p:spPr>
        <p:txBody>
          <a:bodyPr/>
          <a:lstStyle/>
          <a:p>
            <a:r>
              <a:rPr lang="en-CA" dirty="0"/>
              <a:t>heading</a:t>
            </a:r>
          </a:p>
          <a:p>
            <a:r>
              <a:rPr lang="en-CA" dirty="0"/>
              <a:t>greeting</a:t>
            </a:r>
          </a:p>
          <a:p>
            <a:r>
              <a:rPr lang="en-CA" dirty="0"/>
              <a:t>body</a:t>
            </a:r>
          </a:p>
          <a:p>
            <a:r>
              <a:rPr lang="en-CA" dirty="0"/>
              <a:t>close</a:t>
            </a:r>
          </a:p>
          <a:p>
            <a:r>
              <a:rPr lang="en-CA" dirty="0"/>
              <a:t>signature</a:t>
            </a:r>
          </a:p>
          <a:p>
            <a:r>
              <a:rPr lang="en-CA" dirty="0"/>
              <a:t>post script (PS)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: Format and Structure</a:t>
            </a:r>
            <a:endParaRPr lang="en-C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E024C94-B225-45D8-B376-1ECBB5A98E9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068" y="1868236"/>
            <a:ext cx="3048264" cy="4340728"/>
          </a:xfrm>
        </p:spPr>
      </p:pic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2C88B5A-ABAD-4024-B03F-6336630F8E0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hlinkClick r:id="rId4" action="ppaction://hlinkfile"/>
            <a:extLst>
              <a:ext uri="{FF2B5EF4-FFF2-40B4-BE49-F238E27FC236}">
                <a16:creationId xmlns:a16="http://schemas.microsoft.com/office/drawing/2014/main" id="{C9A7F4B7-4074-4C57-BAA3-E7DB32D111BD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582491-B72D-4312-A25F-510AADC23BFD}"/>
              </a:ext>
            </a:extLst>
          </p:cNvPr>
          <p:cNvCxnSpPr/>
          <p:nvPr/>
        </p:nvCxnSpPr>
        <p:spPr bwMode="auto">
          <a:xfrm>
            <a:off x="6872333" y="1083341"/>
            <a:ext cx="0" cy="5212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3032E4-813F-455E-A450-6F824FB757F8}"/>
              </a:ext>
            </a:extLst>
          </p:cNvPr>
          <p:cNvCxnSpPr/>
          <p:nvPr/>
        </p:nvCxnSpPr>
        <p:spPr bwMode="auto">
          <a:xfrm>
            <a:off x="5696271" y="1083341"/>
            <a:ext cx="0" cy="5212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437FA7B-C1B8-499D-9BA7-391446577BCF}"/>
              </a:ext>
            </a:extLst>
          </p:cNvPr>
          <p:cNvSpPr txBox="1"/>
          <p:nvPr/>
        </p:nvSpPr>
        <p:spPr>
          <a:xfrm>
            <a:off x="2402954" y="1292508"/>
            <a:ext cx="2631056" cy="92333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- indented to page center</a:t>
            </a:r>
          </a:p>
          <a:p>
            <a:r>
              <a:rPr lang="en-CA" dirty="0">
                <a:solidFill>
                  <a:schemeClr val="bg1"/>
                </a:solidFill>
              </a:rPr>
              <a:t>- return address (maybe)</a:t>
            </a:r>
          </a:p>
          <a:p>
            <a:r>
              <a:rPr lang="en-CA" dirty="0">
                <a:solidFill>
                  <a:schemeClr val="bg1"/>
                </a:solidFill>
              </a:rPr>
              <a:t>- date (last line)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98238C7F-EC0F-4D78-A8DD-9AB5A7D0761B}"/>
              </a:ext>
            </a:extLst>
          </p:cNvPr>
          <p:cNvSpPr/>
          <p:nvPr/>
        </p:nvSpPr>
        <p:spPr bwMode="auto">
          <a:xfrm>
            <a:off x="6149901" y="2210254"/>
            <a:ext cx="613038" cy="770021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79ED2E-8CA8-4826-82F6-75B95919091F}"/>
              </a:ext>
            </a:extLst>
          </p:cNvPr>
          <p:cNvSpPr txBox="1"/>
          <p:nvPr/>
        </p:nvSpPr>
        <p:spPr>
          <a:xfrm>
            <a:off x="2400803" y="2245796"/>
            <a:ext cx="2631056" cy="92333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- Dear</a:t>
            </a:r>
          </a:p>
          <a:p>
            <a:r>
              <a:rPr lang="en-CA" dirty="0">
                <a:solidFill>
                  <a:schemeClr val="bg1"/>
                </a:solidFill>
              </a:rPr>
              <a:t>- receiver’s name</a:t>
            </a:r>
          </a:p>
          <a:p>
            <a:r>
              <a:rPr lang="en-CA" dirty="0">
                <a:solidFill>
                  <a:schemeClr val="bg1"/>
                </a:solidFill>
              </a:rPr>
              <a:t>- comma</a:t>
            </a: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30B4B3BE-4C40-44DA-9E12-2C4F55CF1047}"/>
              </a:ext>
            </a:extLst>
          </p:cNvPr>
          <p:cNvSpPr/>
          <p:nvPr/>
        </p:nvSpPr>
        <p:spPr bwMode="auto">
          <a:xfrm>
            <a:off x="5056696" y="2581985"/>
            <a:ext cx="613038" cy="770021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1E0C5DB-5E9D-4F75-94BD-B3C4648C9E96}"/>
              </a:ext>
            </a:extLst>
          </p:cNvPr>
          <p:cNvSpPr txBox="1"/>
          <p:nvPr/>
        </p:nvSpPr>
        <p:spPr>
          <a:xfrm>
            <a:off x="2406561" y="3202841"/>
            <a:ext cx="2631056" cy="64633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- Your message</a:t>
            </a:r>
          </a:p>
          <a:p>
            <a:r>
              <a:rPr lang="en-CA" dirty="0">
                <a:solidFill>
                  <a:schemeClr val="bg1"/>
                </a:solidFill>
              </a:rPr>
              <a:t>- Indent first line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256B556-A101-47FB-8646-47269AFB7793}"/>
              </a:ext>
            </a:extLst>
          </p:cNvPr>
          <p:cNvSpPr txBox="1"/>
          <p:nvPr/>
        </p:nvSpPr>
        <p:spPr>
          <a:xfrm>
            <a:off x="2410329" y="3877498"/>
            <a:ext cx="2631056" cy="92333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1 line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Comma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2 blank lines follow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4E2859-F41F-4F56-8A0A-65774884C790}"/>
              </a:ext>
            </a:extLst>
          </p:cNvPr>
          <p:cNvSpPr txBox="1"/>
          <p:nvPr/>
        </p:nvSpPr>
        <p:spPr>
          <a:xfrm>
            <a:off x="2408423" y="4828976"/>
            <a:ext cx="2631056" cy="92333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Handwritten name (blue)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Your name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F64D44-3B1E-4487-9AF7-01B47FBF5809}"/>
              </a:ext>
            </a:extLst>
          </p:cNvPr>
          <p:cNvSpPr txBox="1"/>
          <p:nvPr/>
        </p:nvSpPr>
        <p:spPr>
          <a:xfrm>
            <a:off x="2407935" y="5771226"/>
            <a:ext cx="2631056" cy="92333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1 blank line before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Begin P.S.</a:t>
            </a:r>
          </a:p>
          <a:p>
            <a:pPr marL="285750" indent="-285750">
              <a:buFontTx/>
              <a:buChar char="-"/>
            </a:pPr>
            <a:r>
              <a:rPr lang="en-CA" dirty="0">
                <a:solidFill>
                  <a:schemeClr val="bg1"/>
                </a:solidFill>
              </a:rPr>
              <a:t>comma</a:t>
            </a: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0A5675F2-7ECD-495A-9265-39CFB4110AC2}"/>
              </a:ext>
            </a:extLst>
          </p:cNvPr>
          <p:cNvSpPr/>
          <p:nvPr/>
        </p:nvSpPr>
        <p:spPr bwMode="auto">
          <a:xfrm>
            <a:off x="5076518" y="2750012"/>
            <a:ext cx="613038" cy="770021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D7C06E6-E396-44CD-B272-ECAA73E7F9F3}"/>
              </a:ext>
            </a:extLst>
          </p:cNvPr>
          <p:cNvSpPr/>
          <p:nvPr/>
        </p:nvSpPr>
        <p:spPr bwMode="auto">
          <a:xfrm>
            <a:off x="6157521" y="4336234"/>
            <a:ext cx="613038" cy="770021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A8D5E293-A4FD-4CB9-9210-300772FFE82A}"/>
              </a:ext>
            </a:extLst>
          </p:cNvPr>
          <p:cNvSpPr/>
          <p:nvPr/>
        </p:nvSpPr>
        <p:spPr bwMode="auto">
          <a:xfrm>
            <a:off x="6241341" y="4709614"/>
            <a:ext cx="613038" cy="770021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EA86DE64-735A-4A5D-8D23-AE8B92FA736C}"/>
              </a:ext>
            </a:extLst>
          </p:cNvPr>
          <p:cNvSpPr/>
          <p:nvPr/>
        </p:nvSpPr>
        <p:spPr bwMode="auto">
          <a:xfrm>
            <a:off x="5067300" y="4996870"/>
            <a:ext cx="613038" cy="770021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98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8" grpId="0" animBg="1"/>
      <p:bldP spid="29" grpId="0" animBg="1"/>
      <p:bldP spid="29" grpId="1" animBg="1"/>
      <p:bldP spid="29" grpId="2" animBg="1"/>
      <p:bldP spid="31" grpId="0" animBg="1"/>
      <p:bldP spid="32" grpId="0" animBg="1"/>
      <p:bldP spid="32" grpId="1" animBg="1"/>
      <p:bldP spid="32" grpId="2" animBg="1"/>
      <p:bldP spid="33" grpId="0" animBg="1"/>
      <p:bldP spid="34" grpId="0" animBg="1"/>
      <p:bldP spid="35" grpId="0" animBg="1"/>
      <p:bldP spid="36" grpId="0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3 Pre-Writing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Cluster diagram</a:t>
            </a:r>
          </a:p>
          <a:p>
            <a:pPr lvl="1"/>
            <a:r>
              <a:rPr lang="en-CA" dirty="0"/>
              <a:t> = cloud diagram</a:t>
            </a:r>
          </a:p>
          <a:p>
            <a:pPr lvl="1"/>
            <a:r>
              <a:rPr lang="en-CA" dirty="0"/>
              <a:t> sub-set of mind maps</a:t>
            </a:r>
          </a:p>
          <a:p>
            <a:r>
              <a:rPr lang="en-CA" dirty="0"/>
              <a:t>Mind map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4ADECEB-41C6-4972-B24F-787E2D8E861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hlinkClick r:id="rId2" action="ppaction://hlinkfile"/>
            <a:extLst>
              <a:ext uri="{FF2B5EF4-FFF2-40B4-BE49-F238E27FC236}">
                <a16:creationId xmlns:a16="http://schemas.microsoft.com/office/drawing/2014/main" id="{C9A7F4B7-4074-4C57-BAA3-E7DB32D111BD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46A93DFE-B7A6-402A-8E31-B50FFF35A78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2050" name="Picture 2" descr="https://www.aizhu.com/kejiyingwen/soft/cluster/int-self.png">
            <a:extLst>
              <a:ext uri="{FF2B5EF4-FFF2-40B4-BE49-F238E27FC236}">
                <a16:creationId xmlns:a16="http://schemas.microsoft.com/office/drawing/2014/main" id="{A9310CE2-F923-4CE9-B74A-6AF101730473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04130"/>
            <a:ext cx="4267200" cy="286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506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3 Pre-Writing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F9354A-C3AD-4F2A-89E7-C072A86F95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CA" dirty="0"/>
                  <a:t>To decouple idea</a:t>
                </a:r>
              </a:p>
              <a:p>
                <a:pPr lvl="1"/>
                <a:r>
                  <a:rPr lang="en-CA" dirty="0"/>
                  <a:t> generation from </a:t>
                </a:r>
              </a:p>
              <a:p>
                <a:pPr lvl="1"/>
                <a:r>
                  <a:rPr lang="en-CA" dirty="0"/>
                  <a:t>expression </a:t>
                </a:r>
              </a:p>
              <a:p>
                <a:r>
                  <a:rPr lang="en-CA" dirty="0"/>
                  <a:t>E.g. math: decouple equations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CA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2   [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CA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CA" b="0" i="0" smtClean="0">
                            <a:latin typeface="Cambria Math" panose="02040503050406030204" pitchFamily="18" charset="0"/>
                          </a:rPr>
                          <m:t>y</m:t>
                        </m:r>
                      </m:num>
                      <m:den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CA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pt-BR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3   [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CA" dirty="0"/>
                  <a:t> </a:t>
                </a:r>
                <a:r>
                  <a:rPr lang="en-CA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pt-BR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0   [3]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CA" dirty="0"/>
              </a:p>
              <a:p>
                <a:r>
                  <a:rPr lang="en-CA" dirty="0"/>
                  <a:t>Sub [3] into [1]: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  [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endParaRPr lang="en-CA" dirty="0"/>
              </a:p>
              <a:p>
                <a:r>
                  <a:rPr lang="en-CA" dirty="0"/>
                  <a:t>Solve [4] for x then sub into [1] for y</a:t>
                </a:r>
              </a:p>
              <a:p>
                <a:endParaRPr lang="en-CA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F9354A-C3AD-4F2A-89E7-C072A86F95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14" t="-2591" b="-1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: Why?</a:t>
            </a:r>
            <a:endParaRPr lang="en-C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2D09A83-9CB3-475B-8DE0-D2B6309172B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30" name="Content Placeholder 12">
            <a:extLst>
              <a:ext uri="{FF2B5EF4-FFF2-40B4-BE49-F238E27FC236}">
                <a16:creationId xmlns:a16="http://schemas.microsoft.com/office/drawing/2014/main" id="{CD4E075B-F8BB-468E-AF4D-505D5D1EA5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2" t="86" r="22573"/>
          <a:stretch/>
        </p:blipFill>
        <p:spPr>
          <a:xfrm>
            <a:off x="6866626" y="914399"/>
            <a:ext cx="2269057" cy="3988991"/>
          </a:xfrm>
          <a:prstGeom prst="rect">
            <a:avLst/>
          </a:prstGeom>
        </p:spPr>
      </p:pic>
      <p:pic>
        <p:nvPicPr>
          <p:cNvPr id="9" name="Content Placeholder 13">
            <a:hlinkClick r:id="rId5" action="ppaction://hlinkfile"/>
            <a:extLst>
              <a:ext uri="{FF2B5EF4-FFF2-40B4-BE49-F238E27FC236}">
                <a16:creationId xmlns:a16="http://schemas.microsoft.com/office/drawing/2014/main" id="{2FD68B40-1B5F-4EBA-AEA3-F55A9F7DE163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F4A36E-2D1D-4696-9AD5-808597B62FD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9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3 Pre-Writing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To decouple idea</a:t>
            </a:r>
          </a:p>
          <a:p>
            <a:pPr lvl="1"/>
            <a:r>
              <a:rPr lang="en-CA" dirty="0"/>
              <a:t> generation from </a:t>
            </a:r>
          </a:p>
          <a:p>
            <a:pPr lvl="1"/>
            <a:r>
              <a:rPr lang="en-CA" dirty="0"/>
              <a:t>expression </a:t>
            </a:r>
          </a:p>
          <a:p>
            <a:r>
              <a:rPr lang="en-CA" dirty="0"/>
              <a:t>E.g. math: decouple equations</a:t>
            </a:r>
          </a:p>
          <a:p>
            <a:r>
              <a:rPr lang="en-CA" dirty="0"/>
              <a:t>Called “Pre-Writing”</a:t>
            </a:r>
          </a:p>
          <a:p>
            <a:r>
              <a:rPr lang="en-CA" dirty="0"/>
              <a:t>Advantages</a:t>
            </a:r>
          </a:p>
          <a:p>
            <a:pPr lvl="1"/>
            <a:r>
              <a:rPr lang="en-CA" dirty="0"/>
              <a:t>Simplifies workflow</a:t>
            </a:r>
          </a:p>
          <a:p>
            <a:pPr lvl="1"/>
            <a:r>
              <a:rPr lang="en-CA" dirty="0"/>
              <a:t>Saves time</a:t>
            </a:r>
          </a:p>
          <a:p>
            <a:pPr lvl="1"/>
            <a:r>
              <a:rPr lang="en-CA" dirty="0"/>
              <a:t>Formalizes the process into simple steps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: Why?</a:t>
            </a:r>
            <a:endParaRPr lang="en-C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2D09A83-9CB3-475B-8DE0-D2B6309172B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30" name="Content Placeholder 12">
            <a:extLst>
              <a:ext uri="{FF2B5EF4-FFF2-40B4-BE49-F238E27FC236}">
                <a16:creationId xmlns:a16="http://schemas.microsoft.com/office/drawing/2014/main" id="{CD4E075B-F8BB-468E-AF4D-505D5D1EA5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2" t="86" r="22573"/>
          <a:stretch/>
        </p:blipFill>
        <p:spPr>
          <a:xfrm>
            <a:off x="6866626" y="914399"/>
            <a:ext cx="2269057" cy="39889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422CC3-9AC9-4E37-A60F-445BD3937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294" y="4806649"/>
            <a:ext cx="1450851" cy="728473"/>
          </a:xfrm>
          <a:prstGeom prst="rect">
            <a:avLst/>
          </a:prstGeom>
        </p:spPr>
      </p:pic>
      <p:pic>
        <p:nvPicPr>
          <p:cNvPr id="12" name="Content Placeholder 13">
            <a:hlinkClick r:id="rId5" action="ppaction://hlinkfile"/>
            <a:extLst>
              <a:ext uri="{FF2B5EF4-FFF2-40B4-BE49-F238E27FC236}">
                <a16:creationId xmlns:a16="http://schemas.microsoft.com/office/drawing/2014/main" id="{83036A1A-87BC-46BE-98FD-32906E77B914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30AF21-E6A0-4B29-861A-6A3D7170A29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894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749E644-54EC-46E1-A8D6-269BCA1C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RE a Cluster Diagram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10BF8C4-C1C6-4767-A03D-3BE78FF65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Reverse engineering [</a:t>
            </a:r>
            <a:r>
              <a:rPr lang="en-US" dirty="0" err="1"/>
              <a:t>ri-vurs-en-juh-neer-ing</a:t>
            </a:r>
            <a:r>
              <a:rPr lang="en-US" dirty="0"/>
              <a:t>] (noun)</a:t>
            </a:r>
          </a:p>
          <a:p>
            <a:r>
              <a:rPr lang="en-US" dirty="0"/>
              <a:t>Reverse engineer [</a:t>
            </a:r>
            <a:r>
              <a:rPr lang="en-US" dirty="0" err="1"/>
              <a:t>ri-vurs-en-juh-neer</a:t>
            </a:r>
            <a:r>
              <a:rPr lang="en-US" dirty="0"/>
              <a:t>] (verb)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7E29BD8D-651C-4E1F-A2C5-D43948DDEA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807EA1A8-A548-419F-9C72-6BAFB8657B9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550B42E-3780-4BF1-BCCF-0DC2B35FA3A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Reverse Engineering Process">
            <a:extLst>
              <a:ext uri="{FF2B5EF4-FFF2-40B4-BE49-F238E27FC236}">
                <a16:creationId xmlns:a16="http://schemas.microsoft.com/office/drawing/2014/main" id="{CE119A09-C0CC-49C6-8D46-668A2C90E546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05000"/>
            <a:ext cx="42672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5286468-C161-456A-A7CD-8877BE1DE6EC}"/>
              </a:ext>
            </a:extLst>
          </p:cNvPr>
          <p:cNvSpPr/>
          <p:nvPr/>
        </p:nvSpPr>
        <p:spPr>
          <a:xfrm>
            <a:off x="4876800" y="1674168"/>
            <a:ext cx="41148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https://www.pre-scient.com/offerings/engineering-services/reverse-engineering.html</a:t>
            </a:r>
          </a:p>
        </p:txBody>
      </p:sp>
      <p:pic>
        <p:nvPicPr>
          <p:cNvPr id="10" name="Content Placeholder 13">
            <a:hlinkClick r:id="rId4" action="ppaction://hlinkfile"/>
            <a:extLst>
              <a:ext uri="{FF2B5EF4-FFF2-40B4-BE49-F238E27FC236}">
                <a16:creationId xmlns:a16="http://schemas.microsoft.com/office/drawing/2014/main" id="{446B21ED-DF13-4613-9F23-7B89A1E5672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3954237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33C93C2-437C-4A02-B5A4-872EFC43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RE a Cluster Diagram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E0FC12D-CCB8-46C4-8258-1C77B4C29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Referring to the previous letter, fill in the cluster diagram with the teacher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F02AD1-451C-44EC-8999-223784E68F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Demonstration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00BB96D-59CE-4426-B026-2B42120AEE7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4640BB-6F88-A05A-E6D6-420917F8748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E11F95D4-69B8-473B-99A9-D4821A9DFA47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48703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9770B86-00DA-4263-956D-158499630177}"/>
              </a:ext>
            </a:extLst>
          </p:cNvPr>
          <p:cNvGrpSpPr/>
          <p:nvPr/>
        </p:nvGrpSpPr>
        <p:grpSpPr>
          <a:xfrm>
            <a:off x="770626" y="1991908"/>
            <a:ext cx="4674360" cy="3982163"/>
            <a:chOff x="770626" y="1991908"/>
            <a:chExt cx="4674360" cy="3982163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8160359C-DF6D-4FC9-9B33-D06DD9664DCF}"/>
                </a:ext>
              </a:extLst>
            </p:cNvPr>
            <p:cNvGrpSpPr/>
            <p:nvPr/>
          </p:nvGrpSpPr>
          <p:grpSpPr>
            <a:xfrm>
              <a:off x="770626" y="1991982"/>
              <a:ext cx="4674360" cy="3982089"/>
              <a:chOff x="770626" y="1991982"/>
              <a:chExt cx="4674360" cy="3982089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A498C42-5723-4D1E-AB9F-5DA3894EA537}"/>
                  </a:ext>
                </a:extLst>
              </p:cNvPr>
              <p:cNvSpPr/>
              <p:nvPr/>
            </p:nvSpPr>
            <p:spPr bwMode="auto">
              <a:xfrm>
                <a:off x="770626" y="3813519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D24B5B34-630D-4F2C-AA36-A4C3F1E88F04}"/>
                  </a:ext>
                </a:extLst>
              </p:cNvPr>
              <p:cNvSpPr/>
              <p:nvPr/>
            </p:nvSpPr>
            <p:spPr bwMode="auto">
              <a:xfrm>
                <a:off x="1322711" y="4719293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3FC0DD26-5F84-41EF-8200-326DBC63772A}"/>
                  </a:ext>
                </a:extLst>
              </p:cNvPr>
              <p:cNvSpPr/>
              <p:nvPr/>
            </p:nvSpPr>
            <p:spPr bwMode="auto">
              <a:xfrm>
                <a:off x="3390185" y="1991982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A078B561-2EEB-4CA6-AF19-522E89FC76AC}"/>
                  </a:ext>
                </a:extLst>
              </p:cNvPr>
              <p:cNvSpPr/>
              <p:nvPr/>
            </p:nvSpPr>
            <p:spPr bwMode="auto">
              <a:xfrm>
                <a:off x="4917775" y="2829464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AE70CA12-AAAD-4540-B3BA-AA0EF3980EA8}"/>
                  </a:ext>
                </a:extLst>
              </p:cNvPr>
              <p:cNvSpPr/>
              <p:nvPr/>
            </p:nvSpPr>
            <p:spPr bwMode="auto">
              <a:xfrm>
                <a:off x="4429226" y="5525497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FB6CA77-853C-4F41-8F0A-3E2C2CC19166}"/>
                  </a:ext>
                </a:extLst>
              </p:cNvPr>
              <p:cNvSpPr/>
              <p:nvPr/>
            </p:nvSpPr>
            <p:spPr bwMode="auto">
              <a:xfrm>
                <a:off x="5005039" y="4606784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E1389BC-1EAB-4A81-8AD4-7F2CB623EDF7}"/>
                </a:ext>
              </a:extLst>
            </p:cNvPr>
            <p:cNvSpPr/>
            <p:nvPr/>
          </p:nvSpPr>
          <p:spPr bwMode="auto">
            <a:xfrm>
              <a:off x="4416724" y="1991908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 Cluster Diagrams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43000" y="930215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: Creating</a:t>
            </a:r>
          </a:p>
        </p:txBody>
      </p:sp>
      <p:pic>
        <p:nvPicPr>
          <p:cNvPr id="37" name="Content Placeholder 9">
            <a:extLst>
              <a:ext uri="{FF2B5EF4-FFF2-40B4-BE49-F238E27FC236}">
                <a16:creationId xmlns:a16="http://schemas.microsoft.com/office/drawing/2014/main" id="{53FB6CA0-E867-4643-9812-506B43E0F86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34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92D18344-3692-4098-AA3E-0031FB5910B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47" name="Smiley Face 46">
            <a:extLst>
              <a:ext uri="{FF2B5EF4-FFF2-40B4-BE49-F238E27FC236}">
                <a16:creationId xmlns:a16="http://schemas.microsoft.com/office/drawing/2014/main" id="{FFC9F9E0-2F1B-4479-90F0-DEBE54D8DA52}"/>
              </a:ext>
            </a:extLst>
          </p:cNvPr>
          <p:cNvSpPr/>
          <p:nvPr/>
        </p:nvSpPr>
        <p:spPr bwMode="auto">
          <a:xfrm>
            <a:off x="2915729" y="3683479"/>
            <a:ext cx="664233" cy="644750"/>
          </a:xfrm>
          <a:prstGeom prst="smileyFace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966734B-BFA1-4639-9E48-AFA012A8819E}"/>
              </a:ext>
            </a:extLst>
          </p:cNvPr>
          <p:cNvGrpSpPr/>
          <p:nvPr/>
        </p:nvGrpSpPr>
        <p:grpSpPr>
          <a:xfrm>
            <a:off x="1338789" y="2776193"/>
            <a:ext cx="3077935" cy="3379035"/>
            <a:chOff x="1338789" y="2776193"/>
            <a:chExt cx="3077935" cy="3379035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A62ED04-B412-4567-A832-68C9B01A7997}"/>
                </a:ext>
              </a:extLst>
            </p:cNvPr>
            <p:cNvSpPr/>
            <p:nvPr/>
          </p:nvSpPr>
          <p:spPr bwMode="auto">
            <a:xfrm>
              <a:off x="1338789" y="2776193"/>
              <a:ext cx="439947" cy="451598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1934E-B656-4931-B504-D75B3849CD3B}"/>
                </a:ext>
              </a:extLst>
            </p:cNvPr>
            <p:cNvSpPr/>
            <p:nvPr/>
          </p:nvSpPr>
          <p:spPr bwMode="auto">
            <a:xfrm>
              <a:off x="1704148" y="3658504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B4A1CE3-6BA0-4224-AC8B-4D45C680EC79}"/>
                </a:ext>
              </a:extLst>
            </p:cNvPr>
            <p:cNvSpPr/>
            <p:nvPr/>
          </p:nvSpPr>
          <p:spPr bwMode="auto">
            <a:xfrm>
              <a:off x="3803093" y="4606784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F4108A7-A614-4060-A234-B2411DCA9D35}"/>
                </a:ext>
              </a:extLst>
            </p:cNvPr>
            <p:cNvSpPr/>
            <p:nvPr/>
          </p:nvSpPr>
          <p:spPr bwMode="auto">
            <a:xfrm>
              <a:off x="3413468" y="5706654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397D0BB-859F-44F1-AAD3-D526831AB0BA}"/>
                </a:ext>
              </a:extLst>
            </p:cNvPr>
            <p:cNvSpPr/>
            <p:nvPr/>
          </p:nvSpPr>
          <p:spPr bwMode="auto">
            <a:xfrm>
              <a:off x="3976777" y="2803585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744C1D7-8C87-4D4E-849C-9684CA860E35}"/>
              </a:ext>
            </a:extLst>
          </p:cNvPr>
          <p:cNvCxnSpPr>
            <a:cxnSpLocks/>
            <a:stCxn id="48" idx="6"/>
            <a:endCxn id="50" idx="2"/>
          </p:cNvCxnSpPr>
          <p:nvPr/>
        </p:nvCxnSpPr>
        <p:spPr bwMode="auto">
          <a:xfrm>
            <a:off x="1778736" y="3001992"/>
            <a:ext cx="2198041" cy="2588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855C2F66-F9A5-4281-AD70-88AB00EE0862}"/>
              </a:ext>
            </a:extLst>
          </p:cNvPr>
          <p:cNvGrpSpPr/>
          <p:nvPr/>
        </p:nvGrpSpPr>
        <p:grpSpPr>
          <a:xfrm>
            <a:off x="1210573" y="2374864"/>
            <a:ext cx="3794466" cy="3216325"/>
            <a:chOff x="1210573" y="2374864"/>
            <a:chExt cx="3794466" cy="3216325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6D81038-B7E8-49B4-B4AA-888A318420BD}"/>
                </a:ext>
              </a:extLst>
            </p:cNvPr>
            <p:cNvCxnSpPr>
              <a:cxnSpLocks/>
              <a:stCxn id="53" idx="6"/>
              <a:endCxn id="49" idx="2"/>
            </p:cNvCxnSpPr>
            <p:nvPr/>
          </p:nvCxnSpPr>
          <p:spPr bwMode="auto">
            <a:xfrm flipV="1">
              <a:off x="1210573" y="3882791"/>
              <a:ext cx="493575" cy="155015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126B05D-F5DD-4B2E-915B-96012B9960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16724" y="3017014"/>
              <a:ext cx="501051" cy="36737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C7A929F-0342-486D-BBD6-D40965F1BAA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08894" y="2440482"/>
              <a:ext cx="234351" cy="395377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B12D0A9-7936-4D96-B9F4-2CC58DAA68FB}"/>
                </a:ext>
              </a:extLst>
            </p:cNvPr>
            <p:cNvCxnSpPr>
              <a:cxnSpLocks/>
              <a:stCxn id="55" idx="5"/>
              <a:endCxn id="50" idx="1"/>
            </p:cNvCxnSpPr>
            <p:nvPr/>
          </p:nvCxnSpPr>
          <p:spPr bwMode="auto">
            <a:xfrm>
              <a:off x="3765703" y="2374864"/>
              <a:ext cx="275503" cy="494413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21414A1-9971-4CDD-9748-DB828411647B}"/>
                </a:ext>
              </a:extLst>
            </p:cNvPr>
            <p:cNvCxnSpPr>
              <a:cxnSpLocks/>
              <a:stCxn id="54" idx="7"/>
              <a:endCxn id="49" idx="4"/>
            </p:cNvCxnSpPr>
            <p:nvPr/>
          </p:nvCxnSpPr>
          <p:spPr bwMode="auto">
            <a:xfrm flipV="1">
              <a:off x="1698229" y="4107078"/>
              <a:ext cx="225893" cy="677907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B2D254A7-F7BE-4122-B009-2AD845D639E9}"/>
                </a:ext>
              </a:extLst>
            </p:cNvPr>
            <p:cNvCxnSpPr>
              <a:cxnSpLocks/>
              <a:stCxn id="51" idx="6"/>
              <a:endCxn id="59" idx="2"/>
            </p:cNvCxnSpPr>
            <p:nvPr/>
          </p:nvCxnSpPr>
          <p:spPr bwMode="auto">
            <a:xfrm>
              <a:off x="4243040" y="4831071"/>
              <a:ext cx="761999" cy="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B8B713B-D32B-418C-B7B1-67352F47F026}"/>
                </a:ext>
              </a:extLst>
            </p:cNvPr>
            <p:cNvCxnSpPr>
              <a:cxnSpLocks/>
              <a:stCxn id="51" idx="5"/>
              <a:endCxn id="58" idx="1"/>
            </p:cNvCxnSpPr>
            <p:nvPr/>
          </p:nvCxnSpPr>
          <p:spPr bwMode="auto">
            <a:xfrm>
              <a:off x="4178611" y="4989666"/>
              <a:ext cx="315044" cy="601523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07" name="Content Placeholder 12">
            <a:extLst>
              <a:ext uri="{FF2B5EF4-FFF2-40B4-BE49-F238E27FC236}">
                <a16:creationId xmlns:a16="http://schemas.microsoft.com/office/drawing/2014/main" id="{D4ACD326-078F-4D6E-90F8-E18D12B95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22" y="1093472"/>
            <a:ext cx="2556556" cy="5180013"/>
          </a:xfrm>
        </p:spPr>
      </p:pic>
      <p:sp>
        <p:nvSpPr>
          <p:cNvPr id="109" name="Content Placeholder 108">
            <a:extLst>
              <a:ext uri="{FF2B5EF4-FFF2-40B4-BE49-F238E27FC236}">
                <a16:creationId xmlns:a16="http://schemas.microsoft.com/office/drawing/2014/main" id="{C789A433-55D4-4D7A-B170-E5DE1619222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09F2EB44-19AD-4259-AD45-5949E526CCDE}"/>
              </a:ext>
            </a:extLst>
          </p:cNvPr>
          <p:cNvGrpSpPr/>
          <p:nvPr/>
        </p:nvGrpSpPr>
        <p:grpSpPr>
          <a:xfrm>
            <a:off x="2144095" y="3212100"/>
            <a:ext cx="1897111" cy="2494554"/>
            <a:chOff x="2144095" y="3212100"/>
            <a:chExt cx="1897111" cy="2494554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14D9919-7243-48EB-8793-5C8BF3140F78}"/>
                </a:ext>
              </a:extLst>
            </p:cNvPr>
            <p:cNvCxnSpPr>
              <a:cxnSpLocks/>
              <a:stCxn id="49" idx="6"/>
              <a:endCxn id="47" idx="2"/>
            </p:cNvCxnSpPr>
            <p:nvPr/>
          </p:nvCxnSpPr>
          <p:spPr bwMode="auto">
            <a:xfrm>
              <a:off x="2144095" y="3882791"/>
              <a:ext cx="771634" cy="123063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8AB253B-D4C0-4305-8F6B-ABCF8BDFE6BB}"/>
                </a:ext>
              </a:extLst>
            </p:cNvPr>
            <p:cNvCxnSpPr>
              <a:cxnSpLocks/>
              <a:stCxn id="47" idx="5"/>
              <a:endCxn id="51" idx="1"/>
            </p:cNvCxnSpPr>
            <p:nvPr/>
          </p:nvCxnSpPr>
          <p:spPr bwMode="auto">
            <a:xfrm>
              <a:off x="3482687" y="4233808"/>
              <a:ext cx="384835" cy="43866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299DCA7-752E-411C-BC20-16ABDD320843}"/>
                </a:ext>
              </a:extLst>
            </p:cNvPr>
            <p:cNvCxnSpPr>
              <a:cxnSpLocks/>
              <a:stCxn id="52" idx="0"/>
              <a:endCxn id="51" idx="4"/>
            </p:cNvCxnSpPr>
            <p:nvPr/>
          </p:nvCxnSpPr>
          <p:spPr bwMode="auto">
            <a:xfrm flipV="1">
              <a:off x="3633442" y="5055358"/>
              <a:ext cx="389625" cy="651296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95D0630-1583-4F02-9690-BAC79A0A37F4}"/>
                </a:ext>
              </a:extLst>
            </p:cNvPr>
            <p:cNvCxnSpPr>
              <a:cxnSpLocks/>
              <a:stCxn id="47" idx="7"/>
            </p:cNvCxnSpPr>
            <p:nvPr/>
          </p:nvCxnSpPr>
          <p:spPr bwMode="auto">
            <a:xfrm flipV="1">
              <a:off x="3482687" y="3212100"/>
              <a:ext cx="558519" cy="56580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F0B2CB1A-3E71-48F6-83E8-65115544F015}"/>
              </a:ext>
            </a:extLst>
          </p:cNvPr>
          <p:cNvCxnSpPr>
            <a:cxnSpLocks/>
            <a:endCxn id="49" idx="1"/>
          </p:cNvCxnSpPr>
          <p:nvPr/>
        </p:nvCxnSpPr>
        <p:spPr bwMode="auto">
          <a:xfrm>
            <a:off x="1586091" y="3212346"/>
            <a:ext cx="182486" cy="51185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E9F08DB1-AC7A-45A4-BC17-81DC79B25585}"/>
              </a:ext>
            </a:extLst>
          </p:cNvPr>
          <p:cNvGrpSpPr/>
          <p:nvPr/>
        </p:nvGrpSpPr>
        <p:grpSpPr>
          <a:xfrm>
            <a:off x="1424104" y="2776193"/>
            <a:ext cx="4000827" cy="2279165"/>
            <a:chOff x="1424104" y="2776193"/>
            <a:chExt cx="4000827" cy="227916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C9785CD-CB8B-4535-92A2-D42BBA9A95AC}"/>
                </a:ext>
              </a:extLst>
            </p:cNvPr>
            <p:cNvSpPr txBox="1"/>
            <p:nvPr/>
          </p:nvSpPr>
          <p:spPr>
            <a:xfrm>
              <a:off x="5086377" y="4593693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92755A6-BDB3-4CD8-9EDE-FA9DC6C4F0BC}"/>
                </a:ext>
              </a:extLst>
            </p:cNvPr>
            <p:cNvSpPr txBox="1"/>
            <p:nvPr/>
          </p:nvSpPr>
          <p:spPr>
            <a:xfrm>
              <a:off x="1424104" y="2776193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78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 Cluster Diagrams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CF63ED5-A416-4704-94C1-AEAED979E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Choose 1 situation…</a:t>
            </a:r>
          </a:p>
          <a:p>
            <a:r>
              <a:rPr lang="en-US" dirty="0"/>
              <a:t>Your friend is studying at the University of Chicago. Your classmate will be visiting Chicago this summer. Write a letter introducing your classmate to your friend.</a:t>
            </a:r>
          </a:p>
          <a:p>
            <a:r>
              <a:rPr lang="en-US" dirty="0"/>
              <a:t>A friend of yours is studying in North America. He does language exchange with James (an American). Next year, James will study Chinese at your university. Write a letter introducing yourself and welcoming him to Taiwan.</a:t>
            </a:r>
          </a:p>
          <a:p>
            <a:r>
              <a:rPr lang="en-US" dirty="0"/>
              <a:t>You have been accepted to the University of California for graduate studies. Your new girlfriend’s older brother is studying for his Ph.D. at the same institution. Write a letter introducing yourself.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: Cluster Diagram for a Personal Letter</a:t>
            </a:r>
          </a:p>
        </p:txBody>
      </p:sp>
      <p:pic>
        <p:nvPicPr>
          <p:cNvPr id="60" name="Content Placeholder 59">
            <a:extLst>
              <a:ext uri="{FF2B5EF4-FFF2-40B4-BE49-F238E27FC236}">
                <a16:creationId xmlns:a16="http://schemas.microsoft.com/office/drawing/2014/main" id="{7EA666AD-72FF-458F-A67A-12FD6E6B3CB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8B513-B3F4-EA5A-8A5C-DE3AC44BBC0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92D18344-3692-4098-AA3E-0031FB5910B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3840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 Cluster Diagrams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F3CE129-D00F-45E1-87D3-FB07AC607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Choose </a:t>
            </a:r>
            <a:r>
              <a:rPr lang="en-US">
                <a:sym typeface="Wingdings" panose="05000000000000000000" pitchFamily="2" charset="2"/>
              </a:rPr>
              <a:t>one situation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Introduce your classmate to your friend ||</a:t>
            </a:r>
          </a:p>
          <a:p>
            <a:r>
              <a:rPr lang="en-US" dirty="0">
                <a:sym typeface="Wingdings" panose="05000000000000000000" pitchFamily="2" charset="2"/>
              </a:rPr>
              <a:t>Welcome a foreigner to your country ||</a:t>
            </a:r>
          </a:p>
          <a:p>
            <a:r>
              <a:rPr lang="en-US" dirty="0">
                <a:sym typeface="Wingdings" panose="05000000000000000000" pitchFamily="2" charset="2"/>
              </a:rPr>
              <a:t>Introduce yourself and request help.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: Cluster Diagram for a Personal Letter</a:t>
            </a:r>
          </a:p>
        </p:txBody>
      </p: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72318EC2-D946-4788-9F7C-F7E310C8A54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33" name="Content Placeholder 12">
            <a:extLst>
              <a:ext uri="{FF2B5EF4-FFF2-40B4-BE49-F238E27FC236}">
                <a16:creationId xmlns:a16="http://schemas.microsoft.com/office/drawing/2014/main" id="{1DB2F043-DCFC-4BE6-8E24-34FC0A39217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530" y="1447800"/>
            <a:ext cx="2557339" cy="5181600"/>
          </a:xfrm>
        </p:spPr>
      </p:pic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10211D1C-DC89-4740-87BE-AB8220CFEBB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6627C4BF-1227-4A77-A6D6-EFB90EDD566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91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3196D8F-E44B-4BBD-84A4-FA532FA9A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 Cluster Diagrams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A0FD7E2-F378-44BE-A48B-2B61EF526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74" y="3673570"/>
            <a:ext cx="1450851" cy="728473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66881B-DAF2-4888-97C7-C78F811800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: Character of a Good cluster diagram</a:t>
            </a:r>
          </a:p>
        </p:txBody>
      </p:sp>
      <p:pic>
        <p:nvPicPr>
          <p:cNvPr id="24" name="Content Placeholder 13">
            <a:extLst>
              <a:ext uri="{FF2B5EF4-FFF2-40B4-BE49-F238E27FC236}">
                <a16:creationId xmlns:a16="http://schemas.microsoft.com/office/drawing/2014/main" id="{D0B68728-C358-4684-83BC-0A2EAB40D00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1D9C0EBD-81C4-528F-F6E4-41A2AA4943F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FE728970-9B54-4B29-AA5B-931044231583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CDFF00B-A307-4509-B6D5-372EB3B91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3" y="1922924"/>
            <a:ext cx="4818626" cy="402067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AC14820-0A42-4350-5C78-EA679487B817}"/>
              </a:ext>
            </a:extLst>
          </p:cNvPr>
          <p:cNvGrpSpPr/>
          <p:nvPr/>
        </p:nvGrpSpPr>
        <p:grpSpPr>
          <a:xfrm>
            <a:off x="5150581" y="1764064"/>
            <a:ext cx="3694014" cy="4122891"/>
            <a:chOff x="5367065" y="2397749"/>
            <a:chExt cx="1898360" cy="200263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CB59F5D-D413-5A36-E227-76B129CF2AA9}"/>
                </a:ext>
              </a:extLst>
            </p:cNvPr>
            <p:cNvSpPr/>
            <p:nvPr/>
          </p:nvSpPr>
          <p:spPr bwMode="auto">
            <a:xfrm>
              <a:off x="6108705" y="2397749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8E58313-7C5A-CD6C-AE50-249D65B9C56F}"/>
                </a:ext>
              </a:extLst>
            </p:cNvPr>
            <p:cNvSpPr/>
            <p:nvPr/>
          </p:nvSpPr>
          <p:spPr bwMode="auto">
            <a:xfrm>
              <a:off x="5367065" y="3399402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4541056C-0D81-2AFB-9D64-3D56FD937E39}"/>
                </a:ext>
              </a:extLst>
            </p:cNvPr>
            <p:cNvSpPr/>
            <p:nvPr/>
          </p:nvSpPr>
          <p:spPr bwMode="auto">
            <a:xfrm>
              <a:off x="5413231" y="3988309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C1BFD17-8BB9-726B-6E6B-014DDCC7EE4A}"/>
                </a:ext>
              </a:extLst>
            </p:cNvPr>
            <p:cNvSpPr/>
            <p:nvPr/>
          </p:nvSpPr>
          <p:spPr bwMode="auto">
            <a:xfrm>
              <a:off x="6108705" y="4153575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E8690B6-EFB6-FDBF-2F77-FBC552195F1A}"/>
                </a:ext>
              </a:extLst>
            </p:cNvPr>
            <p:cNvSpPr/>
            <p:nvPr/>
          </p:nvSpPr>
          <p:spPr bwMode="auto">
            <a:xfrm>
              <a:off x="6804179" y="3372072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01CE05F-69CC-79AB-F65B-C4534635BF69}"/>
                </a:ext>
              </a:extLst>
            </p:cNvPr>
            <p:cNvGrpSpPr/>
            <p:nvPr/>
          </p:nvGrpSpPr>
          <p:grpSpPr>
            <a:xfrm>
              <a:off x="6085622" y="3027144"/>
              <a:ext cx="461246" cy="402427"/>
              <a:chOff x="6085622" y="3027144"/>
              <a:chExt cx="461246" cy="402427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F58C8399-0869-99C1-F686-CFF7538856E3}"/>
                  </a:ext>
                </a:extLst>
              </p:cNvPr>
              <p:cNvSpPr/>
              <p:nvPr/>
            </p:nvSpPr>
            <p:spPr bwMode="auto">
              <a:xfrm>
                <a:off x="6085622" y="3027144"/>
                <a:ext cx="461246" cy="402427"/>
              </a:xfrm>
              <a:prstGeom prst="round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" name="Smiley Face 40">
                <a:extLst>
                  <a:ext uri="{FF2B5EF4-FFF2-40B4-BE49-F238E27FC236}">
                    <a16:creationId xmlns:a16="http://schemas.microsoft.com/office/drawing/2014/main" id="{131295F6-46CB-E92D-7EB3-406C53F4FCD9}"/>
                  </a:ext>
                </a:extLst>
              </p:cNvPr>
              <p:cNvSpPr/>
              <p:nvPr/>
            </p:nvSpPr>
            <p:spPr bwMode="auto">
              <a:xfrm>
                <a:off x="6169293" y="3084605"/>
                <a:ext cx="298268" cy="290830"/>
              </a:xfrm>
              <a:prstGeom prst="smileyFace">
                <a:avLst>
                  <a:gd name="adj" fmla="val -4653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C006CF-A336-4456-C016-A4283F1C3966}"/>
                </a:ext>
              </a:extLst>
            </p:cNvPr>
            <p:cNvCxnSpPr>
              <a:stCxn id="40" idx="0"/>
              <a:endCxn id="5" idx="2"/>
            </p:cNvCxnSpPr>
            <p:nvPr/>
          </p:nvCxnSpPr>
          <p:spPr bwMode="auto">
            <a:xfrm flipV="1">
              <a:off x="6316245" y="2644556"/>
              <a:ext cx="23083" cy="382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0FF9BDE-B763-B4D9-5FB7-685F4E3D94F2}"/>
                </a:ext>
              </a:extLst>
            </p:cNvPr>
            <p:cNvCxnSpPr>
              <a:stCxn id="40" idx="1"/>
              <a:endCxn id="6" idx="0"/>
            </p:cNvCxnSpPr>
            <p:nvPr/>
          </p:nvCxnSpPr>
          <p:spPr bwMode="auto">
            <a:xfrm flipH="1">
              <a:off x="5597688" y="3228358"/>
              <a:ext cx="487934" cy="1710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532F1FA-7D2B-0D47-9E75-BCA5DB50A322}"/>
                </a:ext>
              </a:extLst>
            </p:cNvPr>
            <p:cNvCxnSpPr>
              <a:stCxn id="6" idx="2"/>
              <a:endCxn id="9" idx="0"/>
            </p:cNvCxnSpPr>
            <p:nvPr/>
          </p:nvCxnSpPr>
          <p:spPr bwMode="auto">
            <a:xfrm>
              <a:off x="5597688" y="3646209"/>
              <a:ext cx="46166" cy="3421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E28FC67-4874-7D42-4716-73BC5537711C}"/>
                </a:ext>
              </a:extLst>
            </p:cNvPr>
            <p:cNvCxnSpPr>
              <a:stCxn id="12" idx="1"/>
              <a:endCxn id="11" idx="3"/>
            </p:cNvCxnSpPr>
            <p:nvPr/>
          </p:nvCxnSpPr>
          <p:spPr bwMode="auto">
            <a:xfrm flipH="1">
              <a:off x="6569951" y="3495476"/>
              <a:ext cx="234228" cy="78150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7488CBB-2829-964B-1F06-4C3D199F491E}"/>
                </a:ext>
              </a:extLst>
            </p:cNvPr>
            <p:cNvCxnSpPr>
              <a:stCxn id="11" idx="1"/>
              <a:endCxn id="9" idx="3"/>
            </p:cNvCxnSpPr>
            <p:nvPr/>
          </p:nvCxnSpPr>
          <p:spPr bwMode="auto">
            <a:xfrm flipH="1" flipV="1">
              <a:off x="5874477" y="4111713"/>
              <a:ext cx="234228" cy="16526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12886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6F9B2-4231-A287-A080-D28E05BFF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1528EF5-0FEC-BDA3-0F3C-C50A540D5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 Cluster Diagrams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70A9EE9-845B-5035-DB2E-6B3449FAA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74" y="3673570"/>
            <a:ext cx="1450851" cy="728473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2B013C-E67F-B2D9-AE5B-8FB9859DEB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: Character of a Good cluster diagram</a:t>
            </a:r>
          </a:p>
        </p:txBody>
      </p:sp>
      <p:pic>
        <p:nvPicPr>
          <p:cNvPr id="24" name="Content Placeholder 13">
            <a:extLst>
              <a:ext uri="{FF2B5EF4-FFF2-40B4-BE49-F238E27FC236}">
                <a16:creationId xmlns:a16="http://schemas.microsoft.com/office/drawing/2014/main" id="{33EC6FED-9624-F4AA-FBB6-1288EA0ED6A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5CAD875-4208-9CC8-9F9F-197C7DA2265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A6904A97-60D0-38BC-08E2-8CBAA118D466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4CFC3A7-DAAE-FFE4-7540-227AC7571F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3" y="1922924"/>
            <a:ext cx="4818626" cy="4020676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514DC89F-D956-DE48-D454-43392DC8B70A}"/>
              </a:ext>
            </a:extLst>
          </p:cNvPr>
          <p:cNvGrpSpPr/>
          <p:nvPr/>
        </p:nvGrpSpPr>
        <p:grpSpPr>
          <a:xfrm>
            <a:off x="5150581" y="1764064"/>
            <a:ext cx="3694014" cy="4122891"/>
            <a:chOff x="5367065" y="2397749"/>
            <a:chExt cx="1898360" cy="2002633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F9EA5A3-BCB2-0A3A-F838-B5F1449F7ECC}"/>
                </a:ext>
              </a:extLst>
            </p:cNvPr>
            <p:cNvSpPr/>
            <p:nvPr/>
          </p:nvSpPr>
          <p:spPr bwMode="auto">
            <a:xfrm>
              <a:off x="6108705" y="2397749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CE561356-29A6-714A-E6AB-90C6B3CFD530}"/>
                </a:ext>
              </a:extLst>
            </p:cNvPr>
            <p:cNvSpPr/>
            <p:nvPr/>
          </p:nvSpPr>
          <p:spPr bwMode="auto">
            <a:xfrm>
              <a:off x="5367065" y="3399402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5D28DDD5-1FBC-EF2F-5319-A964165B5D07}"/>
                </a:ext>
              </a:extLst>
            </p:cNvPr>
            <p:cNvSpPr/>
            <p:nvPr/>
          </p:nvSpPr>
          <p:spPr bwMode="auto">
            <a:xfrm>
              <a:off x="5413231" y="3988309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6A41BBB7-518D-F78F-BDDE-C0D7509AD0B9}"/>
                </a:ext>
              </a:extLst>
            </p:cNvPr>
            <p:cNvSpPr/>
            <p:nvPr/>
          </p:nvSpPr>
          <p:spPr bwMode="auto">
            <a:xfrm>
              <a:off x="6108705" y="4153575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33A3413-033B-0FD2-62CF-7A17C79EC21C}"/>
                </a:ext>
              </a:extLst>
            </p:cNvPr>
            <p:cNvSpPr/>
            <p:nvPr/>
          </p:nvSpPr>
          <p:spPr bwMode="auto">
            <a:xfrm>
              <a:off x="6804179" y="3372072"/>
              <a:ext cx="461246" cy="24680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ACE54C5-3731-D3C3-7A17-AADB62EDE5A0}"/>
                </a:ext>
              </a:extLst>
            </p:cNvPr>
            <p:cNvGrpSpPr/>
            <p:nvPr/>
          </p:nvGrpSpPr>
          <p:grpSpPr>
            <a:xfrm>
              <a:off x="6085622" y="3027144"/>
              <a:ext cx="461246" cy="402427"/>
              <a:chOff x="6085622" y="3027144"/>
              <a:chExt cx="461246" cy="402427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0275C116-E15C-C405-F7C6-5FC7A71155A9}"/>
                  </a:ext>
                </a:extLst>
              </p:cNvPr>
              <p:cNvSpPr/>
              <p:nvPr/>
            </p:nvSpPr>
            <p:spPr bwMode="auto">
              <a:xfrm>
                <a:off x="6085622" y="3027144"/>
                <a:ext cx="461246" cy="402427"/>
              </a:xfrm>
              <a:prstGeom prst="round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" name="Smiley Face 50">
                <a:extLst>
                  <a:ext uri="{FF2B5EF4-FFF2-40B4-BE49-F238E27FC236}">
                    <a16:creationId xmlns:a16="http://schemas.microsoft.com/office/drawing/2014/main" id="{4079D06D-A621-2BF6-8D8C-8049A75D7D24}"/>
                  </a:ext>
                </a:extLst>
              </p:cNvPr>
              <p:cNvSpPr/>
              <p:nvPr/>
            </p:nvSpPr>
            <p:spPr bwMode="auto">
              <a:xfrm>
                <a:off x="6169293" y="3084605"/>
                <a:ext cx="298268" cy="290830"/>
              </a:xfrm>
              <a:prstGeom prst="smileyFace">
                <a:avLst>
                  <a:gd name="adj" fmla="val -4653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542D208-33BD-9416-9CB3-E5AFB5897ED5}"/>
                </a:ext>
              </a:extLst>
            </p:cNvPr>
            <p:cNvCxnSpPr>
              <a:stCxn id="50" idx="0"/>
              <a:endCxn id="44" idx="2"/>
            </p:cNvCxnSpPr>
            <p:nvPr/>
          </p:nvCxnSpPr>
          <p:spPr bwMode="auto">
            <a:xfrm flipV="1">
              <a:off x="6316245" y="2644556"/>
              <a:ext cx="23083" cy="382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80DF6C4-C8F0-D902-2E52-C474E356F8D6}"/>
                </a:ext>
              </a:extLst>
            </p:cNvPr>
            <p:cNvCxnSpPr>
              <a:stCxn id="44" idx="1"/>
              <a:endCxn id="45" idx="0"/>
            </p:cNvCxnSpPr>
            <p:nvPr/>
          </p:nvCxnSpPr>
          <p:spPr bwMode="auto">
            <a:xfrm flipH="1">
              <a:off x="5597688" y="2521153"/>
              <a:ext cx="511017" cy="87824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96A755C-657A-5AFC-34A6-EA0A7F85A61C}"/>
                </a:ext>
              </a:extLst>
            </p:cNvPr>
            <p:cNvCxnSpPr>
              <a:stCxn id="45" idx="2"/>
              <a:endCxn id="46" idx="0"/>
            </p:cNvCxnSpPr>
            <p:nvPr/>
          </p:nvCxnSpPr>
          <p:spPr bwMode="auto">
            <a:xfrm>
              <a:off x="5597688" y="3646209"/>
              <a:ext cx="46166" cy="3421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D5BBE0E-8A00-04B1-067A-A601C4A55FF9}"/>
                </a:ext>
              </a:extLst>
            </p:cNvPr>
            <p:cNvCxnSpPr>
              <a:stCxn id="49" idx="1"/>
              <a:endCxn id="48" idx="3"/>
            </p:cNvCxnSpPr>
            <p:nvPr/>
          </p:nvCxnSpPr>
          <p:spPr bwMode="auto">
            <a:xfrm flipH="1">
              <a:off x="6569951" y="3495476"/>
              <a:ext cx="234228" cy="78150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F4AB238-B2F8-A616-08CC-F041D34A8AF7}"/>
                </a:ext>
              </a:extLst>
            </p:cNvPr>
            <p:cNvCxnSpPr>
              <a:stCxn id="48" idx="1"/>
              <a:endCxn id="46" idx="3"/>
            </p:cNvCxnSpPr>
            <p:nvPr/>
          </p:nvCxnSpPr>
          <p:spPr bwMode="auto">
            <a:xfrm flipH="1" flipV="1">
              <a:off x="5874477" y="4111713"/>
              <a:ext cx="234228" cy="16526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2312F77-B308-5277-C12B-2E57D28DF9C3}"/>
                </a:ext>
              </a:extLst>
            </p:cNvPr>
            <p:cNvCxnSpPr>
              <a:stCxn id="48" idx="0"/>
              <a:endCxn id="50" idx="2"/>
            </p:cNvCxnSpPr>
            <p:nvPr/>
          </p:nvCxnSpPr>
          <p:spPr bwMode="auto">
            <a:xfrm flipH="1" flipV="1">
              <a:off x="6316245" y="3429571"/>
              <a:ext cx="23083" cy="72400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6925398-1C6D-CD6A-6602-F3549E9096AF}"/>
                </a:ext>
              </a:extLst>
            </p:cNvPr>
            <p:cNvCxnSpPr>
              <a:stCxn id="44" idx="3"/>
              <a:endCxn id="49" idx="0"/>
            </p:cNvCxnSpPr>
            <p:nvPr/>
          </p:nvCxnSpPr>
          <p:spPr bwMode="auto">
            <a:xfrm>
              <a:off x="6569951" y="2521153"/>
              <a:ext cx="464851" cy="85091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73831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B0552-73DA-FB21-6C38-5FFC7D97D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5D53952-E9AF-F651-5199-B0113220E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 Cluster Diagrams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A7D9AB4-B8AB-3820-DE7B-9E7127BF0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74" y="3673570"/>
            <a:ext cx="1450851" cy="728473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DAE67A6-68FF-0995-2D81-F864753B37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: Character of a Good cluster diagram</a:t>
            </a:r>
          </a:p>
        </p:txBody>
      </p:sp>
      <p:pic>
        <p:nvPicPr>
          <p:cNvPr id="24" name="Content Placeholder 13">
            <a:extLst>
              <a:ext uri="{FF2B5EF4-FFF2-40B4-BE49-F238E27FC236}">
                <a16:creationId xmlns:a16="http://schemas.microsoft.com/office/drawing/2014/main" id="{1F1309E8-CA4C-5274-265D-AC1E271750A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C1D35CD-1C90-14C1-57E7-8E352C1CB84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BEA9BD31-8197-C2AA-BFC6-D840A26C92C5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F5824AE-BA7D-BB39-6429-FCBD572C6D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3" y="1922924"/>
            <a:ext cx="4818626" cy="4020676"/>
          </a:xfrm>
          <a:prstGeom prst="rect">
            <a:avLst/>
          </a:prstGeom>
        </p:spPr>
      </p:pic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1CD1681D-C0B8-1FEB-4439-224532BCAFAF}"/>
              </a:ext>
            </a:extLst>
          </p:cNvPr>
          <p:cNvSpPr/>
          <p:nvPr/>
        </p:nvSpPr>
        <p:spPr bwMode="auto">
          <a:xfrm>
            <a:off x="6746315" y="2951250"/>
            <a:ext cx="897537" cy="50811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4BBFB9E-A2AF-BF69-0F87-63D1FE18A06D}"/>
              </a:ext>
            </a:extLst>
          </p:cNvPr>
          <p:cNvSpPr/>
          <p:nvPr/>
        </p:nvSpPr>
        <p:spPr bwMode="auto">
          <a:xfrm>
            <a:off x="5567344" y="2672830"/>
            <a:ext cx="897537" cy="50811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2D72BAF-A519-D489-F0E8-08147CE2094B}"/>
              </a:ext>
            </a:extLst>
          </p:cNvPr>
          <p:cNvSpPr/>
          <p:nvPr/>
        </p:nvSpPr>
        <p:spPr bwMode="auto">
          <a:xfrm>
            <a:off x="5589308" y="3729097"/>
            <a:ext cx="897537" cy="50811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358129AB-8912-FD8B-2841-F478EEB92CA1}"/>
              </a:ext>
            </a:extLst>
          </p:cNvPr>
          <p:cNvSpPr/>
          <p:nvPr/>
        </p:nvSpPr>
        <p:spPr bwMode="auto">
          <a:xfrm>
            <a:off x="6548819" y="5579429"/>
            <a:ext cx="897537" cy="50811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A514805-B7EF-E2BE-3CEA-F398A8444F5C}"/>
              </a:ext>
            </a:extLst>
          </p:cNvPr>
          <p:cNvSpPr/>
          <p:nvPr/>
        </p:nvSpPr>
        <p:spPr bwMode="auto">
          <a:xfrm>
            <a:off x="8001000" y="2653276"/>
            <a:ext cx="897537" cy="50811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5D5A8F7-204B-AEB7-7C2C-1300E1FCAFF4}"/>
              </a:ext>
            </a:extLst>
          </p:cNvPr>
          <p:cNvGrpSpPr/>
          <p:nvPr/>
        </p:nvGrpSpPr>
        <p:grpSpPr>
          <a:xfrm>
            <a:off x="6548819" y="4237208"/>
            <a:ext cx="897537" cy="828491"/>
            <a:chOff x="6085622" y="3027144"/>
            <a:chExt cx="461246" cy="402427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7DE616DD-24C9-1708-F7EE-962F859F0DF8}"/>
                </a:ext>
              </a:extLst>
            </p:cNvPr>
            <p:cNvSpPr/>
            <p:nvPr/>
          </p:nvSpPr>
          <p:spPr bwMode="auto">
            <a:xfrm>
              <a:off x="6085622" y="3027144"/>
              <a:ext cx="461246" cy="402427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1" name="Smiley Face 50">
              <a:extLst>
                <a:ext uri="{FF2B5EF4-FFF2-40B4-BE49-F238E27FC236}">
                  <a16:creationId xmlns:a16="http://schemas.microsoft.com/office/drawing/2014/main" id="{87C2823E-C56B-7E39-43E5-BEC6AE656DB8}"/>
                </a:ext>
              </a:extLst>
            </p:cNvPr>
            <p:cNvSpPr/>
            <p:nvPr/>
          </p:nvSpPr>
          <p:spPr bwMode="auto">
            <a:xfrm>
              <a:off x="6169293" y="3084605"/>
              <a:ext cx="298268" cy="290830"/>
            </a:xfrm>
            <a:prstGeom prst="smileyFace">
              <a:avLst>
                <a:gd name="adj" fmla="val -4653"/>
              </a:avLst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E9DB152-7636-4123-0A39-8156EA0CCA51}"/>
              </a:ext>
            </a:extLst>
          </p:cNvPr>
          <p:cNvCxnSpPr>
            <a:stCxn id="50" idx="0"/>
            <a:endCxn id="44" idx="2"/>
          </p:cNvCxnSpPr>
          <p:nvPr/>
        </p:nvCxnSpPr>
        <p:spPr bwMode="auto">
          <a:xfrm flipV="1">
            <a:off x="6997588" y="3459360"/>
            <a:ext cx="197496" cy="7778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05E7A81-9CB7-EF00-2DB4-1329E9CFD500}"/>
              </a:ext>
            </a:extLst>
          </p:cNvPr>
          <p:cNvCxnSpPr>
            <a:stCxn id="44" idx="1"/>
            <a:endCxn id="45" idx="3"/>
          </p:cNvCxnSpPr>
          <p:nvPr/>
        </p:nvCxnSpPr>
        <p:spPr bwMode="auto">
          <a:xfrm flipH="1" flipV="1">
            <a:off x="6464881" y="2926885"/>
            <a:ext cx="281434" cy="27842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341FB0D-F0CF-AB5B-957D-D9CCAAF5BCF4}"/>
              </a:ext>
            </a:extLst>
          </p:cNvPr>
          <p:cNvCxnSpPr>
            <a:stCxn id="45" idx="2"/>
            <a:endCxn id="46" idx="0"/>
          </p:cNvCxnSpPr>
          <p:nvPr/>
        </p:nvCxnSpPr>
        <p:spPr bwMode="auto">
          <a:xfrm>
            <a:off x="6016113" y="3180940"/>
            <a:ext cx="21964" cy="54815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D38CD69-032F-89DD-8057-90C2A285AD2C}"/>
              </a:ext>
            </a:extLst>
          </p:cNvPr>
          <p:cNvCxnSpPr>
            <a:stCxn id="48" idx="0"/>
            <a:endCxn id="50" idx="2"/>
          </p:cNvCxnSpPr>
          <p:nvPr/>
        </p:nvCxnSpPr>
        <p:spPr bwMode="auto">
          <a:xfrm flipV="1">
            <a:off x="6997588" y="5065699"/>
            <a:ext cx="0" cy="51373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7FAAAE5-6E5F-AD7E-3DFA-4C71524E4DE6}"/>
              </a:ext>
            </a:extLst>
          </p:cNvPr>
          <p:cNvCxnSpPr>
            <a:stCxn id="44" idx="3"/>
            <a:endCxn id="49" idx="1"/>
          </p:cNvCxnSpPr>
          <p:nvPr/>
        </p:nvCxnSpPr>
        <p:spPr bwMode="auto">
          <a:xfrm flipV="1">
            <a:off x="7643852" y="2907331"/>
            <a:ext cx="357148" cy="29797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F5F3DC-3791-5466-97B6-538EF1B89945}"/>
              </a:ext>
            </a:extLst>
          </p:cNvPr>
          <p:cNvCxnSpPr>
            <a:stCxn id="45" idx="1"/>
            <a:endCxn id="16" idx="0"/>
          </p:cNvCxnSpPr>
          <p:nvPr/>
        </p:nvCxnSpPr>
        <p:spPr bwMode="auto">
          <a:xfrm flipH="1">
            <a:off x="5038646" y="2926885"/>
            <a:ext cx="528698" cy="29410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B3C2ED4-B8E8-4133-E138-21EBEC255A98}"/>
              </a:ext>
            </a:extLst>
          </p:cNvPr>
          <p:cNvSpPr/>
          <p:nvPr/>
        </p:nvSpPr>
        <p:spPr bwMode="auto">
          <a:xfrm>
            <a:off x="4589877" y="3220987"/>
            <a:ext cx="897537" cy="50811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B7C3EA2-61E7-EF2B-65BC-9C79647F9A99}"/>
              </a:ext>
            </a:extLst>
          </p:cNvPr>
          <p:cNvSpPr/>
          <p:nvPr/>
        </p:nvSpPr>
        <p:spPr bwMode="auto">
          <a:xfrm>
            <a:off x="5560514" y="1691415"/>
            <a:ext cx="897537" cy="50811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A91DA90-55AA-D5C0-C6FE-B013B0610C27}"/>
              </a:ext>
            </a:extLst>
          </p:cNvPr>
          <p:cNvCxnSpPr>
            <a:stCxn id="45" idx="0"/>
            <a:endCxn id="38" idx="2"/>
          </p:cNvCxnSpPr>
          <p:nvPr/>
        </p:nvCxnSpPr>
        <p:spPr bwMode="auto">
          <a:xfrm flipH="1" flipV="1">
            <a:off x="6009283" y="2199525"/>
            <a:ext cx="6830" cy="47330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2BFB19E2-FD50-644E-179C-5444190A0505}"/>
              </a:ext>
            </a:extLst>
          </p:cNvPr>
          <p:cNvSpPr/>
          <p:nvPr/>
        </p:nvSpPr>
        <p:spPr bwMode="auto">
          <a:xfrm>
            <a:off x="6780221" y="1901551"/>
            <a:ext cx="897537" cy="50811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FE6E1C2-4165-DB0E-F738-1444576958E3}"/>
              </a:ext>
            </a:extLst>
          </p:cNvPr>
          <p:cNvCxnSpPr>
            <a:stCxn id="42" idx="2"/>
            <a:endCxn id="44" idx="0"/>
          </p:cNvCxnSpPr>
          <p:nvPr/>
        </p:nvCxnSpPr>
        <p:spPr bwMode="auto">
          <a:xfrm flipH="1">
            <a:off x="7195084" y="2409661"/>
            <a:ext cx="33906" cy="5415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90298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13303F9-1437-EBFC-3267-05EAE096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5 Cluster Diagram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801E63-1D14-7DE3-F751-DB47FE6C2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Check your cluster</a:t>
            </a:r>
          </a:p>
          <a:p>
            <a:pPr lvl="1"/>
            <a:r>
              <a:rPr lang="en-CA" dirty="0"/>
              <a:t>Linked Lists (</a:t>
            </a:r>
            <a:r>
              <a:rPr lang="en-US" dirty="0"/>
              <a:t>one</a:t>
            </a:r>
            <a:r>
              <a:rPr lang="en-US" altLang="zh-CN" dirty="0"/>
              <a:t> child node)</a:t>
            </a:r>
            <a:r>
              <a:rPr lang="en-CA" dirty="0"/>
              <a:t>? </a:t>
            </a:r>
          </a:p>
          <a:p>
            <a:pPr lvl="1"/>
            <a:r>
              <a:rPr lang="en-CA" dirty="0"/>
              <a:t>Graphs (</a:t>
            </a:r>
            <a:r>
              <a:rPr lang="en-CA"/>
              <a:t>only one </a:t>
            </a:r>
            <a:r>
              <a:rPr lang="en-CA" dirty="0"/>
              <a:t>route from node to node)?</a:t>
            </a:r>
          </a:p>
          <a:p>
            <a:pPr lvl="1"/>
            <a:r>
              <a:rPr lang="en-CA" dirty="0"/>
              <a:t>Unbalanced Tree?</a:t>
            </a:r>
          </a:p>
          <a:p>
            <a:r>
              <a:rPr lang="en-CA" dirty="0"/>
              <a:t>Check your cluster</a:t>
            </a:r>
          </a:p>
          <a:p>
            <a:pPr lvl="1"/>
            <a:r>
              <a:rPr lang="en-CA" dirty="0"/>
              <a:t>Key Words Only</a:t>
            </a:r>
          </a:p>
          <a:p>
            <a:pPr lvl="1"/>
            <a:r>
              <a:rPr lang="en-CA" dirty="0"/>
              <a:t>Sufficient Depth</a:t>
            </a:r>
          </a:p>
          <a:p>
            <a:pPr lvl="1"/>
            <a:endParaRPr lang="en-CA" dirty="0"/>
          </a:p>
          <a:p>
            <a:pPr lvl="1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93DE43F-55DC-F37C-0C55-7100B0162E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Character of a Good Cluster Diagram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B14D968-B47C-6345-0B31-1C5ABC77868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CF97F02-895B-40C1-381A-3D7B9351AC0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FE5386D9-B35A-851A-A54A-FDD78EE69D9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187388"/>
            <a:ext cx="4267200" cy="3702423"/>
          </a:xfrm>
          <a:prstGeom prst="rect">
            <a:avLst/>
          </a:prstGeom>
        </p:spPr>
      </p:pic>
      <p:pic>
        <p:nvPicPr>
          <p:cNvPr id="17" name="Content Placeholder 59">
            <a:extLst>
              <a:ext uri="{FF2B5EF4-FFF2-40B4-BE49-F238E27FC236}">
                <a16:creationId xmlns:a16="http://schemas.microsoft.com/office/drawing/2014/main" id="{6D7D78D5-63F1-1E41-3668-0047B640B6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</p:spTree>
    <p:extLst>
      <p:ext uri="{BB962C8B-B14F-4D97-AF65-F5344CB8AC3E}">
        <p14:creationId xmlns:p14="http://schemas.microsoft.com/office/powerpoint/2010/main" val="2242857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2FAD6042-E49C-4416-A9BC-DB2129C7B72B}"/>
              </a:ext>
            </a:extLst>
          </p:cNvPr>
          <p:cNvSpPr/>
          <p:nvPr/>
        </p:nvSpPr>
        <p:spPr bwMode="auto">
          <a:xfrm>
            <a:off x="990701" y="1556488"/>
            <a:ext cx="4356340" cy="428876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5B46722-A710-494B-BA34-746432C63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65" y="1433777"/>
            <a:ext cx="4922566" cy="443362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6 The Linear Outline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: Ordering</a:t>
            </a:r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5CD363-B98E-4396-A8AE-D561A37D31F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2D09A83-9CB3-475B-8DE0-D2B6309172B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2855A4-07A1-47AD-BFE8-FE8876F93EC9}"/>
              </a:ext>
            </a:extLst>
          </p:cNvPr>
          <p:cNvCxnSpPr>
            <a:cxnSpLocks/>
          </p:cNvCxnSpPr>
          <p:nvPr/>
        </p:nvCxnSpPr>
        <p:spPr bwMode="auto">
          <a:xfrm>
            <a:off x="1341445" y="2893748"/>
            <a:ext cx="445782" cy="54541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5FD8B03-D641-470C-98A4-BF4E50FDD5EE}"/>
              </a:ext>
            </a:extLst>
          </p:cNvPr>
          <p:cNvCxnSpPr>
            <a:cxnSpLocks/>
          </p:cNvCxnSpPr>
          <p:nvPr/>
        </p:nvCxnSpPr>
        <p:spPr bwMode="auto">
          <a:xfrm flipV="1">
            <a:off x="3397749" y="2881222"/>
            <a:ext cx="535898" cy="483079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C61B6D0-E720-4CCD-8140-7A6CED0D9A58}"/>
              </a:ext>
            </a:extLst>
          </p:cNvPr>
          <p:cNvCxnSpPr>
            <a:cxnSpLocks/>
          </p:cNvCxnSpPr>
          <p:nvPr/>
        </p:nvCxnSpPr>
        <p:spPr bwMode="auto">
          <a:xfrm>
            <a:off x="2147977" y="3640349"/>
            <a:ext cx="621101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7D7E81-937B-47DF-9C15-6E62BCA28CB6}"/>
              </a:ext>
            </a:extLst>
          </p:cNvPr>
          <p:cNvCxnSpPr>
            <a:cxnSpLocks/>
          </p:cNvCxnSpPr>
          <p:nvPr/>
        </p:nvCxnSpPr>
        <p:spPr bwMode="auto">
          <a:xfrm>
            <a:off x="3433313" y="3935085"/>
            <a:ext cx="526212" cy="53339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DCA6A0C-EE03-4171-A617-DE815ADEDF1C}"/>
              </a:ext>
            </a:extLst>
          </p:cNvPr>
          <p:cNvCxnSpPr>
            <a:cxnSpLocks/>
          </p:cNvCxnSpPr>
          <p:nvPr/>
        </p:nvCxnSpPr>
        <p:spPr bwMode="auto">
          <a:xfrm flipV="1">
            <a:off x="3726609" y="4868530"/>
            <a:ext cx="336430" cy="512563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6235B2-CA9D-48B9-92A6-0A6B746FA18E}"/>
              </a:ext>
            </a:extLst>
          </p:cNvPr>
          <p:cNvCxnSpPr>
            <a:cxnSpLocks/>
          </p:cNvCxnSpPr>
          <p:nvPr/>
        </p:nvCxnSpPr>
        <p:spPr bwMode="auto">
          <a:xfrm>
            <a:off x="4349089" y="2661969"/>
            <a:ext cx="475832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0A05B5-E176-43A3-8841-F9AA2D9570C0}"/>
              </a:ext>
            </a:extLst>
          </p:cNvPr>
          <p:cNvCxnSpPr>
            <a:cxnSpLocks/>
          </p:cNvCxnSpPr>
          <p:nvPr/>
        </p:nvCxnSpPr>
        <p:spPr bwMode="auto">
          <a:xfrm>
            <a:off x="3737397" y="1900418"/>
            <a:ext cx="246162" cy="575006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235020B-9C00-4DD7-B532-138EECE67269}"/>
              </a:ext>
            </a:extLst>
          </p:cNvPr>
          <p:cNvCxnSpPr>
            <a:cxnSpLocks/>
          </p:cNvCxnSpPr>
          <p:nvPr/>
        </p:nvCxnSpPr>
        <p:spPr bwMode="auto">
          <a:xfrm flipH="1">
            <a:off x="4157932" y="1900418"/>
            <a:ext cx="293300" cy="57523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286B1D7-64A1-4B15-B8C5-7196FDD1B0A5}"/>
              </a:ext>
            </a:extLst>
          </p:cNvPr>
          <p:cNvCxnSpPr>
            <a:cxnSpLocks/>
          </p:cNvCxnSpPr>
          <p:nvPr/>
        </p:nvCxnSpPr>
        <p:spPr bwMode="auto">
          <a:xfrm>
            <a:off x="4285055" y="4812644"/>
            <a:ext cx="279184" cy="596306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C9D17DF-77F8-4957-932F-D8B1FFD10064}"/>
              </a:ext>
            </a:extLst>
          </p:cNvPr>
          <p:cNvCxnSpPr>
            <a:cxnSpLocks/>
          </p:cNvCxnSpPr>
          <p:nvPr/>
        </p:nvCxnSpPr>
        <p:spPr bwMode="auto">
          <a:xfrm>
            <a:off x="947470" y="3595194"/>
            <a:ext cx="742385" cy="70005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C79D7-EDB7-45AD-9478-DDC1BA99D364}"/>
              </a:ext>
            </a:extLst>
          </p:cNvPr>
          <p:cNvCxnSpPr>
            <a:cxnSpLocks/>
          </p:cNvCxnSpPr>
          <p:nvPr/>
        </p:nvCxnSpPr>
        <p:spPr bwMode="auto">
          <a:xfrm flipH="1">
            <a:off x="1318662" y="3848103"/>
            <a:ext cx="459939" cy="619507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312D50-C359-42E7-8F33-9B4C2F7175A4}"/>
              </a:ext>
            </a:extLst>
          </p:cNvPr>
          <p:cNvCxnSpPr>
            <a:cxnSpLocks/>
          </p:cNvCxnSpPr>
          <p:nvPr/>
        </p:nvCxnSpPr>
        <p:spPr bwMode="auto">
          <a:xfrm>
            <a:off x="4339086" y="4634948"/>
            <a:ext cx="470141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0CF7C10-BCEE-42E3-A85A-9C3F5FE6477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455856" y="1447007"/>
            <a:ext cx="3611944" cy="5181600"/>
          </a:xfrm>
        </p:spPr>
        <p:txBody>
          <a:bodyPr/>
          <a:lstStyle/>
          <a:p>
            <a:r>
              <a:rPr lang="en-US" dirty="0"/>
              <a:t>From center out</a:t>
            </a:r>
          </a:p>
          <a:p>
            <a:r>
              <a:rPr lang="en-US" dirty="0"/>
              <a:t>Recurs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30CA0A3-7BE4-4AA6-97E1-B245FFBF5F67}"/>
              </a:ext>
            </a:extLst>
          </p:cNvPr>
          <p:cNvGrpSpPr/>
          <p:nvPr/>
        </p:nvGrpSpPr>
        <p:grpSpPr>
          <a:xfrm>
            <a:off x="1778601" y="1446135"/>
            <a:ext cx="3529793" cy="3402951"/>
            <a:chOff x="1778601" y="1446135"/>
            <a:chExt cx="3529793" cy="34029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941ABDC-FDD4-4F7C-AF5B-98538E5AA444}"/>
                </a:ext>
              </a:extLst>
            </p:cNvPr>
            <p:cNvSpPr txBox="1"/>
            <p:nvPr/>
          </p:nvSpPr>
          <p:spPr>
            <a:xfrm>
              <a:off x="1778601" y="341711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693AC01-5B14-4BF0-A2A0-B10EE4F74AC0}"/>
                </a:ext>
              </a:extLst>
            </p:cNvPr>
            <p:cNvSpPr txBox="1"/>
            <p:nvPr/>
          </p:nvSpPr>
          <p:spPr>
            <a:xfrm>
              <a:off x="3423627" y="1446135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BC77EAC-9EA7-4B18-A16C-15F393736466}"/>
                </a:ext>
              </a:extLst>
            </p:cNvPr>
            <p:cNvSpPr txBox="1"/>
            <p:nvPr/>
          </p:nvSpPr>
          <p:spPr>
            <a:xfrm>
              <a:off x="4396946" y="145221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D512F52-34DF-48A2-8D1C-FC88C39F0E46}"/>
                </a:ext>
              </a:extLst>
            </p:cNvPr>
            <p:cNvSpPr txBox="1"/>
            <p:nvPr/>
          </p:nvSpPr>
          <p:spPr>
            <a:xfrm>
              <a:off x="3949055" y="2444371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00DFE5-9084-4FCA-A5DA-FF3B16513FD1}"/>
                </a:ext>
              </a:extLst>
            </p:cNvPr>
            <p:cNvSpPr txBox="1"/>
            <p:nvPr/>
          </p:nvSpPr>
          <p:spPr>
            <a:xfrm>
              <a:off x="3949100" y="4387421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8616FB0-2B50-4381-B896-F8FDC253BE06}"/>
                </a:ext>
              </a:extLst>
            </p:cNvPr>
            <p:cNvSpPr txBox="1"/>
            <p:nvPr/>
          </p:nvSpPr>
          <p:spPr>
            <a:xfrm>
              <a:off x="4918544" y="2458769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B</a:t>
              </a:r>
            </a:p>
          </p:txBody>
        </p:sp>
      </p:grp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CCE9756-65DA-40F8-85BC-511968D4866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6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6 The Linear Outline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5B46722-A710-494B-BA34-746432C63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59" y="1433777"/>
            <a:ext cx="4922566" cy="443362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: Order your Diagram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5CD363-B98E-4396-A8AE-D561A37D31F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2D09A83-9CB3-475B-8DE0-D2B6309172B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2855A4-07A1-47AD-BFE8-FE8876F93EC9}"/>
              </a:ext>
            </a:extLst>
          </p:cNvPr>
          <p:cNvCxnSpPr>
            <a:cxnSpLocks/>
          </p:cNvCxnSpPr>
          <p:nvPr/>
        </p:nvCxnSpPr>
        <p:spPr bwMode="auto">
          <a:xfrm>
            <a:off x="1345721" y="2832537"/>
            <a:ext cx="432880" cy="615255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5FD8B03-D641-470C-98A4-BF4E50FDD5EE}"/>
              </a:ext>
            </a:extLst>
          </p:cNvPr>
          <p:cNvCxnSpPr>
            <a:cxnSpLocks/>
          </p:cNvCxnSpPr>
          <p:nvPr/>
        </p:nvCxnSpPr>
        <p:spPr bwMode="auto">
          <a:xfrm flipV="1">
            <a:off x="3329796" y="2863970"/>
            <a:ext cx="629729" cy="49800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C61B6D0-E720-4CCD-8140-7A6CED0D9A58}"/>
              </a:ext>
            </a:extLst>
          </p:cNvPr>
          <p:cNvCxnSpPr>
            <a:cxnSpLocks/>
          </p:cNvCxnSpPr>
          <p:nvPr/>
        </p:nvCxnSpPr>
        <p:spPr bwMode="auto">
          <a:xfrm>
            <a:off x="2147977" y="3666227"/>
            <a:ext cx="621101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7D7E81-937B-47DF-9C15-6E62BCA28CB6}"/>
              </a:ext>
            </a:extLst>
          </p:cNvPr>
          <p:cNvCxnSpPr>
            <a:cxnSpLocks/>
          </p:cNvCxnSpPr>
          <p:nvPr/>
        </p:nvCxnSpPr>
        <p:spPr bwMode="auto">
          <a:xfrm>
            <a:off x="3433313" y="3935085"/>
            <a:ext cx="526212" cy="53339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DCA6A0C-EE03-4171-A617-DE815ADEDF1C}"/>
              </a:ext>
            </a:extLst>
          </p:cNvPr>
          <p:cNvCxnSpPr>
            <a:cxnSpLocks/>
          </p:cNvCxnSpPr>
          <p:nvPr/>
        </p:nvCxnSpPr>
        <p:spPr bwMode="auto">
          <a:xfrm flipV="1">
            <a:off x="3717983" y="4868530"/>
            <a:ext cx="336430" cy="512563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6235B2-CA9D-48B9-92A6-0A6B746FA18E}"/>
              </a:ext>
            </a:extLst>
          </p:cNvPr>
          <p:cNvCxnSpPr>
            <a:cxnSpLocks/>
          </p:cNvCxnSpPr>
          <p:nvPr/>
        </p:nvCxnSpPr>
        <p:spPr bwMode="auto">
          <a:xfrm>
            <a:off x="4349089" y="2644717"/>
            <a:ext cx="475832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0A05B5-E176-43A3-8841-F9AA2D9570C0}"/>
              </a:ext>
            </a:extLst>
          </p:cNvPr>
          <p:cNvCxnSpPr>
            <a:cxnSpLocks/>
          </p:cNvCxnSpPr>
          <p:nvPr/>
        </p:nvCxnSpPr>
        <p:spPr bwMode="auto">
          <a:xfrm>
            <a:off x="3703794" y="1900418"/>
            <a:ext cx="307489" cy="57523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235020B-9C00-4DD7-B532-138EECE67269}"/>
              </a:ext>
            </a:extLst>
          </p:cNvPr>
          <p:cNvCxnSpPr>
            <a:cxnSpLocks/>
          </p:cNvCxnSpPr>
          <p:nvPr/>
        </p:nvCxnSpPr>
        <p:spPr bwMode="auto">
          <a:xfrm flipH="1">
            <a:off x="4166558" y="1900418"/>
            <a:ext cx="293300" cy="57523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286B1D7-64A1-4B15-B8C5-7196FDD1B0A5}"/>
              </a:ext>
            </a:extLst>
          </p:cNvPr>
          <p:cNvCxnSpPr>
            <a:cxnSpLocks/>
          </p:cNvCxnSpPr>
          <p:nvPr/>
        </p:nvCxnSpPr>
        <p:spPr bwMode="auto">
          <a:xfrm>
            <a:off x="4285055" y="4812644"/>
            <a:ext cx="279184" cy="596306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C9D17DF-77F8-4957-932F-D8B1FFD10064}"/>
              </a:ext>
            </a:extLst>
          </p:cNvPr>
          <p:cNvCxnSpPr>
            <a:cxnSpLocks/>
          </p:cNvCxnSpPr>
          <p:nvPr/>
        </p:nvCxnSpPr>
        <p:spPr bwMode="auto">
          <a:xfrm>
            <a:off x="887189" y="3537204"/>
            <a:ext cx="780644" cy="10674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CC79D7-EDB7-45AD-9478-DDC1BA99D36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77511" y="3848103"/>
            <a:ext cx="501090" cy="597379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312D50-C359-42E7-8F33-9B4C2F7175A4}"/>
              </a:ext>
            </a:extLst>
          </p:cNvPr>
          <p:cNvCxnSpPr>
            <a:cxnSpLocks/>
          </p:cNvCxnSpPr>
          <p:nvPr/>
        </p:nvCxnSpPr>
        <p:spPr bwMode="auto">
          <a:xfrm>
            <a:off x="4339086" y="4643574"/>
            <a:ext cx="470141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0CF7C10-BCEE-42E3-A85A-9C3F5FE6477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455856" y="1447007"/>
            <a:ext cx="3611944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Order the ideas in your cluster diagram starting from the root.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41ABDC-FDD4-4F7C-AF5B-98538E5AA444}"/>
              </a:ext>
            </a:extLst>
          </p:cNvPr>
          <p:cNvSpPr txBox="1"/>
          <p:nvPr/>
        </p:nvSpPr>
        <p:spPr>
          <a:xfrm>
            <a:off x="1778601" y="341711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93AC01-5B14-4BF0-A2A0-B10EE4F74AC0}"/>
              </a:ext>
            </a:extLst>
          </p:cNvPr>
          <p:cNvSpPr txBox="1"/>
          <p:nvPr/>
        </p:nvSpPr>
        <p:spPr>
          <a:xfrm>
            <a:off x="3423627" y="14461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C77EAC-9EA7-4B18-A16C-15F393736466}"/>
              </a:ext>
            </a:extLst>
          </p:cNvPr>
          <p:cNvSpPr txBox="1"/>
          <p:nvPr/>
        </p:nvSpPr>
        <p:spPr>
          <a:xfrm>
            <a:off x="4396946" y="145221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512F52-34DF-48A2-8D1C-FC88C39F0E46}"/>
              </a:ext>
            </a:extLst>
          </p:cNvPr>
          <p:cNvSpPr txBox="1"/>
          <p:nvPr/>
        </p:nvSpPr>
        <p:spPr>
          <a:xfrm>
            <a:off x="3949055" y="244437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00DFE5-9084-4FCA-A5DA-FF3B16513FD1}"/>
              </a:ext>
            </a:extLst>
          </p:cNvPr>
          <p:cNvSpPr txBox="1"/>
          <p:nvPr/>
        </p:nvSpPr>
        <p:spPr>
          <a:xfrm>
            <a:off x="3949100" y="438742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8616FB0-2B50-4381-B896-F8FDC253BE06}"/>
              </a:ext>
            </a:extLst>
          </p:cNvPr>
          <p:cNvSpPr txBox="1"/>
          <p:nvPr/>
        </p:nvSpPr>
        <p:spPr>
          <a:xfrm>
            <a:off x="4918544" y="2458769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B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3FE8EC9-D75F-4F5A-A037-789D29C1E11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02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7 The First Draft</a:t>
            </a: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C7031BC6-7943-4707-86F6-377F0B28F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</a:t>
            </a:r>
          </a:p>
          <a:p>
            <a:pPr lvl="1"/>
            <a:r>
              <a:rPr lang="en-US" dirty="0"/>
              <a:t>Sentences</a:t>
            </a:r>
          </a:p>
          <a:p>
            <a:pPr lvl="1"/>
            <a:r>
              <a:rPr lang="en-US" dirty="0"/>
              <a:t>Paragraphs</a:t>
            </a:r>
          </a:p>
          <a:p>
            <a:r>
              <a:rPr lang="en-US" dirty="0"/>
              <a:t>NOT </a:t>
            </a:r>
          </a:p>
          <a:p>
            <a:pPr lvl="1"/>
            <a:r>
              <a:rPr lang="en-US" dirty="0"/>
              <a:t>Spelling</a:t>
            </a:r>
          </a:p>
          <a:p>
            <a:pPr lvl="1"/>
            <a:r>
              <a:rPr lang="en-US" dirty="0"/>
              <a:t>Grammar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5D27593-3B21-4EAA-A8B6-1AE2EAFAB6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:Its Purpose</a:t>
            </a:r>
          </a:p>
        </p:txBody>
      </p:sp>
      <p:pic>
        <p:nvPicPr>
          <p:cNvPr id="42" name="Content Placeholder 9">
            <a:extLst>
              <a:ext uri="{FF2B5EF4-FFF2-40B4-BE49-F238E27FC236}">
                <a16:creationId xmlns:a16="http://schemas.microsoft.com/office/drawing/2014/main" id="{4846A047-3750-46E3-9CC6-6E4C49EF56E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2C6F61C-D856-FC0D-F1C2-97DA63BB740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449B0884-D93E-488F-9D16-1C5DDEDDC56B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EBCC943-9069-4FE3-BDAC-559D42B575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284" y="2251692"/>
            <a:ext cx="563007" cy="44914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8C8F599-D4D7-4C26-B5EF-60620171F3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291" y="1726182"/>
            <a:ext cx="1304388" cy="185745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5F8C912-A07C-40D8-9B0C-3FE40F627E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170" y="4057458"/>
            <a:ext cx="1404630" cy="194427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921F2CB-0009-45BE-9947-70A950457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948" y="1560274"/>
            <a:ext cx="2145336" cy="1790075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6CBD93B2-FF10-FAC0-05B7-0DCE47835734}"/>
              </a:ext>
            </a:extLst>
          </p:cNvPr>
          <p:cNvSpPr/>
          <p:nvPr/>
        </p:nvSpPr>
        <p:spPr bwMode="auto">
          <a:xfrm>
            <a:off x="8169253" y="3605267"/>
            <a:ext cx="392464" cy="409085"/>
          </a:xfrm>
          <a:prstGeom prst="downArrow">
            <a:avLst/>
          </a:prstGeom>
          <a:solidFill>
            <a:srgbClr val="FF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58457B-C686-9CE4-0C19-8456DF7FD54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70" b="76635"/>
          <a:stretch/>
        </p:blipFill>
        <p:spPr>
          <a:xfrm>
            <a:off x="3606652" y="1813049"/>
            <a:ext cx="786019" cy="8260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C4753F-FDFE-7065-B85D-359A853047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671" y="2189948"/>
            <a:ext cx="563007" cy="44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2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uiExpand="1" build="p"/>
      <p:bldP spid="3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7 The First Draft</a:t>
            </a: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C7031BC6-7943-4707-86F6-377F0B28F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Based on your ordered points </a:t>
            </a:r>
          </a:p>
          <a:p>
            <a:r>
              <a:rPr lang="en-US" dirty="0">
                <a:sym typeface="Wingdings" panose="05000000000000000000" pitchFamily="2" charset="2"/>
              </a:rPr>
              <a:t>Write the first draft of your personal letter of introduction</a:t>
            </a:r>
          </a:p>
          <a:p>
            <a:r>
              <a:rPr lang="en-US" dirty="0">
                <a:sym typeface="Wingdings" panose="05000000000000000000" pitchFamily="2" charset="2"/>
              </a:rPr>
              <a:t>Make sure your 1st draft is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Double spaced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Black or Blue Pen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5D27593-3B21-4EAA-A8B6-1AE2EAFAB6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Continue Your Personal Letter</a:t>
            </a:r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B7C2766C-C077-447E-A707-7DDB182F74E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D8AC9C2F-40A4-976C-D34F-3295603DC13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195A7CDF-3383-361E-0E65-F4E13958A3B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4AC3A1-DE21-D1A1-A70E-96AFEC5C1A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70" b="76635"/>
          <a:stretch/>
        </p:blipFill>
        <p:spPr>
          <a:xfrm>
            <a:off x="3606652" y="1813049"/>
            <a:ext cx="786019" cy="8260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7F9B0E-A25F-E206-AA1A-4F5FE38796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284" y="2251692"/>
            <a:ext cx="563007" cy="449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6464AC-F367-362C-88C6-9DFE5F173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291" y="1726182"/>
            <a:ext cx="1304388" cy="1857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323168-FF9F-B934-273F-DE3DF552F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170" y="4057458"/>
            <a:ext cx="1404630" cy="19442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5D7339-6DAB-AEDB-454D-14DBE8E650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948" y="1560274"/>
            <a:ext cx="2145336" cy="1790075"/>
          </a:xfrm>
          <a:prstGeom prst="rect">
            <a:avLst/>
          </a:prstGeom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E8F468D6-C9BB-F4C6-57A7-4FF5C3089672}"/>
              </a:ext>
            </a:extLst>
          </p:cNvPr>
          <p:cNvSpPr/>
          <p:nvPr/>
        </p:nvSpPr>
        <p:spPr bwMode="auto">
          <a:xfrm>
            <a:off x="8169253" y="3605267"/>
            <a:ext cx="392464" cy="409085"/>
          </a:xfrm>
          <a:prstGeom prst="downArrow">
            <a:avLst/>
          </a:prstGeom>
          <a:solidFill>
            <a:srgbClr val="FF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E34E24-E784-32C9-3B74-EB4AB5061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671" y="2189948"/>
            <a:ext cx="563007" cy="44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0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FED81E1-5827-4A1C-BEF7-F618CD2B5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 Homework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7E0137-2B90-40B4-91A2-D9E4D0313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your cluster diagram.</a:t>
            </a:r>
          </a:p>
          <a:p>
            <a:r>
              <a:rPr lang="en-US" dirty="0"/>
              <a:t>Order your cluster diagram (Linear Outline)</a:t>
            </a:r>
          </a:p>
          <a:p>
            <a:r>
              <a:rPr lang="en-US" dirty="0"/>
              <a:t>Complete the first draft.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1E6107-CFD3-4BA4-93AC-CBC94853CB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: Personal Letter of Introduction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1F7F05D3-4E37-4BF5-91AD-367A8224085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912E03-59B0-72CE-E4C8-7408A6B1CE2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6">
            <a:hlinkClick r:id="rId3"/>
            <a:extLst>
              <a:ext uri="{FF2B5EF4-FFF2-40B4-BE49-F238E27FC236}">
                <a16:creationId xmlns:a16="http://schemas.microsoft.com/office/drawing/2014/main" id="{9C55D6A6-0FE7-4949-A12E-86220174B91C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99E57A-1A92-752B-824F-09E795EBED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70" b="76635"/>
          <a:stretch/>
        </p:blipFill>
        <p:spPr>
          <a:xfrm>
            <a:off x="3606652" y="1813049"/>
            <a:ext cx="786019" cy="8260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2AD9B0-7E9D-0EA9-3BB5-4B9281963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284" y="2251692"/>
            <a:ext cx="563007" cy="449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EC824B-CCAC-F62C-D0CB-2F6E0355E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291" y="1726182"/>
            <a:ext cx="1304388" cy="1857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70C4BC-13A6-374F-4926-D17C8CD79B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170" y="4057458"/>
            <a:ext cx="1404630" cy="19442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E330EC-7445-6630-E6BF-4B3FC60DA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948" y="1560274"/>
            <a:ext cx="2145336" cy="1790075"/>
          </a:xfrm>
          <a:prstGeom prst="rect">
            <a:avLst/>
          </a:prstGeom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4D2BB0D2-8EEE-BF47-00F7-B2009614BAD7}"/>
              </a:ext>
            </a:extLst>
          </p:cNvPr>
          <p:cNvSpPr/>
          <p:nvPr/>
        </p:nvSpPr>
        <p:spPr bwMode="auto">
          <a:xfrm>
            <a:off x="8169253" y="3605267"/>
            <a:ext cx="392464" cy="409085"/>
          </a:xfrm>
          <a:prstGeom prst="downArrow">
            <a:avLst/>
          </a:prstGeom>
          <a:solidFill>
            <a:srgbClr val="FF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BF87C5D-3AFB-00BA-101E-50DFBC8F99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671" y="2189948"/>
            <a:ext cx="563007" cy="44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9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79F7C94-A272-445C-91D8-064D394C833E}"/>
              </a:ext>
            </a:extLst>
          </p:cNvPr>
          <p:cNvGrpSpPr/>
          <p:nvPr/>
        </p:nvGrpSpPr>
        <p:grpSpPr>
          <a:xfrm>
            <a:off x="4721514" y="1598488"/>
            <a:ext cx="3794466" cy="3216325"/>
            <a:chOff x="4721514" y="1598488"/>
            <a:chExt cx="3794466" cy="3216325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6D81038-B7E8-49B4-B4AA-888A318420BD}"/>
                </a:ext>
              </a:extLst>
            </p:cNvPr>
            <p:cNvCxnSpPr>
              <a:cxnSpLocks/>
              <a:stCxn id="53" idx="6"/>
              <a:endCxn id="49" idx="2"/>
            </p:cNvCxnSpPr>
            <p:nvPr/>
          </p:nvCxnSpPr>
          <p:spPr bwMode="auto">
            <a:xfrm flipV="1">
              <a:off x="4721514" y="3106415"/>
              <a:ext cx="493575" cy="155015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126B05D-F5DD-4B2E-915B-96012B9960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17601" y="2275147"/>
              <a:ext cx="501051" cy="36737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C7A929F-0342-486D-BBD6-D40965F1BAA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826664" y="1662162"/>
              <a:ext cx="234351" cy="395377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B12D0A9-7936-4D96-B9F4-2CC58DAA68FB}"/>
                </a:ext>
              </a:extLst>
            </p:cNvPr>
            <p:cNvCxnSpPr>
              <a:cxnSpLocks/>
              <a:stCxn id="55" idx="5"/>
              <a:endCxn id="50" idx="1"/>
            </p:cNvCxnSpPr>
            <p:nvPr/>
          </p:nvCxnSpPr>
          <p:spPr bwMode="auto">
            <a:xfrm>
              <a:off x="7276644" y="1598488"/>
              <a:ext cx="275503" cy="494413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21414A1-9971-4CDD-9748-DB828411647B}"/>
                </a:ext>
              </a:extLst>
            </p:cNvPr>
            <p:cNvCxnSpPr>
              <a:cxnSpLocks/>
              <a:stCxn id="54" idx="7"/>
              <a:endCxn id="49" idx="4"/>
            </p:cNvCxnSpPr>
            <p:nvPr/>
          </p:nvCxnSpPr>
          <p:spPr bwMode="auto">
            <a:xfrm flipV="1">
              <a:off x="5209170" y="3330702"/>
              <a:ext cx="225893" cy="677907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B2D254A7-F7BE-4122-B009-2AD845D639E9}"/>
                </a:ext>
              </a:extLst>
            </p:cNvPr>
            <p:cNvCxnSpPr>
              <a:cxnSpLocks/>
              <a:stCxn id="51" idx="6"/>
              <a:endCxn id="59" idx="2"/>
            </p:cNvCxnSpPr>
            <p:nvPr/>
          </p:nvCxnSpPr>
          <p:spPr bwMode="auto">
            <a:xfrm>
              <a:off x="7753981" y="4054695"/>
              <a:ext cx="761999" cy="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B8B713B-D32B-418C-B7B1-67352F47F026}"/>
                </a:ext>
              </a:extLst>
            </p:cNvPr>
            <p:cNvCxnSpPr>
              <a:cxnSpLocks/>
              <a:stCxn id="51" idx="5"/>
              <a:endCxn id="58" idx="1"/>
            </p:cNvCxnSpPr>
            <p:nvPr/>
          </p:nvCxnSpPr>
          <p:spPr bwMode="auto">
            <a:xfrm>
              <a:off x="7689552" y="4213290"/>
              <a:ext cx="315044" cy="601523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B76D9AB-E136-4A5E-9E09-1E4EA6ADD548}"/>
              </a:ext>
            </a:extLst>
          </p:cNvPr>
          <p:cNvGrpSpPr/>
          <p:nvPr/>
        </p:nvGrpSpPr>
        <p:grpSpPr>
          <a:xfrm>
            <a:off x="5655036" y="2435724"/>
            <a:ext cx="1897111" cy="2494554"/>
            <a:chOff x="5655036" y="2435724"/>
            <a:chExt cx="1897111" cy="2494554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14D9919-7243-48EB-8793-5C8BF3140F78}"/>
                </a:ext>
              </a:extLst>
            </p:cNvPr>
            <p:cNvCxnSpPr>
              <a:cxnSpLocks/>
              <a:stCxn id="49" idx="6"/>
              <a:endCxn id="47" idx="2"/>
            </p:cNvCxnSpPr>
            <p:nvPr/>
          </p:nvCxnSpPr>
          <p:spPr bwMode="auto">
            <a:xfrm>
              <a:off x="5655036" y="3106415"/>
              <a:ext cx="771634" cy="123063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8AB253B-D4C0-4305-8F6B-ABCF8BDFE6BB}"/>
                </a:ext>
              </a:extLst>
            </p:cNvPr>
            <p:cNvCxnSpPr>
              <a:cxnSpLocks/>
              <a:stCxn id="47" idx="5"/>
              <a:endCxn id="51" idx="1"/>
            </p:cNvCxnSpPr>
            <p:nvPr/>
          </p:nvCxnSpPr>
          <p:spPr bwMode="auto">
            <a:xfrm>
              <a:off x="6993628" y="3457432"/>
              <a:ext cx="384835" cy="43866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299DCA7-752E-411C-BC20-16ABDD320843}"/>
                </a:ext>
              </a:extLst>
            </p:cNvPr>
            <p:cNvCxnSpPr>
              <a:cxnSpLocks/>
              <a:stCxn id="52" idx="0"/>
              <a:endCxn id="51" idx="4"/>
            </p:cNvCxnSpPr>
            <p:nvPr/>
          </p:nvCxnSpPr>
          <p:spPr bwMode="auto">
            <a:xfrm flipV="1">
              <a:off x="7144383" y="4278982"/>
              <a:ext cx="389625" cy="651296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95D0630-1583-4F02-9690-BAC79A0A37F4}"/>
                </a:ext>
              </a:extLst>
            </p:cNvPr>
            <p:cNvCxnSpPr>
              <a:cxnSpLocks/>
              <a:stCxn id="47" idx="7"/>
            </p:cNvCxnSpPr>
            <p:nvPr/>
          </p:nvCxnSpPr>
          <p:spPr bwMode="auto">
            <a:xfrm flipV="1">
              <a:off x="6993628" y="2435724"/>
              <a:ext cx="558519" cy="56580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9770B86-00DA-4263-956D-158499630177}"/>
              </a:ext>
            </a:extLst>
          </p:cNvPr>
          <p:cNvGrpSpPr/>
          <p:nvPr/>
        </p:nvGrpSpPr>
        <p:grpSpPr>
          <a:xfrm>
            <a:off x="4281567" y="1215532"/>
            <a:ext cx="4674360" cy="3982163"/>
            <a:chOff x="770626" y="1991908"/>
            <a:chExt cx="4674360" cy="3982163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8160359C-DF6D-4FC9-9B33-D06DD9664DCF}"/>
                </a:ext>
              </a:extLst>
            </p:cNvPr>
            <p:cNvGrpSpPr/>
            <p:nvPr/>
          </p:nvGrpSpPr>
          <p:grpSpPr>
            <a:xfrm>
              <a:off x="770626" y="1991982"/>
              <a:ext cx="4674360" cy="3982089"/>
              <a:chOff x="770626" y="1991982"/>
              <a:chExt cx="4674360" cy="3982089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A498C42-5723-4D1E-AB9F-5DA3894EA537}"/>
                  </a:ext>
                </a:extLst>
              </p:cNvPr>
              <p:cNvSpPr/>
              <p:nvPr/>
            </p:nvSpPr>
            <p:spPr bwMode="auto">
              <a:xfrm>
                <a:off x="770626" y="3813519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D24B5B34-630D-4F2C-AA36-A4C3F1E88F04}"/>
                  </a:ext>
                </a:extLst>
              </p:cNvPr>
              <p:cNvSpPr/>
              <p:nvPr/>
            </p:nvSpPr>
            <p:spPr bwMode="auto">
              <a:xfrm>
                <a:off x="1322711" y="4719293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3FC0DD26-5F84-41EF-8200-326DBC63772A}"/>
                  </a:ext>
                </a:extLst>
              </p:cNvPr>
              <p:cNvSpPr/>
              <p:nvPr/>
            </p:nvSpPr>
            <p:spPr bwMode="auto">
              <a:xfrm>
                <a:off x="3390185" y="1991982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A078B561-2EEB-4CA6-AF19-522E89FC76AC}"/>
                  </a:ext>
                </a:extLst>
              </p:cNvPr>
              <p:cNvSpPr/>
              <p:nvPr/>
            </p:nvSpPr>
            <p:spPr bwMode="auto">
              <a:xfrm>
                <a:off x="4917775" y="2829464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AE70CA12-AAAD-4540-B3BA-AA0EF3980EA8}"/>
                  </a:ext>
                </a:extLst>
              </p:cNvPr>
              <p:cNvSpPr/>
              <p:nvPr/>
            </p:nvSpPr>
            <p:spPr bwMode="auto">
              <a:xfrm>
                <a:off x="4429226" y="5525497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FB6CA77-853C-4F41-8F0A-3E2C2CC19166}"/>
                  </a:ext>
                </a:extLst>
              </p:cNvPr>
              <p:cNvSpPr/>
              <p:nvPr/>
            </p:nvSpPr>
            <p:spPr bwMode="auto">
              <a:xfrm>
                <a:off x="5005039" y="4606784"/>
                <a:ext cx="439947" cy="448574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E1389BC-1EAB-4A81-8AD4-7F2CB623EDF7}"/>
                </a:ext>
              </a:extLst>
            </p:cNvPr>
            <p:cNvSpPr/>
            <p:nvPr/>
          </p:nvSpPr>
          <p:spPr bwMode="auto">
            <a:xfrm>
              <a:off x="4416724" y="1991908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B6C3A6B-9C65-47B2-971E-80A69F3D5101}"/>
              </a:ext>
            </a:extLst>
          </p:cNvPr>
          <p:cNvGrpSpPr/>
          <p:nvPr/>
        </p:nvGrpSpPr>
        <p:grpSpPr>
          <a:xfrm>
            <a:off x="4849730" y="1999817"/>
            <a:ext cx="3077935" cy="3379035"/>
            <a:chOff x="4849730" y="1999817"/>
            <a:chExt cx="3077935" cy="3379035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A62ED04-B412-4567-A832-68C9B01A7997}"/>
                </a:ext>
              </a:extLst>
            </p:cNvPr>
            <p:cNvSpPr/>
            <p:nvPr/>
          </p:nvSpPr>
          <p:spPr bwMode="auto">
            <a:xfrm>
              <a:off x="4849730" y="1999817"/>
              <a:ext cx="439947" cy="451598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1934E-B656-4931-B504-D75B3849CD3B}"/>
                </a:ext>
              </a:extLst>
            </p:cNvPr>
            <p:cNvSpPr/>
            <p:nvPr/>
          </p:nvSpPr>
          <p:spPr bwMode="auto">
            <a:xfrm>
              <a:off x="5215089" y="2882128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B4A1CE3-6BA0-4224-AC8B-4D45C680EC79}"/>
                </a:ext>
              </a:extLst>
            </p:cNvPr>
            <p:cNvSpPr/>
            <p:nvPr/>
          </p:nvSpPr>
          <p:spPr bwMode="auto">
            <a:xfrm>
              <a:off x="7314034" y="3830408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F4108A7-A614-4060-A234-B2411DCA9D35}"/>
                </a:ext>
              </a:extLst>
            </p:cNvPr>
            <p:cNvSpPr/>
            <p:nvPr/>
          </p:nvSpPr>
          <p:spPr bwMode="auto">
            <a:xfrm>
              <a:off x="6924409" y="4930278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397D0BB-859F-44F1-AAD3-D526831AB0BA}"/>
                </a:ext>
              </a:extLst>
            </p:cNvPr>
            <p:cNvSpPr/>
            <p:nvPr/>
          </p:nvSpPr>
          <p:spPr bwMode="auto">
            <a:xfrm>
              <a:off x="7487718" y="2027209"/>
              <a:ext cx="439947" cy="448574"/>
            </a:xfrm>
            <a:prstGeom prst="ellipse">
              <a:avLst/>
            </a:prstGeom>
            <a:solidFill>
              <a:srgbClr val="FF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8 Cluster Diagram (Review)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CF63ED5-A416-4704-94C1-AEAED979E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1 Create</a:t>
            </a:r>
          </a:p>
          <a:p>
            <a:pPr lvl="1"/>
            <a:r>
              <a:rPr lang="en-US" dirty="0"/>
              <a:t>Note topic</a:t>
            </a:r>
          </a:p>
          <a:p>
            <a:pPr lvl="1"/>
            <a:r>
              <a:rPr lang="en-US" dirty="0"/>
              <a:t>Generate</a:t>
            </a:r>
          </a:p>
          <a:p>
            <a:pPr lvl="1"/>
            <a:r>
              <a:rPr lang="en-US" dirty="0"/>
              <a:t>Connect</a:t>
            </a:r>
          </a:p>
          <a:p>
            <a:pPr lvl="1"/>
            <a:r>
              <a:rPr lang="en-US" dirty="0"/>
              <a:t>Expand</a:t>
            </a:r>
          </a:p>
          <a:p>
            <a:r>
              <a:rPr lang="en-US" dirty="0"/>
              <a:t>2 Review</a:t>
            </a:r>
          </a:p>
          <a:p>
            <a:pPr lvl="1"/>
            <a:r>
              <a:rPr lang="en-US" dirty="0"/>
              <a:t>Reorganize</a:t>
            </a:r>
          </a:p>
          <a:p>
            <a:pPr lvl="1"/>
            <a:r>
              <a:rPr lang="en-US" dirty="0"/>
              <a:t>Order (Linear Outline)</a:t>
            </a:r>
          </a:p>
          <a:p>
            <a:pPr lvl="1"/>
            <a:r>
              <a:rPr lang="en-US" dirty="0"/>
              <a:t>Null (0, cross-out)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: Creating</a:t>
            </a:r>
            <a:endParaRPr lang="en-CA" dirty="0"/>
          </a:p>
        </p:txBody>
      </p:sp>
      <p:pic>
        <p:nvPicPr>
          <p:cNvPr id="37" name="Content Placeholder 9">
            <a:extLst>
              <a:ext uri="{FF2B5EF4-FFF2-40B4-BE49-F238E27FC236}">
                <a16:creationId xmlns:a16="http://schemas.microsoft.com/office/drawing/2014/main" id="{53FB6CA0-E867-4643-9812-506B43E0F86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F9E54AC-1C01-417C-979D-597518D6936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" name="Content Placeholder 13">
            <a:hlinkClick r:id="rId3" action="ppaction://hlinkfile"/>
            <a:extLst>
              <a:ext uri="{FF2B5EF4-FFF2-40B4-BE49-F238E27FC236}">
                <a16:creationId xmlns:a16="http://schemas.microsoft.com/office/drawing/2014/main" id="{92D18344-3692-4098-AA3E-0031FB5910B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47" name="Smiley Face 46">
            <a:extLst>
              <a:ext uri="{FF2B5EF4-FFF2-40B4-BE49-F238E27FC236}">
                <a16:creationId xmlns:a16="http://schemas.microsoft.com/office/drawing/2014/main" id="{FFC9F9E0-2F1B-4479-90F0-DEBE54D8DA52}"/>
              </a:ext>
            </a:extLst>
          </p:cNvPr>
          <p:cNvSpPr/>
          <p:nvPr/>
        </p:nvSpPr>
        <p:spPr bwMode="auto">
          <a:xfrm>
            <a:off x="6426670" y="2907103"/>
            <a:ext cx="664233" cy="644750"/>
          </a:xfrm>
          <a:prstGeom prst="smileyFace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744C1D7-8C87-4D4E-849C-9684CA860E35}"/>
              </a:ext>
            </a:extLst>
          </p:cNvPr>
          <p:cNvCxnSpPr>
            <a:cxnSpLocks/>
            <a:stCxn id="48" idx="6"/>
            <a:endCxn id="50" idx="2"/>
          </p:cNvCxnSpPr>
          <p:nvPr/>
        </p:nvCxnSpPr>
        <p:spPr bwMode="auto">
          <a:xfrm>
            <a:off x="5289677" y="2225616"/>
            <a:ext cx="2198041" cy="2588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F0B2CB1A-3E71-48F6-83E8-65115544F015}"/>
              </a:ext>
            </a:extLst>
          </p:cNvPr>
          <p:cNvCxnSpPr>
            <a:cxnSpLocks/>
            <a:endCxn id="49" idx="1"/>
          </p:cNvCxnSpPr>
          <p:nvPr/>
        </p:nvCxnSpPr>
        <p:spPr bwMode="auto">
          <a:xfrm>
            <a:off x="5097032" y="2435970"/>
            <a:ext cx="182486" cy="51185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9C4F0D-F5A2-4B45-B626-7C8A99D82756}"/>
              </a:ext>
            </a:extLst>
          </p:cNvPr>
          <p:cNvGrpSpPr/>
          <p:nvPr/>
        </p:nvGrpSpPr>
        <p:grpSpPr>
          <a:xfrm>
            <a:off x="5285437" y="1206883"/>
            <a:ext cx="3579853" cy="3078644"/>
            <a:chOff x="4944406" y="5407120"/>
            <a:chExt cx="3579853" cy="307864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A7B3C1-FF55-45B6-962C-432E51DC1C16}"/>
                </a:ext>
              </a:extLst>
            </p:cNvPr>
            <p:cNvSpPr txBox="1"/>
            <p:nvPr/>
          </p:nvSpPr>
          <p:spPr>
            <a:xfrm>
              <a:off x="7201356" y="6221601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6C6F902-3660-4101-96E8-786794809D2E}"/>
                </a:ext>
              </a:extLst>
            </p:cNvPr>
            <p:cNvSpPr txBox="1"/>
            <p:nvPr/>
          </p:nvSpPr>
          <p:spPr>
            <a:xfrm>
              <a:off x="7043964" y="8024099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DF865B9-30DA-411F-9A5C-E15D3425FA21}"/>
                </a:ext>
              </a:extLst>
            </p:cNvPr>
            <p:cNvSpPr txBox="1"/>
            <p:nvPr/>
          </p:nvSpPr>
          <p:spPr>
            <a:xfrm>
              <a:off x="4944406" y="7051451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3CA997B-B50C-4DD2-AAB3-83B96D9A00D9}"/>
                </a:ext>
              </a:extLst>
            </p:cNvPr>
            <p:cNvSpPr txBox="1"/>
            <p:nvPr/>
          </p:nvSpPr>
          <p:spPr>
            <a:xfrm>
              <a:off x="6590680" y="540712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B6CBB6-E487-44F4-A252-B7FFFC315988}"/>
                </a:ext>
              </a:extLst>
            </p:cNvPr>
            <p:cNvSpPr txBox="1"/>
            <p:nvPr/>
          </p:nvSpPr>
          <p:spPr>
            <a:xfrm>
              <a:off x="8134409" y="6253325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E88E448-7A17-4584-8B21-7D0E203A1716}"/>
                </a:ext>
              </a:extLst>
            </p:cNvPr>
            <p:cNvSpPr txBox="1"/>
            <p:nvPr/>
          </p:nvSpPr>
          <p:spPr>
            <a:xfrm>
              <a:off x="7624184" y="5417129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C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A622E5-D2A0-4A52-A115-11AD0FB5C50C}"/>
              </a:ext>
            </a:extLst>
          </p:cNvPr>
          <p:cNvGrpSpPr/>
          <p:nvPr/>
        </p:nvGrpSpPr>
        <p:grpSpPr>
          <a:xfrm>
            <a:off x="4909425" y="1981447"/>
            <a:ext cx="4005975" cy="2323717"/>
            <a:chOff x="4909425" y="1981447"/>
            <a:chExt cx="4005975" cy="232371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5113A42-54D8-43EA-8E07-4723EE30A7D4}"/>
                </a:ext>
              </a:extLst>
            </p:cNvPr>
            <p:cNvSpPr txBox="1"/>
            <p:nvPr/>
          </p:nvSpPr>
          <p:spPr>
            <a:xfrm>
              <a:off x="4909425" y="1981447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0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C9C8C1B-A12B-42DD-9769-4DC3E716186F}"/>
                </a:ext>
              </a:extLst>
            </p:cNvPr>
            <p:cNvSpPr txBox="1"/>
            <p:nvPr/>
          </p:nvSpPr>
          <p:spPr>
            <a:xfrm>
              <a:off x="8576846" y="3843499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831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3196D8F-E44B-4BBD-84A4-FA532FA9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9 Cluster Diagram (Review)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A0FD7E2-F378-44BE-A48B-2B61EF526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74" y="3673570"/>
            <a:ext cx="1450851" cy="728473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66881B-DAF2-4888-97C7-C78F811800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: Character of a good cluster diagram</a:t>
            </a:r>
            <a:endParaRPr lang="en-US" dirty="0"/>
          </a:p>
        </p:txBody>
      </p:sp>
      <p:pic>
        <p:nvPicPr>
          <p:cNvPr id="24" name="Content Placeholder 13">
            <a:extLst>
              <a:ext uri="{FF2B5EF4-FFF2-40B4-BE49-F238E27FC236}">
                <a16:creationId xmlns:a16="http://schemas.microsoft.com/office/drawing/2014/main" id="{D0B68728-C358-4684-83BC-0A2EAB40D00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751DF3D-8C7C-4DF8-8F76-988C1E9F021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762" y="2166961"/>
            <a:ext cx="2055777" cy="3741690"/>
          </a:xfr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5A6479-8A07-26D9-ABA3-886ABD67855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Content Placeholder 13">
            <a:hlinkClick r:id="rId4" action="ppaction://hlinkfile"/>
            <a:extLst>
              <a:ext uri="{FF2B5EF4-FFF2-40B4-BE49-F238E27FC236}">
                <a16:creationId xmlns:a16="http://schemas.microsoft.com/office/drawing/2014/main" id="{FE728970-9B54-4B29-AA5B-931044231583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CDFF00B-A307-4509-B6D5-372EB3B913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3" y="1922924"/>
            <a:ext cx="4818626" cy="4020676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A11DE1A8-1C8D-E45C-D12F-4DE16CB4C944}"/>
              </a:ext>
            </a:extLst>
          </p:cNvPr>
          <p:cNvGrpSpPr/>
          <p:nvPr/>
        </p:nvGrpSpPr>
        <p:grpSpPr>
          <a:xfrm>
            <a:off x="4799386" y="2613839"/>
            <a:ext cx="1804393" cy="2856924"/>
            <a:chOff x="4799386" y="2613839"/>
            <a:chExt cx="1804393" cy="2856924"/>
          </a:xfrm>
        </p:grpSpPr>
        <p:sp>
          <p:nvSpPr>
            <p:cNvPr id="18" name="Smiley Face 17">
              <a:extLst>
                <a:ext uri="{FF2B5EF4-FFF2-40B4-BE49-F238E27FC236}">
                  <a16:creationId xmlns:a16="http://schemas.microsoft.com/office/drawing/2014/main" id="{FBDE1DE2-3773-4EB9-99E0-19FAB05526E3}"/>
                </a:ext>
              </a:extLst>
            </p:cNvPr>
            <p:cNvSpPr/>
            <p:nvPr/>
          </p:nvSpPr>
          <p:spPr bwMode="auto">
            <a:xfrm>
              <a:off x="4799386" y="3307633"/>
              <a:ext cx="803000" cy="746604"/>
            </a:xfrm>
            <a:prstGeom prst="smileyFace">
              <a:avLst>
                <a:gd name="adj" fmla="val -4653"/>
              </a:avLst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9437028-3654-4B6A-8BBB-36D9068A2E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09517" y="2613839"/>
              <a:ext cx="0" cy="652519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31DD894-A7C6-4B91-BAA1-DEAA9CA94E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94796" y="5152750"/>
              <a:ext cx="323674" cy="300761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49C6AD7-A3B9-45C6-B1D0-F2650E01E4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03779" y="4107406"/>
              <a:ext cx="0" cy="58519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373029-237B-4647-8649-930E363555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28257" y="4054237"/>
              <a:ext cx="19223" cy="642245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EAFE3D0-6225-495A-921F-D60CBAFF9C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092566" y="5100995"/>
              <a:ext cx="352231" cy="36976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27DC9F95-97B6-4F03-86F7-8BB8A9416E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8448" y="1885359"/>
            <a:ext cx="2189672" cy="3992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EB6E52F-217E-FDD2-C0DB-879EB1A7E854}"/>
              </a:ext>
            </a:extLst>
          </p:cNvPr>
          <p:cNvGrpSpPr/>
          <p:nvPr/>
        </p:nvGrpSpPr>
        <p:grpSpPr>
          <a:xfrm>
            <a:off x="7004883" y="2282198"/>
            <a:ext cx="1754733" cy="3302128"/>
            <a:chOff x="7004883" y="2282198"/>
            <a:chExt cx="1754733" cy="3302128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DCF2A06-DDCA-4EA2-8D29-CF1E317759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15668" y="3881681"/>
              <a:ext cx="0" cy="643384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5E4113E-DE26-48B8-8637-074AC3F5918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35775" y="2282198"/>
              <a:ext cx="661423" cy="2027208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BBF467-933C-4213-8899-41377C68958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932920" y="2382640"/>
              <a:ext cx="11560" cy="644504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Smiley Face 29">
              <a:extLst>
                <a:ext uri="{FF2B5EF4-FFF2-40B4-BE49-F238E27FC236}">
                  <a16:creationId xmlns:a16="http://schemas.microsoft.com/office/drawing/2014/main" id="{22EFD15D-5D7F-43E3-B140-1BA0DE4E256A}"/>
                </a:ext>
              </a:extLst>
            </p:cNvPr>
            <p:cNvSpPr/>
            <p:nvPr/>
          </p:nvSpPr>
          <p:spPr bwMode="auto">
            <a:xfrm>
              <a:off x="7510225" y="3027144"/>
              <a:ext cx="828129" cy="854537"/>
            </a:xfrm>
            <a:prstGeom prst="smileyFace">
              <a:avLst>
                <a:gd name="adj" fmla="val -4653"/>
              </a:avLst>
            </a:prstGeom>
            <a:noFill/>
            <a:ln w="285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95E0A4F-9928-47FF-AA51-B07C9B7267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63022" y="3855803"/>
              <a:ext cx="596594" cy="1385256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F4B38EE-ECB9-47CD-A0A7-7472CF1BD8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04883" y="4864059"/>
              <a:ext cx="0" cy="532275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E67175E-C3EA-4F4A-B1F7-12CAECBA9E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32765" y="4930508"/>
              <a:ext cx="343618" cy="370936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1B64F2D-8467-43C9-9391-7D2E5D93F80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99156" y="5000784"/>
              <a:ext cx="566237" cy="583542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63202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bw43clus</Template>
  <TotalTime>10238</TotalTime>
  <Words>866</Words>
  <Application>Microsoft Office PowerPoint</Application>
  <PresentationFormat>On-screen Show (4:3)</PresentationFormat>
  <Paragraphs>178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Cambria Math</vt:lpstr>
      <vt:lpstr>Times New Roman</vt:lpstr>
      <vt:lpstr>Wingdings</vt:lpstr>
      <vt:lpstr>ecp1026</vt:lpstr>
      <vt:lpstr>CorelDRAW</vt:lpstr>
      <vt:lpstr>4.3 Personal Letters… Pre-writing, Cluster Diagrams</vt:lpstr>
      <vt:lpstr>0. Pre-writing, Cluster Diagrams</vt:lpstr>
      <vt:lpstr>1 Journal Entry</vt:lpstr>
      <vt:lpstr>2 The Personal (Informal) Letter</vt:lpstr>
      <vt:lpstr>2 The Personal (Informal) Letter</vt:lpstr>
      <vt:lpstr>2 The Personal (Informal) Letter</vt:lpstr>
      <vt:lpstr>2 The Personal (Informal) Letter</vt:lpstr>
      <vt:lpstr>3 Pre-Writing</vt:lpstr>
      <vt:lpstr>3 Pre-Writing</vt:lpstr>
      <vt:lpstr>3 Pre-Writing</vt:lpstr>
      <vt:lpstr>4 RE a Cluster Diagram</vt:lpstr>
      <vt:lpstr>4 RE a Cluster Diagram</vt:lpstr>
      <vt:lpstr>5 Cluster Diagrams</vt:lpstr>
      <vt:lpstr>5 Cluster Diagrams</vt:lpstr>
      <vt:lpstr>5 Cluster Diagrams</vt:lpstr>
      <vt:lpstr>5 Cluster Diagrams</vt:lpstr>
      <vt:lpstr>5 Cluster Diagrams</vt:lpstr>
      <vt:lpstr>5 Cluster Diagrams</vt:lpstr>
      <vt:lpstr>5 Cluster Diagram</vt:lpstr>
      <vt:lpstr>6 The Linear Outline</vt:lpstr>
      <vt:lpstr>6 The Linear Outline</vt:lpstr>
      <vt:lpstr>7 The First Draft</vt:lpstr>
      <vt:lpstr>7 The First Draft</vt:lpstr>
      <vt:lpstr>8 Homework</vt:lpstr>
      <vt:lpstr>8 Cluster Diagram (Review)</vt:lpstr>
      <vt:lpstr>9 Cluster Diagram (Review)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林歐瑪</dc:creator>
  <cp:lastModifiedBy>Jonathon David White</cp:lastModifiedBy>
  <cp:revision>78</cp:revision>
  <dcterms:created xsi:type="dcterms:W3CDTF">2023-02-25T04:28:36Z</dcterms:created>
  <dcterms:modified xsi:type="dcterms:W3CDTF">2025-03-13T08:08:12Z</dcterms:modified>
  <cp:category>course</cp:category>
</cp:coreProperties>
</file>