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256" r:id="rId2"/>
    <p:sldId id="257" r:id="rId3"/>
    <p:sldId id="270" r:id="rId4"/>
    <p:sldId id="313" r:id="rId5"/>
    <p:sldId id="271" r:id="rId6"/>
    <p:sldId id="312" r:id="rId7"/>
    <p:sldId id="272" r:id="rId8"/>
    <p:sldId id="296" r:id="rId9"/>
    <p:sldId id="297" r:id="rId10"/>
    <p:sldId id="298" r:id="rId11"/>
    <p:sldId id="299" r:id="rId12"/>
    <p:sldId id="300" r:id="rId13"/>
    <p:sldId id="301" r:id="rId14"/>
    <p:sldId id="302" r:id="rId15"/>
    <p:sldId id="303" r:id="rId16"/>
    <p:sldId id="304" r:id="rId17"/>
    <p:sldId id="305" r:id="rId18"/>
    <p:sldId id="306" r:id="rId19"/>
    <p:sldId id="274" r:id="rId20"/>
    <p:sldId id="275" r:id="rId21"/>
    <p:sldId id="276" r:id="rId22"/>
    <p:sldId id="278" r:id="rId23"/>
    <p:sldId id="279" r:id="rId24"/>
    <p:sldId id="307" r:id="rId25"/>
    <p:sldId id="308" r:id="rId26"/>
    <p:sldId id="309" r:id="rId27"/>
    <p:sldId id="310" r:id="rId28"/>
    <p:sldId id="311" r:id="rId29"/>
    <p:sldId id="292" r:id="rId30"/>
    <p:sldId id="314" r:id="rId31"/>
    <p:sldId id="315" r:id="rId32"/>
    <p:sldId id="291" r:id="rId33"/>
    <p:sldId id="281" r:id="rId34"/>
    <p:sldId id="289" r:id="rId35"/>
    <p:sldId id="290" r:id="rId36"/>
    <p:sldId id="286" r:id="rId37"/>
    <p:sldId id="285" r:id="rId38"/>
    <p:sldId id="284" r:id="rId39"/>
    <p:sldId id="283" r:id="rId40"/>
    <p:sldId id="282" r:id="rId41"/>
    <p:sldId id="280"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031" autoAdjust="0"/>
    <p:restoredTop sz="78480" autoAdjust="0"/>
  </p:normalViewPr>
  <p:slideViewPr>
    <p:cSldViewPr snapToGrid="0">
      <p:cViewPr varScale="1">
        <p:scale>
          <a:sx n="123" d="100"/>
          <a:sy n="123" d="100"/>
        </p:scale>
        <p:origin x="1920" y="8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35887-95C1-44C0-9265-AB57F991BB81}" type="datetimeFigureOut">
              <a:rPr lang="en-US" smtClean="0"/>
              <a:t>3/20/2025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CF984-E8E9-4674-9E65-960C4BA4146B}" type="slidenum">
              <a:rPr lang="en-US" smtClean="0"/>
              <a:t>‹#›</a:t>
            </a:fld>
            <a:endParaRPr lang="en-US"/>
          </a:p>
        </p:txBody>
      </p:sp>
    </p:spTree>
    <p:extLst>
      <p:ext uri="{BB962C8B-B14F-4D97-AF65-F5344CB8AC3E}">
        <p14:creationId xmlns:p14="http://schemas.microsoft.com/office/powerpoint/2010/main" val="2703282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984-E8E9-4674-9E65-960C4BA4146B}" type="slidenum">
              <a:rPr lang="en-US" smtClean="0"/>
              <a:t>2</a:t>
            </a:fld>
            <a:endParaRPr lang="en-US"/>
          </a:p>
        </p:txBody>
      </p:sp>
    </p:spTree>
    <p:extLst>
      <p:ext uri="{BB962C8B-B14F-4D97-AF65-F5344CB8AC3E}">
        <p14:creationId xmlns:p14="http://schemas.microsoft.com/office/powerpoint/2010/main" val="171286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984-E8E9-4674-9E65-960C4BA4146B}" type="slidenum">
              <a:rPr lang="en-US" smtClean="0"/>
              <a:t>6</a:t>
            </a:fld>
            <a:endParaRPr lang="en-US"/>
          </a:p>
        </p:txBody>
      </p:sp>
    </p:spTree>
    <p:extLst>
      <p:ext uri="{BB962C8B-B14F-4D97-AF65-F5344CB8AC3E}">
        <p14:creationId xmlns:p14="http://schemas.microsoft.com/office/powerpoint/2010/main" val="2728279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984-E8E9-4674-9E65-960C4BA4146B}" type="slidenum">
              <a:rPr lang="en-US" smtClean="0"/>
              <a:t>7</a:t>
            </a:fld>
            <a:endParaRPr lang="en-US"/>
          </a:p>
        </p:txBody>
      </p:sp>
    </p:spTree>
    <p:extLst>
      <p:ext uri="{BB962C8B-B14F-4D97-AF65-F5344CB8AC3E}">
        <p14:creationId xmlns:p14="http://schemas.microsoft.com/office/powerpoint/2010/main" val="65182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984-E8E9-4674-9E65-960C4BA4146B}" type="slidenum">
              <a:rPr lang="en-US" smtClean="0"/>
              <a:t>8</a:t>
            </a:fld>
            <a:endParaRPr lang="en-US"/>
          </a:p>
        </p:txBody>
      </p:sp>
    </p:spTree>
    <p:extLst>
      <p:ext uri="{BB962C8B-B14F-4D97-AF65-F5344CB8AC3E}">
        <p14:creationId xmlns:p14="http://schemas.microsoft.com/office/powerpoint/2010/main" val="2323116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0Title">
    <p:spTree>
      <p:nvGrpSpPr>
        <p:cNvPr id="1" name=""/>
        <p:cNvGrpSpPr/>
        <p:nvPr/>
      </p:nvGrpSpPr>
      <p:grpSpPr>
        <a:xfrm>
          <a:off x="0" y="0"/>
          <a:ext cx="0" cy="0"/>
          <a:chOff x="0" y="0"/>
          <a:chExt cx="0" cy="0"/>
        </a:xfrm>
      </p:grpSpPr>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534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514350" indent="-514350">
              <a:buFont typeface="+mj-lt"/>
              <a:buAutoNum type="arabicPeriod"/>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Pane_Ac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
        <p:nvSpPr>
          <p:cNvPr id="4" name="Rectangle 3">
            <a:extLst>
              <a:ext uri="{FF2B5EF4-FFF2-40B4-BE49-F238E27FC236}">
                <a16:creationId xmlns:a16="http://schemas.microsoft.com/office/drawing/2014/main" id="{6D85FEA1-0810-D6A5-88D0-A54C1C7B0787}"/>
              </a:ext>
            </a:extLst>
          </p:cNvPr>
          <p:cNvSpPr/>
          <p:nvPr userDrawn="1"/>
        </p:nvSpPr>
        <p:spPr bwMode="auto">
          <a:xfrm>
            <a:off x="1840885" y="6219531"/>
            <a:ext cx="3375626" cy="408282"/>
          </a:xfrm>
          <a:prstGeom prst="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12444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cr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7" name="TextBox 6">
            <a:extLst>
              <a:ext uri="{FF2B5EF4-FFF2-40B4-BE49-F238E27FC236}">
                <a16:creationId xmlns:a16="http://schemas.microsoft.com/office/drawing/2014/main" id="{2BB7588C-C409-CE6E-2B23-02E4435617BD}"/>
              </a:ext>
            </a:extLst>
          </p:cNvPr>
          <p:cNvSpPr txBox="1"/>
          <p:nvPr userDrawn="1"/>
        </p:nvSpPr>
        <p:spPr>
          <a:xfrm>
            <a:off x="4873946" y="1367014"/>
            <a:ext cx="4270054" cy="3539430"/>
          </a:xfrm>
          <a:prstGeom prst="rect">
            <a:avLst/>
          </a:prstGeom>
          <a:noFill/>
        </p:spPr>
        <p:txBody>
          <a:bodyPr wrap="square">
            <a:spAutoFit/>
          </a:bodyPr>
          <a:lstStyle/>
          <a:p>
            <a:pPr marL="342900" indent="-342900" defTabSz="914400">
              <a:buFont typeface="+mj-lt"/>
              <a:buAutoNum type="arabicPeriod"/>
            </a:pPr>
            <a:r>
              <a:rPr lang="en-US" sz="3200" dirty="0">
                <a:solidFill>
                  <a:schemeClr val="tx2"/>
                </a:solidFill>
                <a:sym typeface="Wingdings" panose="05000000000000000000" pitchFamily="2" charset="2"/>
              </a:rPr>
              <a:t>Subject-Verb Agree?</a:t>
            </a:r>
          </a:p>
          <a:p>
            <a:pPr marL="342900" indent="-342900" defTabSz="914400">
              <a:buFont typeface="+mj-lt"/>
              <a:buAutoNum type="arabicPeriod"/>
            </a:pPr>
            <a:r>
              <a:rPr lang="en-US" sz="3200" dirty="0">
                <a:solidFill>
                  <a:schemeClr val="tx2"/>
                </a:solidFill>
                <a:sym typeface="Wingdings" panose="05000000000000000000" pitchFamily="2" charset="2"/>
              </a:rPr>
              <a:t>Verb Tense</a:t>
            </a:r>
          </a:p>
          <a:p>
            <a:pPr marL="342900" indent="-342900" defTabSz="914400">
              <a:buFont typeface="+mj-lt"/>
              <a:buAutoNum type="arabicPeriod"/>
            </a:pPr>
            <a:r>
              <a:rPr lang="en-US" sz="3200" dirty="0">
                <a:solidFill>
                  <a:schemeClr val="tx2"/>
                </a:solidFill>
                <a:sym typeface="Wingdings" panose="05000000000000000000" pitchFamily="2" charset="2"/>
              </a:rPr>
              <a:t>Singular/Plurals</a:t>
            </a:r>
          </a:p>
          <a:p>
            <a:pPr marL="342900" indent="-342900" defTabSz="914400">
              <a:buFont typeface="+mj-lt"/>
              <a:buAutoNum type="arabicPeriod"/>
            </a:pPr>
            <a:r>
              <a:rPr lang="en-US" sz="3200" dirty="0">
                <a:solidFill>
                  <a:schemeClr val="tx2"/>
                </a:solidFill>
                <a:sym typeface="Wingdings" panose="05000000000000000000" pitchFamily="2" charset="2"/>
              </a:rPr>
              <a:t>Articles</a:t>
            </a:r>
          </a:p>
          <a:p>
            <a:pPr marL="342900" indent="-342900" defTabSz="914400">
              <a:buFont typeface="+mj-lt"/>
              <a:buAutoNum type="arabicPeriod"/>
            </a:pPr>
            <a:r>
              <a:rPr lang="en-US" sz="3200" dirty="0">
                <a:solidFill>
                  <a:schemeClr val="tx2"/>
                </a:solidFill>
                <a:sym typeface="Wingdings" panose="05000000000000000000" pitchFamily="2" charset="2"/>
              </a:rPr>
              <a:t>Punctuation</a:t>
            </a:r>
          </a:p>
          <a:p>
            <a:pPr marL="342900" indent="-342900" defTabSz="914400">
              <a:buFont typeface="+mj-lt"/>
              <a:buAutoNum type="arabicPeriod"/>
            </a:pPr>
            <a:r>
              <a:rPr lang="en-US" sz="3200" dirty="0">
                <a:solidFill>
                  <a:schemeClr val="tx2"/>
                </a:solidFill>
                <a:sym typeface="Wingdings" panose="05000000000000000000" pitchFamily="2" charset="2"/>
              </a:rPr>
              <a:t>Abbreviations</a:t>
            </a:r>
          </a:p>
          <a:p>
            <a:pPr marL="342900" indent="-342900" defTabSz="914400">
              <a:buFont typeface="+mj-lt"/>
              <a:buAutoNum type="arabicPeriod"/>
            </a:pPr>
            <a:r>
              <a:rPr lang="en-US" sz="3200" dirty="0">
                <a:solidFill>
                  <a:schemeClr val="tx2"/>
                </a:solidFill>
                <a:sym typeface="Wingdings" panose="05000000000000000000" pitchFamily="2" charset="2"/>
              </a:rPr>
              <a:t>Spelling</a:t>
            </a:r>
          </a:p>
        </p:txBody>
      </p:sp>
      <p:sp>
        <p:nvSpPr>
          <p:cNvPr id="8" name="Content Placeholder 4">
            <a:extLst>
              <a:ext uri="{FF2B5EF4-FFF2-40B4-BE49-F238E27FC236}">
                <a16:creationId xmlns:a16="http://schemas.microsoft.com/office/drawing/2014/main" id="{C4115E1D-CFDD-E9AB-4BD2-72FF18D726CD}"/>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9" name="Text Placeholder 7">
            <a:extLst>
              <a:ext uri="{FF2B5EF4-FFF2-40B4-BE49-F238E27FC236}">
                <a16:creationId xmlns:a16="http://schemas.microsoft.com/office/drawing/2014/main" id="{5C0F72EB-D6C1-6716-6620-02AA6EA37A72}"/>
              </a:ext>
            </a:extLst>
          </p:cNvPr>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Tree>
    <p:extLst>
      <p:ext uri="{BB962C8B-B14F-4D97-AF65-F5344CB8AC3E}">
        <p14:creationId xmlns:p14="http://schemas.microsoft.com/office/powerpoint/2010/main" val="359829875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lg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a:solidFill>
            <a:schemeClr val="tx1">
              <a:lumMod val="20000"/>
              <a:lumOff val="80000"/>
            </a:schemeClr>
          </a:solidFill>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4" name="Text Placeholder 7">
            <a:extLst>
              <a:ext uri="{FF2B5EF4-FFF2-40B4-BE49-F238E27FC236}">
                <a16:creationId xmlns:a16="http://schemas.microsoft.com/office/drawing/2014/main" id="{4E54D46A-EF71-AC14-3EE5-8454C68A3F2B}"/>
              </a:ext>
            </a:extLst>
          </p:cNvPr>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Tree>
    <p:extLst>
      <p:ext uri="{BB962C8B-B14F-4D97-AF65-F5344CB8AC3E}">
        <p14:creationId xmlns:p14="http://schemas.microsoft.com/office/powerpoint/2010/main" val="22308622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6478862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Times New Roman" panose="02020603050405020304" pitchFamily="18" charset="0"/>
              <a:buChar char="—"/>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kejiyingwen.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4"/>
              </a:rPr>
              <a:t>http://www.kejiyingwen.com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a:solidFill>
                  <a:schemeClr val="tx2"/>
                </a:solidFill>
                <a:ea typeface="新細明體" panose="02020500000000000000" pitchFamily="18" charset="-120"/>
              </a:rPr>
              <a:t>§4.4 Editing &amp; Revision</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83" r:id="rId5"/>
    <p:sldLayoutId id="2147483685" r:id="rId6"/>
    <p:sldLayoutId id="2147483678" r:id="rId7"/>
    <p:sldLayoutId id="2147483679" r:id="rId8"/>
    <p:sldLayoutId id="2147483681" r:id="rId9"/>
    <p:sldLayoutId id="2147483684" r:id="rId10"/>
    <p:sldLayoutId id="2147483682" r:id="rId11"/>
    <p:sldLayoutId id="2147483680" r:id="rId12"/>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9.xml"/><Relationship Id="rId1" Type="http://schemas.openxmlformats.org/officeDocument/2006/relationships/vmlDrawing" Target="../drawings/vmlDrawing1.v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hyperlink" Target="https://www.kejiyingwen.com/"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a:xfrm>
            <a:off x="376990" y="934452"/>
            <a:ext cx="8610600" cy="1078832"/>
          </a:xfrm>
        </p:spPr>
        <p:txBody>
          <a:bodyPr/>
          <a:lstStyle/>
          <a:p>
            <a:r>
              <a:rPr lang="en-CA" dirty="0"/>
              <a:t>4.4 Editing &amp; Revision</a:t>
            </a:r>
          </a:p>
        </p:txBody>
      </p:sp>
      <p:pic>
        <p:nvPicPr>
          <p:cNvPr id="5" name="Picture 4">
            <a:extLst>
              <a:ext uri="{FF2B5EF4-FFF2-40B4-BE49-F238E27FC236}">
                <a16:creationId xmlns:a16="http://schemas.microsoft.com/office/drawing/2014/main" id="{43EC11F1-3721-411D-B141-9C3504002A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599" y="2013258"/>
            <a:ext cx="4248151" cy="3803032"/>
          </a:xfrm>
          <a:prstGeom prst="rect">
            <a:avLst/>
          </a:prstGeom>
        </p:spPr>
      </p:pic>
    </p:spTree>
    <p:extLst>
      <p:ext uri="{BB962C8B-B14F-4D97-AF65-F5344CB8AC3E}">
        <p14:creationId xmlns:p14="http://schemas.microsoft.com/office/powerpoint/2010/main" val="2781359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val 74">
            <a:extLst>
              <a:ext uri="{FF2B5EF4-FFF2-40B4-BE49-F238E27FC236}">
                <a16:creationId xmlns:a16="http://schemas.microsoft.com/office/drawing/2014/main" id="{E377D9FB-8085-4DE5-9577-A0A1CEA9CA5D}"/>
              </a:ext>
            </a:extLst>
          </p:cNvPr>
          <p:cNvSpPr/>
          <p:nvPr/>
        </p:nvSpPr>
        <p:spPr bwMode="auto">
          <a:xfrm rot="5400000">
            <a:off x="4668649" y="3809149"/>
            <a:ext cx="2597150" cy="1755181"/>
          </a:xfrm>
          <a:prstGeom prst="ellipse">
            <a:avLst/>
          </a:prstGeom>
          <a:solidFill>
            <a:srgbClr val="FFFF00">
              <a:alpha val="55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74" name="Oval 73">
            <a:extLst>
              <a:ext uri="{FF2B5EF4-FFF2-40B4-BE49-F238E27FC236}">
                <a16:creationId xmlns:a16="http://schemas.microsoft.com/office/drawing/2014/main" id="{6F2A447B-6B6C-4D98-88A0-D6D2177E3F7F}"/>
              </a:ext>
            </a:extLst>
          </p:cNvPr>
          <p:cNvSpPr/>
          <p:nvPr/>
        </p:nvSpPr>
        <p:spPr bwMode="auto">
          <a:xfrm rot="5400000">
            <a:off x="4666451" y="2045416"/>
            <a:ext cx="2597150" cy="1755181"/>
          </a:xfrm>
          <a:prstGeom prst="ellipse">
            <a:avLst/>
          </a:prstGeom>
          <a:solidFill>
            <a:srgbClr val="FFFF00">
              <a:alpha val="55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73" name="Oval 72">
            <a:extLst>
              <a:ext uri="{FF2B5EF4-FFF2-40B4-BE49-F238E27FC236}">
                <a16:creationId xmlns:a16="http://schemas.microsoft.com/office/drawing/2014/main" id="{CCDAB7A1-139B-4393-9128-105489C5DA17}"/>
              </a:ext>
            </a:extLst>
          </p:cNvPr>
          <p:cNvSpPr/>
          <p:nvPr/>
        </p:nvSpPr>
        <p:spPr bwMode="auto">
          <a:xfrm>
            <a:off x="3416630" y="1271487"/>
            <a:ext cx="2597150" cy="1755181"/>
          </a:xfrm>
          <a:prstGeom prst="ellipse">
            <a:avLst/>
          </a:prstGeom>
          <a:solidFill>
            <a:srgbClr val="FFFF00">
              <a:alpha val="55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72" name="Oval 71">
            <a:extLst>
              <a:ext uri="{FF2B5EF4-FFF2-40B4-BE49-F238E27FC236}">
                <a16:creationId xmlns:a16="http://schemas.microsoft.com/office/drawing/2014/main" id="{5387AE93-9C59-4E8A-A11D-2435C544CA27}"/>
              </a:ext>
            </a:extLst>
          </p:cNvPr>
          <p:cNvSpPr/>
          <p:nvPr/>
        </p:nvSpPr>
        <p:spPr bwMode="auto">
          <a:xfrm>
            <a:off x="1202531" y="1282981"/>
            <a:ext cx="2597150" cy="1755181"/>
          </a:xfrm>
          <a:prstGeom prst="ellipse">
            <a:avLst/>
          </a:prstGeom>
          <a:solidFill>
            <a:srgbClr val="FFFF00">
              <a:alpha val="55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lstStyle/>
          <a:p>
            <a:r>
              <a:rPr lang="en-CA" dirty="0"/>
              <a:t>0. The Writing Process</a:t>
            </a:r>
          </a:p>
        </p:txBody>
      </p:sp>
      <p:pic>
        <p:nvPicPr>
          <p:cNvPr id="5" name="Content Placeholder 4">
            <a:extLst>
              <a:ext uri="{FF2B5EF4-FFF2-40B4-BE49-F238E27FC236}">
                <a16:creationId xmlns:a16="http://schemas.microsoft.com/office/drawing/2014/main" id="{1570E5C6-8678-41F0-B572-C2BACDCDA2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1282981"/>
            <a:ext cx="6979934" cy="4565913"/>
          </a:xfrm>
        </p:spPr>
      </p:pic>
      <p:pic>
        <p:nvPicPr>
          <p:cNvPr id="71" name="Picture 70">
            <a:extLst>
              <a:ext uri="{FF2B5EF4-FFF2-40B4-BE49-F238E27FC236}">
                <a16:creationId xmlns:a16="http://schemas.microsoft.com/office/drawing/2014/main" id="{061AA793-48AE-4F50-8122-2EBB84626491}"/>
              </a:ext>
            </a:extLst>
          </p:cNvPr>
          <p:cNvPicPr>
            <a:picLocks noChangeAspect="1"/>
          </p:cNvPicPr>
          <p:nvPr/>
        </p:nvPicPr>
        <p:blipFill rotWithShape="1">
          <a:blip r:embed="rId4">
            <a:extLst>
              <a:ext uri="{28A0092B-C50C-407E-A947-70E740481C1C}">
                <a14:useLocalDpi xmlns:a14="http://schemas.microsoft.com/office/drawing/2010/main" val="0"/>
              </a:ext>
            </a:extLst>
          </a:blip>
          <a:srcRect l="22273" t="1759" r="22822" b="654"/>
          <a:stretch/>
        </p:blipFill>
        <p:spPr>
          <a:xfrm>
            <a:off x="210781" y="3153657"/>
            <a:ext cx="1915604" cy="3373629"/>
          </a:xfrm>
          <a:prstGeom prst="rect">
            <a:avLst/>
          </a:prstGeom>
        </p:spPr>
      </p:pic>
      <p:sp>
        <p:nvSpPr>
          <p:cNvPr id="76" name="TextBox 75">
            <a:extLst>
              <a:ext uri="{FF2B5EF4-FFF2-40B4-BE49-F238E27FC236}">
                <a16:creationId xmlns:a16="http://schemas.microsoft.com/office/drawing/2014/main" id="{91103313-09E6-486E-ABCF-AA6D80FBB44A}"/>
              </a:ext>
            </a:extLst>
          </p:cNvPr>
          <p:cNvSpPr txBox="1"/>
          <p:nvPr/>
        </p:nvSpPr>
        <p:spPr>
          <a:xfrm>
            <a:off x="2126385" y="3348972"/>
            <a:ext cx="3307316" cy="2862322"/>
          </a:xfrm>
          <a:prstGeom prst="rect">
            <a:avLst/>
          </a:prstGeom>
          <a:noFill/>
        </p:spPr>
        <p:txBody>
          <a:bodyPr wrap="none" rtlCol="0">
            <a:spAutoFit/>
          </a:bodyPr>
          <a:lstStyle/>
          <a:p>
            <a:pPr marL="285750" indent="-285750">
              <a:buFontTx/>
              <a:buChar char="-"/>
            </a:pPr>
            <a:r>
              <a:rPr lang="en-US" sz="3600" dirty="0">
                <a:solidFill>
                  <a:schemeClr val="tx2"/>
                </a:solidFill>
              </a:rPr>
              <a:t>Macro-</a:t>
            </a:r>
          </a:p>
          <a:p>
            <a:pPr marL="285750" indent="-285750">
              <a:buFontTx/>
              <a:buChar char="-"/>
            </a:pPr>
            <a:r>
              <a:rPr lang="en-US" sz="3600" dirty="0">
                <a:solidFill>
                  <a:schemeClr val="tx2"/>
                </a:solidFill>
              </a:rPr>
              <a:t>Micro-</a:t>
            </a:r>
          </a:p>
          <a:p>
            <a:pPr marL="285750" indent="-285750">
              <a:buFontTx/>
              <a:buChar char="-"/>
            </a:pPr>
            <a:r>
              <a:rPr lang="en-US" sz="3600" dirty="0">
                <a:solidFill>
                  <a:schemeClr val="tx2"/>
                </a:solidFill>
              </a:rPr>
              <a:t>Computer</a:t>
            </a:r>
          </a:p>
          <a:p>
            <a:pPr marL="285750" indent="-285750">
              <a:buFontTx/>
              <a:buChar char="-"/>
            </a:pPr>
            <a:r>
              <a:rPr lang="en-US" sz="3600" dirty="0">
                <a:solidFill>
                  <a:schemeClr val="tx2"/>
                </a:solidFill>
              </a:rPr>
              <a:t>Peer</a:t>
            </a:r>
          </a:p>
          <a:p>
            <a:pPr marL="285750" indent="-285750">
              <a:buFontTx/>
              <a:buChar char="-"/>
            </a:pPr>
            <a:r>
              <a:rPr lang="en-US" sz="3600" dirty="0">
                <a:solidFill>
                  <a:schemeClr val="tx2"/>
                </a:solidFill>
              </a:rPr>
              <a:t>Native Speaker</a:t>
            </a:r>
          </a:p>
        </p:txBody>
      </p:sp>
      <p:sp>
        <p:nvSpPr>
          <p:cNvPr id="65" name="Arrow: Down 64">
            <a:extLst>
              <a:ext uri="{FF2B5EF4-FFF2-40B4-BE49-F238E27FC236}">
                <a16:creationId xmlns:a16="http://schemas.microsoft.com/office/drawing/2014/main" id="{89DC15A2-E023-46E5-B767-21A55C2F2B99}"/>
              </a:ext>
            </a:extLst>
          </p:cNvPr>
          <p:cNvSpPr/>
          <p:nvPr/>
        </p:nvSpPr>
        <p:spPr bwMode="auto">
          <a:xfrm>
            <a:off x="5721786" y="2701753"/>
            <a:ext cx="214312" cy="235744"/>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nvGrpSpPr>
          <p:cNvPr id="3" name="Group 2">
            <a:extLst>
              <a:ext uri="{FF2B5EF4-FFF2-40B4-BE49-F238E27FC236}">
                <a16:creationId xmlns:a16="http://schemas.microsoft.com/office/drawing/2014/main" id="{127F80E2-79EC-06F8-1542-CDD2A3C80D44}"/>
              </a:ext>
            </a:extLst>
          </p:cNvPr>
          <p:cNvGrpSpPr/>
          <p:nvPr/>
        </p:nvGrpSpPr>
        <p:grpSpPr>
          <a:xfrm>
            <a:off x="1222604" y="1253289"/>
            <a:ext cx="4303731" cy="1467329"/>
            <a:chOff x="1222604" y="1253289"/>
            <a:chExt cx="4303731" cy="1467329"/>
          </a:xfrm>
        </p:grpSpPr>
        <p:cxnSp>
          <p:nvCxnSpPr>
            <p:cNvPr id="7" name="Straight Connector 6">
              <a:extLst>
                <a:ext uri="{FF2B5EF4-FFF2-40B4-BE49-F238E27FC236}">
                  <a16:creationId xmlns:a16="http://schemas.microsoft.com/office/drawing/2014/main" id="{F96C23FB-D216-4F81-A1A0-7C060956EBD2}"/>
                </a:ext>
              </a:extLst>
            </p:cNvPr>
            <p:cNvCxnSpPr>
              <a:cxnSpLocks/>
            </p:cNvCxnSpPr>
            <p:nvPr/>
          </p:nvCxnSpPr>
          <p:spPr bwMode="auto">
            <a:xfrm>
              <a:off x="2050094" y="1728772"/>
              <a:ext cx="128588" cy="83105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392F12FE-9440-4F62-8427-EE5071EB0B78}"/>
                </a:ext>
              </a:extLst>
            </p:cNvPr>
            <p:cNvCxnSpPr>
              <a:cxnSpLocks/>
            </p:cNvCxnSpPr>
            <p:nvPr/>
          </p:nvCxnSpPr>
          <p:spPr bwMode="auto">
            <a:xfrm flipH="1">
              <a:off x="1820598" y="1624431"/>
              <a:ext cx="121443" cy="11191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37B76B08-D037-42B2-AC67-E20F01C7DC66}"/>
                </a:ext>
              </a:extLst>
            </p:cNvPr>
            <p:cNvCxnSpPr>
              <a:cxnSpLocks/>
            </p:cNvCxnSpPr>
            <p:nvPr/>
          </p:nvCxnSpPr>
          <p:spPr bwMode="auto">
            <a:xfrm flipH="1">
              <a:off x="1237399" y="2086537"/>
              <a:ext cx="285750" cy="21030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9EEFC6EE-1097-47EB-AEB9-9CE2004F5C99}"/>
                </a:ext>
              </a:extLst>
            </p:cNvPr>
            <p:cNvCxnSpPr>
              <a:cxnSpLocks/>
            </p:cNvCxnSpPr>
            <p:nvPr/>
          </p:nvCxnSpPr>
          <p:spPr bwMode="auto">
            <a:xfrm flipH="1">
              <a:off x="1475789" y="2520593"/>
              <a:ext cx="214312" cy="200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68C59A63-BA3F-4C34-B856-15F9F1F93017}"/>
                </a:ext>
              </a:extLst>
            </p:cNvPr>
            <p:cNvCxnSpPr>
              <a:cxnSpLocks/>
            </p:cNvCxnSpPr>
            <p:nvPr/>
          </p:nvCxnSpPr>
          <p:spPr bwMode="auto">
            <a:xfrm flipH="1" flipV="1">
              <a:off x="1796066" y="2205683"/>
              <a:ext cx="278607" cy="37605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CB9EA5BF-AEEC-4152-98E2-329E132FD280}"/>
                </a:ext>
              </a:extLst>
            </p:cNvPr>
            <p:cNvCxnSpPr>
              <a:cxnSpLocks/>
            </p:cNvCxnSpPr>
            <p:nvPr/>
          </p:nvCxnSpPr>
          <p:spPr bwMode="auto">
            <a:xfrm flipH="1">
              <a:off x="2740475" y="2060160"/>
              <a:ext cx="150020" cy="18529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3E240224-BF0B-4854-A639-515687244BD1}"/>
                </a:ext>
              </a:extLst>
            </p:cNvPr>
            <p:cNvCxnSpPr>
              <a:cxnSpLocks/>
            </p:cNvCxnSpPr>
            <p:nvPr/>
          </p:nvCxnSpPr>
          <p:spPr bwMode="auto">
            <a:xfrm flipH="1" flipV="1">
              <a:off x="2587793" y="2000340"/>
              <a:ext cx="245268" cy="285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BFB98644-8698-439E-BA49-D454032DFE50}"/>
                </a:ext>
              </a:extLst>
            </p:cNvPr>
            <p:cNvCxnSpPr>
              <a:cxnSpLocks/>
            </p:cNvCxnSpPr>
            <p:nvPr/>
          </p:nvCxnSpPr>
          <p:spPr bwMode="auto">
            <a:xfrm flipH="1" flipV="1">
              <a:off x="2754928" y="1807157"/>
              <a:ext cx="142875" cy="17709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CC4B7DB2-9CE7-4CA5-88A8-130ED4FFD665}"/>
                </a:ext>
              </a:extLst>
            </p:cNvPr>
            <p:cNvCxnSpPr>
              <a:cxnSpLocks/>
            </p:cNvCxnSpPr>
            <p:nvPr/>
          </p:nvCxnSpPr>
          <p:spPr bwMode="auto">
            <a:xfrm>
              <a:off x="1222604" y="2397347"/>
              <a:ext cx="140398" cy="273843"/>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E40554BE-D7FD-40F9-A0D5-5A4BB77F69FE}"/>
                </a:ext>
              </a:extLst>
            </p:cNvPr>
            <p:cNvCxnSpPr>
              <a:cxnSpLocks/>
            </p:cNvCxnSpPr>
            <p:nvPr/>
          </p:nvCxnSpPr>
          <p:spPr bwMode="auto">
            <a:xfrm>
              <a:off x="1619088" y="2260971"/>
              <a:ext cx="96692" cy="13273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95BA692E-E149-4251-BBC3-2CE2A4C9B334}"/>
                </a:ext>
              </a:extLst>
            </p:cNvPr>
            <p:cNvCxnSpPr>
              <a:cxnSpLocks/>
            </p:cNvCxnSpPr>
            <p:nvPr/>
          </p:nvCxnSpPr>
          <p:spPr bwMode="auto">
            <a:xfrm flipH="1" flipV="1">
              <a:off x="1799372" y="2536750"/>
              <a:ext cx="280987" cy="6523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6C4E5E8C-DED0-456B-874C-158533A7D31A}"/>
                </a:ext>
              </a:extLst>
            </p:cNvPr>
            <p:cNvCxnSpPr>
              <a:cxnSpLocks/>
            </p:cNvCxnSpPr>
            <p:nvPr/>
          </p:nvCxnSpPr>
          <p:spPr bwMode="auto">
            <a:xfrm flipH="1">
              <a:off x="3359150" y="1831181"/>
              <a:ext cx="158750" cy="17709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a:extLst>
                <a:ext uri="{FF2B5EF4-FFF2-40B4-BE49-F238E27FC236}">
                  <a16:creationId xmlns:a16="http://schemas.microsoft.com/office/drawing/2014/main" id="{65533AD5-271B-48C6-8A38-71014E7985C8}"/>
                </a:ext>
              </a:extLst>
            </p:cNvPr>
            <p:cNvCxnSpPr>
              <a:cxnSpLocks/>
            </p:cNvCxnSpPr>
            <p:nvPr/>
          </p:nvCxnSpPr>
          <p:spPr bwMode="auto">
            <a:xfrm flipH="1">
              <a:off x="3008771" y="2028914"/>
              <a:ext cx="190500"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7F223665-1957-44AD-9557-59CC16F347B9}"/>
                </a:ext>
              </a:extLst>
            </p:cNvPr>
            <p:cNvCxnSpPr>
              <a:cxnSpLocks/>
            </p:cNvCxnSpPr>
            <p:nvPr/>
          </p:nvCxnSpPr>
          <p:spPr bwMode="auto">
            <a:xfrm>
              <a:off x="3446059" y="2127476"/>
              <a:ext cx="158750" cy="15236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765DA22A-0B7E-4B54-969B-6AAC02EE0803}"/>
                </a:ext>
              </a:extLst>
            </p:cNvPr>
            <p:cNvCxnSpPr>
              <a:cxnSpLocks/>
            </p:cNvCxnSpPr>
            <p:nvPr/>
          </p:nvCxnSpPr>
          <p:spPr bwMode="auto">
            <a:xfrm flipH="1">
              <a:off x="3663752" y="2351197"/>
              <a:ext cx="164306"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a:extLst>
                <a:ext uri="{FF2B5EF4-FFF2-40B4-BE49-F238E27FC236}">
                  <a16:creationId xmlns:a16="http://schemas.microsoft.com/office/drawing/2014/main" id="{453B5BCD-E40B-4E29-BDFC-42E736BBB7C1}"/>
                </a:ext>
              </a:extLst>
            </p:cNvPr>
            <p:cNvCxnSpPr>
              <a:cxnSpLocks/>
            </p:cNvCxnSpPr>
            <p:nvPr/>
          </p:nvCxnSpPr>
          <p:spPr bwMode="auto">
            <a:xfrm flipH="1" flipV="1">
              <a:off x="3622675" y="2400744"/>
              <a:ext cx="82154" cy="17693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Straight Connector 50">
              <a:extLst>
                <a:ext uri="{FF2B5EF4-FFF2-40B4-BE49-F238E27FC236}">
                  <a16:creationId xmlns:a16="http://schemas.microsoft.com/office/drawing/2014/main" id="{EB2323D0-144D-49B8-90D8-8734CDA41557}"/>
                </a:ext>
              </a:extLst>
            </p:cNvPr>
            <p:cNvCxnSpPr>
              <a:cxnSpLocks/>
            </p:cNvCxnSpPr>
            <p:nvPr/>
          </p:nvCxnSpPr>
          <p:spPr bwMode="auto">
            <a:xfrm flipH="1">
              <a:off x="3444875" y="2400744"/>
              <a:ext cx="113508" cy="17303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Straight Connector 55">
              <a:extLst>
                <a:ext uri="{FF2B5EF4-FFF2-40B4-BE49-F238E27FC236}">
                  <a16:creationId xmlns:a16="http://schemas.microsoft.com/office/drawing/2014/main" id="{5DC2E7E0-C94F-411B-BC7E-138FDE62D9E1}"/>
                </a:ext>
              </a:extLst>
            </p:cNvPr>
            <p:cNvCxnSpPr>
              <a:cxnSpLocks/>
            </p:cNvCxnSpPr>
            <p:nvPr/>
          </p:nvCxnSpPr>
          <p:spPr bwMode="auto">
            <a:xfrm flipH="1">
              <a:off x="3578621" y="1517649"/>
              <a:ext cx="113508" cy="17303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Straight Connector 56">
              <a:extLst>
                <a:ext uri="{FF2B5EF4-FFF2-40B4-BE49-F238E27FC236}">
                  <a16:creationId xmlns:a16="http://schemas.microsoft.com/office/drawing/2014/main" id="{6F271A6E-1881-4613-911D-C4101A063C45}"/>
                </a:ext>
              </a:extLst>
            </p:cNvPr>
            <p:cNvCxnSpPr>
              <a:cxnSpLocks/>
            </p:cNvCxnSpPr>
            <p:nvPr/>
          </p:nvCxnSpPr>
          <p:spPr bwMode="auto">
            <a:xfrm flipH="1">
              <a:off x="3635375" y="1780751"/>
              <a:ext cx="164306"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Straight Connector 58">
              <a:extLst>
                <a:ext uri="{FF2B5EF4-FFF2-40B4-BE49-F238E27FC236}">
                  <a16:creationId xmlns:a16="http://schemas.microsoft.com/office/drawing/2014/main" id="{B7FAB61A-3026-4851-A198-963058F274D6}"/>
                </a:ext>
              </a:extLst>
            </p:cNvPr>
            <p:cNvCxnSpPr>
              <a:cxnSpLocks/>
            </p:cNvCxnSpPr>
            <p:nvPr/>
          </p:nvCxnSpPr>
          <p:spPr bwMode="auto">
            <a:xfrm>
              <a:off x="3444875" y="1516898"/>
              <a:ext cx="73025" cy="17379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Arrow: Right 62">
              <a:extLst>
                <a:ext uri="{FF2B5EF4-FFF2-40B4-BE49-F238E27FC236}">
                  <a16:creationId xmlns:a16="http://schemas.microsoft.com/office/drawing/2014/main" id="{231B71DA-1940-492B-AE29-5E91D91CAFFF}"/>
                </a:ext>
              </a:extLst>
            </p:cNvPr>
            <p:cNvSpPr/>
            <p:nvPr/>
          </p:nvSpPr>
          <p:spPr bwMode="auto">
            <a:xfrm>
              <a:off x="1426370" y="1421539"/>
              <a:ext cx="1290664" cy="111918"/>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64" name="Arrow: Right 63">
              <a:extLst>
                <a:ext uri="{FF2B5EF4-FFF2-40B4-BE49-F238E27FC236}">
                  <a16:creationId xmlns:a16="http://schemas.microsoft.com/office/drawing/2014/main" id="{693D0928-EF11-49E6-AE58-44089028261C}"/>
                </a:ext>
              </a:extLst>
            </p:cNvPr>
            <p:cNvSpPr/>
            <p:nvPr/>
          </p:nvSpPr>
          <p:spPr bwMode="auto">
            <a:xfrm>
              <a:off x="3799681" y="1438249"/>
              <a:ext cx="1183112" cy="104073"/>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68" name="TextBox 67">
              <a:extLst>
                <a:ext uri="{FF2B5EF4-FFF2-40B4-BE49-F238E27FC236}">
                  <a16:creationId xmlns:a16="http://schemas.microsoft.com/office/drawing/2014/main" id="{4BCC199B-93C9-462C-8ECD-500BD15CB13E}"/>
                </a:ext>
              </a:extLst>
            </p:cNvPr>
            <p:cNvSpPr txBox="1"/>
            <p:nvPr/>
          </p:nvSpPr>
          <p:spPr>
            <a:xfrm>
              <a:off x="2807029" y="1253289"/>
              <a:ext cx="561372" cy="461665"/>
            </a:xfrm>
            <a:prstGeom prst="rect">
              <a:avLst/>
            </a:prstGeom>
            <a:noFill/>
          </p:spPr>
          <p:txBody>
            <a:bodyPr wrap="none" rtlCol="0">
              <a:spAutoFit/>
            </a:bodyPr>
            <a:lstStyle/>
            <a:p>
              <a:r>
                <a:rPr lang="en-US" sz="2400" dirty="0"/>
                <a:t>2D</a:t>
              </a:r>
            </a:p>
          </p:txBody>
        </p:sp>
        <p:sp>
          <p:nvSpPr>
            <p:cNvPr id="69" name="TextBox 68">
              <a:extLst>
                <a:ext uri="{FF2B5EF4-FFF2-40B4-BE49-F238E27FC236}">
                  <a16:creationId xmlns:a16="http://schemas.microsoft.com/office/drawing/2014/main" id="{B308E5B5-D1FB-447F-9644-04075188E788}"/>
                </a:ext>
              </a:extLst>
            </p:cNvPr>
            <p:cNvSpPr txBox="1"/>
            <p:nvPr/>
          </p:nvSpPr>
          <p:spPr>
            <a:xfrm>
              <a:off x="4964963" y="1253289"/>
              <a:ext cx="561372" cy="461665"/>
            </a:xfrm>
            <a:prstGeom prst="rect">
              <a:avLst/>
            </a:prstGeom>
            <a:noFill/>
          </p:spPr>
          <p:txBody>
            <a:bodyPr wrap="none" rtlCol="0">
              <a:spAutoFit/>
            </a:bodyPr>
            <a:lstStyle/>
            <a:p>
              <a:r>
                <a:rPr lang="en-US" sz="2400" dirty="0"/>
                <a:t>1D</a:t>
              </a:r>
            </a:p>
          </p:txBody>
        </p:sp>
      </p:grpSp>
      <p:grpSp>
        <p:nvGrpSpPr>
          <p:cNvPr id="4" name="Group 3">
            <a:extLst>
              <a:ext uri="{FF2B5EF4-FFF2-40B4-BE49-F238E27FC236}">
                <a16:creationId xmlns:a16="http://schemas.microsoft.com/office/drawing/2014/main" id="{156C4EBC-1E2A-9515-3887-DEAB221D5348}"/>
              </a:ext>
            </a:extLst>
          </p:cNvPr>
          <p:cNvGrpSpPr/>
          <p:nvPr/>
        </p:nvGrpSpPr>
        <p:grpSpPr>
          <a:xfrm>
            <a:off x="5721786" y="4261520"/>
            <a:ext cx="1295829" cy="978010"/>
            <a:chOff x="5721786" y="4261520"/>
            <a:chExt cx="1295829" cy="978010"/>
          </a:xfrm>
        </p:grpSpPr>
        <p:sp>
          <p:nvSpPr>
            <p:cNvPr id="66" name="Arrow: Down 65">
              <a:extLst>
                <a:ext uri="{FF2B5EF4-FFF2-40B4-BE49-F238E27FC236}">
                  <a16:creationId xmlns:a16="http://schemas.microsoft.com/office/drawing/2014/main" id="{96C056CA-BEFE-4F67-81EC-E907A72F0348}"/>
                </a:ext>
              </a:extLst>
            </p:cNvPr>
            <p:cNvSpPr/>
            <p:nvPr/>
          </p:nvSpPr>
          <p:spPr bwMode="auto">
            <a:xfrm>
              <a:off x="5721786" y="4261520"/>
              <a:ext cx="214312" cy="200464"/>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67" name="Arrow: Right 66">
              <a:extLst>
                <a:ext uri="{FF2B5EF4-FFF2-40B4-BE49-F238E27FC236}">
                  <a16:creationId xmlns:a16="http://schemas.microsoft.com/office/drawing/2014/main" id="{D87BA200-BF01-4BB7-9ED5-036E37163207}"/>
                </a:ext>
              </a:extLst>
            </p:cNvPr>
            <p:cNvSpPr/>
            <p:nvPr/>
          </p:nvSpPr>
          <p:spPr bwMode="auto">
            <a:xfrm>
              <a:off x="6438495" y="5037399"/>
              <a:ext cx="579120" cy="202131"/>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grpSp>
    </p:spTree>
    <p:extLst>
      <p:ext uri="{BB962C8B-B14F-4D97-AF65-F5344CB8AC3E}">
        <p14:creationId xmlns:p14="http://schemas.microsoft.com/office/powerpoint/2010/main" val="157085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7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7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4" grpId="0" animBg="1"/>
      <p:bldP spid="74" grpId="1" animBg="1"/>
      <p:bldP spid="73" grpId="0" animBg="1"/>
      <p:bldP spid="73" grpId="1" animBg="1"/>
      <p:bldP spid="72" grpId="0" animBg="1"/>
      <p:bldP spid="72" grpId="1" animBg="1"/>
      <p:bldP spid="76" grpId="0"/>
      <p:bldP spid="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1 Journal Entry</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Describe it!</a:t>
            </a:r>
          </a:p>
          <a:p>
            <a:pPr lvl="1"/>
            <a:r>
              <a:rPr lang="en-US" dirty="0"/>
              <a:t>Look</a:t>
            </a:r>
          </a:p>
          <a:p>
            <a:pPr lvl="1"/>
            <a:r>
              <a:rPr lang="en-US" dirty="0"/>
              <a:t>Feel</a:t>
            </a:r>
          </a:p>
          <a:p>
            <a:pPr lvl="1"/>
            <a:r>
              <a:rPr lang="en-US" dirty="0"/>
              <a:t>Taste</a:t>
            </a:r>
          </a:p>
          <a:p>
            <a:pPr lvl="1"/>
            <a:r>
              <a:rPr lang="en-US" dirty="0"/>
              <a:t>Smell</a:t>
            </a:r>
          </a:p>
          <a:p>
            <a:r>
              <a:rPr lang="en-US" dirty="0"/>
              <a:t>Hypothesize: What is it?</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CA" dirty="0"/>
              <a:t>An unidentified substance</a:t>
            </a:r>
            <a:endParaRPr lang="en-US" dirty="0"/>
          </a:p>
        </p:txBody>
      </p:sp>
      <p:sp>
        <p:nvSpPr>
          <p:cNvPr id="8" name="Content Placeholder 7">
            <a:extLst>
              <a:ext uri="{FF2B5EF4-FFF2-40B4-BE49-F238E27FC236}">
                <a16:creationId xmlns:a16="http://schemas.microsoft.com/office/drawing/2014/main" id="{1F3D7B4F-D7AE-4576-B6CA-F2569E1D84EC}"/>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381A19B4-ABFE-4B75-A95E-FD5700BB8338}"/>
              </a:ext>
            </a:extLst>
          </p:cNvPr>
          <p:cNvSpPr>
            <a:spLocks noGrp="1"/>
          </p:cNvSpPr>
          <p:nvPr>
            <p:ph sz="quarter" idx="15"/>
          </p:nvPr>
        </p:nvSpPr>
        <p:spPr/>
        <p:txBody>
          <a:bodyPr/>
          <a:lstStyle/>
          <a:p>
            <a:endParaRPr lang="en-US"/>
          </a:p>
        </p:txBody>
      </p:sp>
      <p:pic>
        <p:nvPicPr>
          <p:cNvPr id="11" name="Content Placeholder 10">
            <a:extLst>
              <a:ext uri="{FF2B5EF4-FFF2-40B4-BE49-F238E27FC236}">
                <a16:creationId xmlns:a16="http://schemas.microsoft.com/office/drawing/2014/main" id="{F510AA35-AE66-470E-9E70-B5B7B556946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pic>
        <p:nvPicPr>
          <p:cNvPr id="3" name="Content Placeholder 12">
            <a:extLst>
              <a:ext uri="{FF2B5EF4-FFF2-40B4-BE49-F238E27FC236}">
                <a16:creationId xmlns:a16="http://schemas.microsoft.com/office/drawing/2014/main" id="{F175569D-F43A-4D53-992D-22C27FA38C83}"/>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481825" y="2161028"/>
            <a:ext cx="2904750" cy="3755144"/>
          </a:xfrm>
        </p:spPr>
      </p:pic>
      <p:pic>
        <p:nvPicPr>
          <p:cNvPr id="2" name="Picture 1">
            <a:extLst>
              <a:ext uri="{FF2B5EF4-FFF2-40B4-BE49-F238E27FC236}">
                <a16:creationId xmlns:a16="http://schemas.microsoft.com/office/drawing/2014/main" id="{B2834430-7EED-0048-0596-025CF48EB6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65305" y="4356004"/>
            <a:ext cx="1454173" cy="2178220"/>
          </a:xfrm>
          <a:prstGeom prst="rect">
            <a:avLst/>
          </a:prstGeom>
        </p:spPr>
      </p:pic>
    </p:spTree>
    <p:extLst>
      <p:ext uri="{BB962C8B-B14F-4D97-AF65-F5344CB8AC3E}">
        <p14:creationId xmlns:p14="http://schemas.microsoft.com/office/powerpoint/2010/main" val="150711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a:xfrm>
            <a:off x="990600" y="304800"/>
            <a:ext cx="8153400" cy="457200"/>
          </a:xfrm>
        </p:spPr>
        <p:txBody>
          <a:bodyPr>
            <a:normAutofit fontScale="90000"/>
          </a:bodyPr>
          <a:lstStyle/>
          <a:p>
            <a:r>
              <a:rPr lang="en-US" dirty="0"/>
              <a:t>1 Journal Entry</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28600" y="1447800"/>
            <a:ext cx="4114801" cy="5180013"/>
          </a:xfrm>
        </p:spPr>
        <p:txBody>
          <a:bodyPr/>
          <a:lstStyle/>
          <a:p>
            <a:r>
              <a:rPr lang="en-US" dirty="0"/>
              <a:t>What is it?</a:t>
            </a:r>
          </a:p>
          <a:p>
            <a:r>
              <a:rPr lang="en-US" dirty="0"/>
              <a:t>When start liking?</a:t>
            </a:r>
          </a:p>
          <a:p>
            <a:r>
              <a:rPr lang="en-US" dirty="0"/>
              <a:t>Why you like?</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a:xfrm>
            <a:off x="1066800" y="914400"/>
            <a:ext cx="8001000" cy="533400"/>
          </a:xfrm>
        </p:spPr>
        <p:txBody>
          <a:bodyPr>
            <a:normAutofit fontScale="92500" lnSpcReduction="20000"/>
          </a:bodyPr>
          <a:lstStyle/>
          <a:p>
            <a:r>
              <a:rPr lang="en-US" altLang="zh-TW" dirty="0"/>
              <a:t>My Favorite YouTube Channel</a:t>
            </a:r>
            <a:endParaRPr lang="en-US" dirty="0"/>
          </a:p>
        </p:txBody>
      </p:sp>
      <p:pic>
        <p:nvPicPr>
          <p:cNvPr id="11" name="Content Placeholder 10">
            <a:extLst>
              <a:ext uri="{FF2B5EF4-FFF2-40B4-BE49-F238E27FC236}">
                <a16:creationId xmlns:a16="http://schemas.microsoft.com/office/drawing/2014/main" id="{F510AA35-AE66-470E-9E70-B5B7B556946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pic>
        <p:nvPicPr>
          <p:cNvPr id="3" name="Content Placeholder 12">
            <a:extLst>
              <a:ext uri="{FF2B5EF4-FFF2-40B4-BE49-F238E27FC236}">
                <a16:creationId xmlns:a16="http://schemas.microsoft.com/office/drawing/2014/main" id="{F175569D-F43A-4D53-992D-22C27FA38C83}"/>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481825" y="2161028"/>
            <a:ext cx="2904750" cy="3755144"/>
          </a:xfrm>
        </p:spPr>
      </p:pic>
      <p:sp>
        <p:nvSpPr>
          <p:cNvPr id="17" name="內容版面配置區 16">
            <a:extLst>
              <a:ext uri="{FF2B5EF4-FFF2-40B4-BE49-F238E27FC236}">
                <a16:creationId xmlns:a16="http://schemas.microsoft.com/office/drawing/2014/main" id="{2EDB059E-09B8-4D45-91A0-1810F1706C75}"/>
              </a:ext>
            </a:extLst>
          </p:cNvPr>
          <p:cNvSpPr>
            <a:spLocks noGrp="1"/>
          </p:cNvSpPr>
          <p:nvPr>
            <p:ph sz="quarter" idx="14"/>
          </p:nvPr>
        </p:nvSpPr>
        <p:spPr/>
        <p:txBody>
          <a:bodyPr/>
          <a:lstStyle/>
          <a:p>
            <a:endParaRPr lang="zh-TW" altLang="en-US"/>
          </a:p>
        </p:txBody>
      </p:sp>
      <p:sp>
        <p:nvSpPr>
          <p:cNvPr id="18" name="內容版面配置區 17">
            <a:extLst>
              <a:ext uri="{FF2B5EF4-FFF2-40B4-BE49-F238E27FC236}">
                <a16:creationId xmlns:a16="http://schemas.microsoft.com/office/drawing/2014/main" id="{D7DF7DD0-BED6-41E2-8E31-CC0A5820314A}"/>
              </a:ext>
            </a:extLst>
          </p:cNvPr>
          <p:cNvSpPr>
            <a:spLocks noGrp="1"/>
          </p:cNvSpPr>
          <p:nvPr>
            <p:ph sz="quarter" idx="15"/>
          </p:nvPr>
        </p:nvSpPr>
        <p:spPr/>
        <p:txBody>
          <a:bodyPr/>
          <a:lstStyle/>
          <a:p>
            <a:endParaRPr lang="zh-TW" altLang="en-US"/>
          </a:p>
        </p:txBody>
      </p:sp>
      <p:pic>
        <p:nvPicPr>
          <p:cNvPr id="2" name="Picture 1">
            <a:extLst>
              <a:ext uri="{FF2B5EF4-FFF2-40B4-BE49-F238E27FC236}">
                <a16:creationId xmlns:a16="http://schemas.microsoft.com/office/drawing/2014/main" id="{B2834430-7EED-0048-0596-025CF48EB6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429406" y="3056491"/>
            <a:ext cx="2699213" cy="4043177"/>
          </a:xfrm>
          <a:prstGeom prst="rect">
            <a:avLst/>
          </a:prstGeom>
        </p:spPr>
      </p:pic>
    </p:spTree>
    <p:extLst>
      <p:ext uri="{BB962C8B-B14F-4D97-AF65-F5344CB8AC3E}">
        <p14:creationId xmlns:p14="http://schemas.microsoft.com/office/powerpoint/2010/main" val="2678083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Follow along in your textbook.</a:t>
            </a:r>
          </a:p>
        </p:txBody>
      </p:sp>
      <p:sp>
        <p:nvSpPr>
          <p:cNvPr id="2" name="Text Placeholder 1">
            <a:extLst>
              <a:ext uri="{FF2B5EF4-FFF2-40B4-BE49-F238E27FC236}">
                <a16:creationId xmlns:a16="http://schemas.microsoft.com/office/drawing/2014/main" id="{078BC71D-65C1-35A4-ECC3-0F66BD82A960}"/>
              </a:ext>
            </a:extLst>
          </p:cNvPr>
          <p:cNvSpPr>
            <a:spLocks noGrp="1"/>
          </p:cNvSpPr>
          <p:nvPr>
            <p:ph type="body" sz="quarter" idx="12"/>
          </p:nvPr>
        </p:nvSpPr>
        <p:spPr/>
        <p:txBody>
          <a:bodyPr>
            <a:normAutofit fontScale="92500" lnSpcReduction="20000"/>
          </a:bodyPr>
          <a:lstStyle/>
          <a:p>
            <a:endParaRPr lang="en-US"/>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3" name="Content Placeholder 2">
            <a:extLst>
              <a:ext uri="{FF2B5EF4-FFF2-40B4-BE49-F238E27FC236}">
                <a16:creationId xmlns:a16="http://schemas.microsoft.com/office/drawing/2014/main" id="{BF4B6306-47AF-4EF4-1F2C-625AE2452077}"/>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F5A23FC5-4029-04D9-D96E-90F292CA9CE3}"/>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28746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ADD21-214F-56AA-2FA7-C240A971BA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2B94AD2-630C-153A-022E-8AF6B095DDCC}"/>
              </a:ext>
            </a:extLst>
          </p:cNvPr>
          <p:cNvSpPr>
            <a:spLocks noGrp="1"/>
          </p:cNvSpPr>
          <p:nvPr>
            <p:ph type="title"/>
          </p:nvPr>
        </p:nvSpPr>
        <p:spPr/>
        <p:txBody>
          <a:bodyPr>
            <a:normAutofit fontScale="90000"/>
          </a:bodyPr>
          <a:lstStyle/>
          <a:p>
            <a:r>
              <a:rPr lang="en-US" dirty="0"/>
              <a:t>2 Macro-level (The Big Picture)</a:t>
            </a:r>
          </a:p>
        </p:txBody>
      </p:sp>
      <p:sp>
        <p:nvSpPr>
          <p:cNvPr id="2" name="Text Placeholder 1">
            <a:extLst>
              <a:ext uri="{FF2B5EF4-FFF2-40B4-BE49-F238E27FC236}">
                <a16:creationId xmlns:a16="http://schemas.microsoft.com/office/drawing/2014/main" id="{8F74C9B8-C389-9762-FB5B-E34B591AFCCE}"/>
              </a:ext>
            </a:extLst>
          </p:cNvPr>
          <p:cNvSpPr>
            <a:spLocks noGrp="1"/>
          </p:cNvSpPr>
          <p:nvPr>
            <p:ph type="body" sz="quarter" idx="12"/>
          </p:nvPr>
        </p:nvSpPr>
        <p:spPr/>
        <p:txBody>
          <a:bodyPr>
            <a:normAutofit fontScale="92500" lnSpcReduction="20000"/>
          </a:bodyPr>
          <a:lstStyle/>
          <a:p>
            <a:endParaRPr lang="en-US"/>
          </a:p>
        </p:txBody>
      </p:sp>
      <p:sp>
        <p:nvSpPr>
          <p:cNvPr id="3" name="Content Placeholder 2">
            <a:extLst>
              <a:ext uri="{FF2B5EF4-FFF2-40B4-BE49-F238E27FC236}">
                <a16:creationId xmlns:a16="http://schemas.microsoft.com/office/drawing/2014/main" id="{E9CEE25C-CE56-67C5-5DA2-7B66F4DF443E}"/>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537DC85E-5FE3-DDB6-E4A7-9EEF678A28B9}"/>
              </a:ext>
            </a:extLst>
          </p:cNvPr>
          <p:cNvSpPr>
            <a:spLocks noGrp="1"/>
          </p:cNvSpPr>
          <p:nvPr>
            <p:ph sz="quarter" idx="15"/>
          </p:nvPr>
        </p:nvSpPr>
        <p:spPr/>
        <p:txBody>
          <a:bodyPr/>
          <a:lstStyle/>
          <a:p>
            <a:endParaRPr lang="en-US"/>
          </a:p>
        </p:txBody>
      </p:sp>
      <p:sp>
        <p:nvSpPr>
          <p:cNvPr id="11" name="TextBox 10">
            <a:extLst>
              <a:ext uri="{FF2B5EF4-FFF2-40B4-BE49-F238E27FC236}">
                <a16:creationId xmlns:a16="http://schemas.microsoft.com/office/drawing/2014/main" id="{7290EE26-F53D-1291-282A-922CD9B70779}"/>
              </a:ext>
            </a:extLst>
          </p:cNvPr>
          <p:cNvSpPr txBox="1"/>
          <p:nvPr/>
        </p:nvSpPr>
        <p:spPr>
          <a:xfrm>
            <a:off x="414221" y="1911161"/>
            <a:ext cx="5073832" cy="1569660"/>
          </a:xfrm>
          <a:prstGeom prst="rect">
            <a:avLst/>
          </a:prstGeom>
          <a:solidFill>
            <a:schemeClr val="tx2"/>
          </a:solidFill>
        </p:spPr>
        <p:txBody>
          <a:bodyPr wrap="square" rtlCol="0">
            <a:spAutoFit/>
          </a:bodyPr>
          <a:lstStyle/>
          <a:p>
            <a:pPr algn="ctr"/>
            <a:r>
              <a:rPr lang="en-US" sz="9600" dirty="0">
                <a:solidFill>
                  <a:schemeClr val="bg1"/>
                </a:solidFill>
              </a:rPr>
              <a:t>Macro </a:t>
            </a:r>
            <a:r>
              <a:rPr lang="zh-CN" altLang="en-US" sz="9600" dirty="0">
                <a:solidFill>
                  <a:schemeClr val="bg1"/>
                </a:solidFill>
              </a:rPr>
              <a:t>大</a:t>
            </a:r>
            <a:endParaRPr lang="en-US" sz="9600" dirty="0">
              <a:solidFill>
                <a:schemeClr val="bg1"/>
              </a:solidFill>
            </a:endParaRPr>
          </a:p>
        </p:txBody>
      </p:sp>
      <p:sp>
        <p:nvSpPr>
          <p:cNvPr id="17" name="TextBox 16">
            <a:extLst>
              <a:ext uri="{FF2B5EF4-FFF2-40B4-BE49-F238E27FC236}">
                <a16:creationId xmlns:a16="http://schemas.microsoft.com/office/drawing/2014/main" id="{0167E9CA-7C06-972C-7E7D-54F70DE15038}"/>
              </a:ext>
            </a:extLst>
          </p:cNvPr>
          <p:cNvSpPr txBox="1"/>
          <p:nvPr/>
        </p:nvSpPr>
        <p:spPr>
          <a:xfrm>
            <a:off x="4668057" y="4244632"/>
            <a:ext cx="843280" cy="276999"/>
          </a:xfrm>
          <a:prstGeom prst="rect">
            <a:avLst/>
          </a:prstGeom>
          <a:solidFill>
            <a:schemeClr val="tx2"/>
          </a:solidFill>
        </p:spPr>
        <p:txBody>
          <a:bodyPr wrap="square" rtlCol="0">
            <a:spAutoFit/>
          </a:bodyPr>
          <a:lstStyle/>
          <a:p>
            <a:pPr algn="ctr"/>
            <a:r>
              <a:rPr lang="en-US" sz="1200" dirty="0"/>
              <a:t>Micro</a:t>
            </a:r>
            <a:r>
              <a:rPr lang="zh-CN" altLang="en-US" sz="1200" dirty="0"/>
              <a:t>小</a:t>
            </a:r>
            <a:endParaRPr lang="en-US" sz="1200" dirty="0"/>
          </a:p>
        </p:txBody>
      </p:sp>
      <p:pic>
        <p:nvPicPr>
          <p:cNvPr id="3074" name="Picture 2">
            <a:extLst>
              <a:ext uri="{FF2B5EF4-FFF2-40B4-BE49-F238E27FC236}">
                <a16:creationId xmlns:a16="http://schemas.microsoft.com/office/drawing/2014/main" id="{F1557B18-E48E-32FE-F629-6733EC566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078" y="1761637"/>
            <a:ext cx="2874936" cy="186870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5EC8789A-732C-64DE-103D-E54B4CD46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7725" y="4191000"/>
            <a:ext cx="227647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25">
            <a:extLst>
              <a:ext uri="{FF2B5EF4-FFF2-40B4-BE49-F238E27FC236}">
                <a16:creationId xmlns:a16="http://schemas.microsoft.com/office/drawing/2014/main" id="{F207DCE1-F0F5-33A7-7EBD-52CC804240E2}"/>
              </a:ext>
            </a:extLst>
          </p:cNvPr>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bwMode="auto">
          <a:xfrm>
            <a:off x="118110" y="990600"/>
            <a:ext cx="9067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348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5120021" y="4699987"/>
            <a:ext cx="3324949" cy="707886"/>
          </a:xfrm>
          <a:prstGeom prst="rect">
            <a:avLst/>
          </a:prstGeom>
          <a:noFill/>
        </p:spPr>
        <p:txBody>
          <a:bodyPr wrap="none" rtlCol="0">
            <a:spAutoFit/>
          </a:bodyPr>
          <a:lstStyle/>
          <a:p>
            <a:r>
              <a:rPr lang="en-US" sz="4000" dirty="0">
                <a:solidFill>
                  <a:schemeClr val="tx2"/>
                </a:solidFill>
              </a:rPr>
              <a:t>A		B		C		D</a:t>
            </a:r>
            <a:endParaRPr lang="en-US" sz="2400" dirty="0">
              <a:solidFill>
                <a:schemeClr val="tx2"/>
              </a:solidFill>
            </a:endParaRP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a:xfrm>
            <a:off x="990600" y="304800"/>
            <a:ext cx="8153400" cy="457200"/>
          </a:xfrm>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28600" y="1447800"/>
            <a:ext cx="4114801" cy="5180013"/>
          </a:xfrm>
        </p:spPr>
        <p:txBody>
          <a:bodyPr/>
          <a:lstStyle/>
          <a:p>
            <a:r>
              <a:rPr lang="en-US" dirty="0"/>
              <a:t>Content /organization</a:t>
            </a:r>
          </a:p>
          <a:p>
            <a:pPr lvl="1"/>
            <a:r>
              <a:rPr lang="en-US" dirty="0"/>
              <a:t>Logical</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0209D92C-D4F0-4BAB-439F-2703A1421ACF}"/>
              </a:ext>
            </a:extLst>
          </p:cNvPr>
          <p:cNvSpPr>
            <a:spLocks noGrp="1"/>
          </p:cNvSpPr>
          <p:nvPr>
            <p:ph sz="quarter" idx="14"/>
          </p:nvPr>
        </p:nvSpPr>
        <p:spPr/>
        <p:txBody>
          <a:bodyPr/>
          <a:lstStyle/>
          <a:p>
            <a:endParaRPr lang="en-US"/>
          </a:p>
        </p:txBody>
      </p:sp>
      <p:pic>
        <p:nvPicPr>
          <p:cNvPr id="28" name="Content Placeholder 27">
            <a:extLst>
              <a:ext uri="{FF2B5EF4-FFF2-40B4-BE49-F238E27FC236}">
                <a16:creationId xmlns:a16="http://schemas.microsoft.com/office/drawing/2014/main" id="{728A06A9-4634-4509-9BB2-3B8A6EC96B33}"/>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5DFC36C-8C02-41C3-96F2-0304097DF7F4}"/>
              </a:ext>
            </a:extLst>
          </p:cNvPr>
          <p:cNvSpPr txBox="1"/>
          <p:nvPr/>
        </p:nvSpPr>
        <p:spPr>
          <a:xfrm>
            <a:off x="5164592" y="1944324"/>
            <a:ext cx="3324949" cy="707886"/>
          </a:xfrm>
          <a:prstGeom prst="rect">
            <a:avLst/>
          </a:prstGeom>
          <a:noFill/>
        </p:spPr>
        <p:txBody>
          <a:bodyPr wrap="none" rtlCol="0">
            <a:spAutoFit/>
          </a:bodyPr>
          <a:lstStyle/>
          <a:p>
            <a:r>
              <a:rPr lang="en-US" sz="4000" dirty="0">
                <a:solidFill>
                  <a:schemeClr val="tx2"/>
                </a:solidFill>
              </a:rPr>
              <a:t>A		B		C		D</a:t>
            </a:r>
            <a:endParaRPr lang="en-US" sz="2400" dirty="0">
              <a:solidFill>
                <a:schemeClr val="tx2"/>
              </a:solidFill>
            </a:endParaRPr>
          </a:p>
        </p:txBody>
      </p:sp>
      <p:cxnSp>
        <p:nvCxnSpPr>
          <p:cNvPr id="22" name="Straight Arrow Connector 21">
            <a:extLst>
              <a:ext uri="{FF2B5EF4-FFF2-40B4-BE49-F238E27FC236}">
                <a16:creationId xmlns:a16="http://schemas.microsoft.com/office/drawing/2014/main" id="{3E078E98-D348-4A0A-8CBA-D2D628074C65}"/>
              </a:ext>
            </a:extLst>
          </p:cNvPr>
          <p:cNvCxnSpPr>
            <a:cxnSpLocks/>
          </p:cNvCxnSpPr>
          <p:nvPr/>
        </p:nvCxnSpPr>
        <p:spPr bwMode="auto">
          <a:xfrm>
            <a:off x="7228936" y="4677773"/>
            <a:ext cx="772064" cy="230832"/>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7711248E-9080-4593-BD56-9F72C2227CF9}"/>
              </a:ext>
            </a:extLst>
          </p:cNvPr>
          <p:cNvCxnSpPr>
            <a:cxnSpLocks/>
          </p:cNvCxnSpPr>
          <p:nvPr/>
        </p:nvCxnSpPr>
        <p:spPr bwMode="auto">
          <a:xfrm>
            <a:off x="5555415" y="2283284"/>
            <a:ext cx="633308" cy="21564"/>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Arrow Connector 24">
            <a:extLst>
              <a:ext uri="{FF2B5EF4-FFF2-40B4-BE49-F238E27FC236}">
                <a16:creationId xmlns:a16="http://schemas.microsoft.com/office/drawing/2014/main" id="{BDC5A5FD-557C-4663-8707-F3B70778F425}"/>
              </a:ext>
            </a:extLst>
          </p:cNvPr>
          <p:cNvCxnSpPr>
            <a:cxnSpLocks/>
          </p:cNvCxnSpPr>
          <p:nvPr/>
        </p:nvCxnSpPr>
        <p:spPr bwMode="auto">
          <a:xfrm>
            <a:off x="6493512" y="2320678"/>
            <a:ext cx="583720" cy="0"/>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Arrow Connector 25">
            <a:extLst>
              <a:ext uri="{FF2B5EF4-FFF2-40B4-BE49-F238E27FC236}">
                <a16:creationId xmlns:a16="http://schemas.microsoft.com/office/drawing/2014/main" id="{BC7378D5-2AC1-4ABA-A71B-085F32AD916D}"/>
              </a:ext>
            </a:extLst>
          </p:cNvPr>
          <p:cNvCxnSpPr>
            <a:cxnSpLocks/>
          </p:cNvCxnSpPr>
          <p:nvPr/>
        </p:nvCxnSpPr>
        <p:spPr bwMode="auto">
          <a:xfrm flipV="1">
            <a:off x="7444596" y="2319253"/>
            <a:ext cx="582280" cy="1425"/>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a:extLst>
              <a:ext uri="{FF2B5EF4-FFF2-40B4-BE49-F238E27FC236}">
                <a16:creationId xmlns:a16="http://schemas.microsoft.com/office/drawing/2014/main" id="{E6764913-CA12-45D8-B3AA-A327FEC8DE86}"/>
              </a:ext>
            </a:extLst>
          </p:cNvPr>
          <p:cNvCxnSpPr>
            <a:cxnSpLocks/>
          </p:cNvCxnSpPr>
          <p:nvPr/>
        </p:nvCxnSpPr>
        <p:spPr bwMode="auto">
          <a:xfrm flipH="1">
            <a:off x="6425199" y="5061798"/>
            <a:ext cx="585201" cy="0"/>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Arrow Connector 32">
            <a:extLst>
              <a:ext uri="{FF2B5EF4-FFF2-40B4-BE49-F238E27FC236}">
                <a16:creationId xmlns:a16="http://schemas.microsoft.com/office/drawing/2014/main" id="{D5E825AE-3DA9-4A79-9EFA-605A25DA8335}"/>
              </a:ext>
            </a:extLst>
          </p:cNvPr>
          <p:cNvCxnSpPr>
            <a:cxnSpLocks/>
          </p:cNvCxnSpPr>
          <p:nvPr/>
        </p:nvCxnSpPr>
        <p:spPr bwMode="auto">
          <a:xfrm flipV="1">
            <a:off x="6305909" y="5208274"/>
            <a:ext cx="704491" cy="315190"/>
          </a:xfrm>
          <a:prstGeom prst="straightConnector1">
            <a:avLst/>
          </a:prstGeom>
          <a:solidFill>
            <a:schemeClr val="accent1"/>
          </a:solidFill>
          <a:ln w="6032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BCFFEE93-86DB-431B-9304-8C5B33D6F8BA}"/>
              </a:ext>
            </a:extLst>
          </p:cNvPr>
          <p:cNvCxnSpPr>
            <a:cxnSpLocks/>
          </p:cNvCxnSpPr>
          <p:nvPr/>
        </p:nvCxnSpPr>
        <p:spPr bwMode="auto">
          <a:xfrm flipV="1">
            <a:off x="6425198" y="4677773"/>
            <a:ext cx="803738" cy="230832"/>
          </a:xfrm>
          <a:prstGeom prst="line">
            <a:avLst/>
          </a:prstGeom>
          <a:solidFill>
            <a:schemeClr val="accent1"/>
          </a:solidFill>
          <a:ln w="603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a:extLst>
              <a:ext uri="{FF2B5EF4-FFF2-40B4-BE49-F238E27FC236}">
                <a16:creationId xmlns:a16="http://schemas.microsoft.com/office/drawing/2014/main" id="{33E147E6-7D72-45A8-99CC-E0143D856D6B}"/>
              </a:ext>
            </a:extLst>
          </p:cNvPr>
          <p:cNvCxnSpPr>
            <a:cxnSpLocks/>
          </p:cNvCxnSpPr>
          <p:nvPr/>
        </p:nvCxnSpPr>
        <p:spPr bwMode="auto">
          <a:xfrm>
            <a:off x="5551760" y="5208274"/>
            <a:ext cx="808827" cy="315189"/>
          </a:xfrm>
          <a:prstGeom prst="line">
            <a:avLst/>
          </a:prstGeom>
          <a:solidFill>
            <a:schemeClr val="accent1"/>
          </a:solidFill>
          <a:ln w="603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4" name="TextBox 13">
            <a:extLst>
              <a:ext uri="{FF2B5EF4-FFF2-40B4-BE49-F238E27FC236}">
                <a16:creationId xmlns:a16="http://schemas.microsoft.com/office/drawing/2014/main" id="{A022784D-CBA6-BF55-4920-3212B574886D}"/>
              </a:ext>
            </a:extLst>
          </p:cNvPr>
          <p:cNvSpPr txBox="1"/>
          <p:nvPr/>
        </p:nvSpPr>
        <p:spPr>
          <a:xfrm>
            <a:off x="1774509" y="6158017"/>
            <a:ext cx="3379860" cy="461665"/>
          </a:xfrm>
          <a:prstGeom prst="rect">
            <a:avLst/>
          </a:prstGeom>
          <a:noFill/>
        </p:spPr>
        <p:txBody>
          <a:bodyPr wrap="square">
            <a:spAutoFit/>
          </a:bodyPr>
          <a:lstStyle/>
          <a:p>
            <a:pPr algn="r"/>
            <a:r>
              <a:rPr lang="en-US" sz="2400" dirty="0">
                <a:solidFill>
                  <a:schemeClr val="bg1"/>
                </a:solidFill>
                <a:sym typeface="Wingdings" panose="05000000000000000000" pitchFamily="2" charset="2"/>
              </a:rPr>
              <a:t> Improve linear outline</a:t>
            </a:r>
            <a:endParaRPr lang="en-US" sz="2400" dirty="0">
              <a:solidFill>
                <a:schemeClr val="bg1"/>
              </a:solidFill>
            </a:endParaRPr>
          </a:p>
        </p:txBody>
      </p:sp>
    </p:spTree>
    <p:extLst>
      <p:ext uri="{BB962C8B-B14F-4D97-AF65-F5344CB8AC3E}">
        <p14:creationId xmlns:p14="http://schemas.microsoft.com/office/powerpoint/2010/main" val="188649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pic>
        <p:nvPicPr>
          <p:cNvPr id="10" name="Content Placeholder 2">
            <a:extLst>
              <a:ext uri="{FF2B5EF4-FFF2-40B4-BE49-F238E27FC236}">
                <a16:creationId xmlns:a16="http://schemas.microsoft.com/office/drawing/2014/main" id="{A9C859AE-48A2-4235-8AED-C9F0E352D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4878" y="3949843"/>
            <a:ext cx="2557012" cy="2008804"/>
          </a:xfrm>
          <a:prstGeom prst="rect">
            <a:avLst/>
          </a:prstGeom>
        </p:spPr>
      </p:pic>
      <p:pic>
        <p:nvPicPr>
          <p:cNvPr id="9" name="Picture 8">
            <a:extLst>
              <a:ext uri="{FF2B5EF4-FFF2-40B4-BE49-F238E27FC236}">
                <a16:creationId xmlns:a16="http://schemas.microsoft.com/office/drawing/2014/main" id="{4EA8AAAD-8B29-4F69-802B-80B4D24AE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082" y="1074234"/>
            <a:ext cx="1684827" cy="2320707"/>
          </a:xfrm>
          <a:prstGeom prst="roundRect">
            <a:avLst>
              <a:gd name="adj" fmla="val 8594"/>
            </a:avLst>
          </a:prstGeom>
          <a:solidFill>
            <a:srgbClr val="FFFFFF">
              <a:shade val="85000"/>
              <a:alpha val="0"/>
            </a:srgbClr>
          </a:solidFill>
          <a:ln>
            <a:noFill/>
          </a:ln>
          <a:effectLst>
            <a:reflection blurRad="12700" stA="14000" endPos="28000" dist="5000" dir="5400000" sy="-100000" algn="bl" rotWithShape="0"/>
          </a:effectLst>
        </p:spPr>
      </p:pic>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Content /organization</a:t>
            </a:r>
          </a:p>
          <a:p>
            <a:pPr lvl="1"/>
            <a:r>
              <a:rPr lang="en-US" dirty="0">
                <a:solidFill>
                  <a:schemeClr val="tx1"/>
                </a:solidFill>
              </a:rPr>
              <a:t>Logical</a:t>
            </a:r>
          </a:p>
          <a:p>
            <a:pPr lvl="1"/>
            <a:r>
              <a:rPr lang="en-US" dirty="0"/>
              <a:t>Interesting</a:t>
            </a:r>
          </a:p>
          <a:p>
            <a:pPr marL="457200" lvl="1" indent="0">
              <a:buNone/>
            </a:pPr>
            <a:endParaRPr lang="en-US" dirty="0"/>
          </a:p>
          <a:p>
            <a:pPr marL="0" indent="0">
              <a:buNone/>
            </a:pPr>
            <a:endParaRPr lang="en-US" dirty="0"/>
          </a:p>
          <a:p>
            <a:pPr marL="0" indent="0">
              <a:buNone/>
            </a:pPr>
            <a:endParaRPr lang="en-US" dirty="0">
              <a:sym typeface="Wingdings" panose="05000000000000000000" pitchFamily="2" charset="2"/>
            </a:endParaRP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42A76D27-9C44-4FD5-ABD0-BCE0DFEA5898}"/>
              </a:ext>
            </a:extLst>
          </p:cNvPr>
          <p:cNvPicPr>
            <a:picLocks noGrp="1" noChangeAspect="1" noChangeArrowheads="1"/>
          </p:cNvPicPr>
          <p:nvPr>
            <p:ph sz="quarter" idx="15"/>
          </p:nvPr>
        </p:nvPicPr>
        <p:blipFill>
          <a:blip r:embed="rId6">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1146D002-32A8-463E-92D7-BA89D712C2C6}"/>
              </a:ext>
            </a:extLst>
          </p:cNvPr>
          <p:cNvSpPr>
            <a:spLocks noGrp="1"/>
          </p:cNvSpPr>
          <p:nvPr>
            <p:ph sz="quarter" idx="14"/>
          </p:nvPr>
        </p:nvSpPr>
        <p:spPr/>
        <p:txBody>
          <a:bodyPr/>
          <a:lstStyle/>
          <a:p>
            <a:endParaRPr lang="en-US"/>
          </a:p>
        </p:txBody>
      </p:sp>
      <p:sp>
        <p:nvSpPr>
          <p:cNvPr id="11" name="TextBox 10">
            <a:extLst>
              <a:ext uri="{FF2B5EF4-FFF2-40B4-BE49-F238E27FC236}">
                <a16:creationId xmlns:a16="http://schemas.microsoft.com/office/drawing/2014/main" id="{BBE156B6-BDD3-B2FE-4B8C-4ADC7F02D4C3}"/>
              </a:ext>
            </a:extLst>
          </p:cNvPr>
          <p:cNvSpPr txBox="1"/>
          <p:nvPr/>
        </p:nvSpPr>
        <p:spPr>
          <a:xfrm>
            <a:off x="1793720" y="6172200"/>
            <a:ext cx="2699778"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1</a:t>
            </a:r>
            <a:r>
              <a:rPr lang="en-US" sz="2400" baseline="30000" dirty="0">
                <a:solidFill>
                  <a:schemeClr val="bg1"/>
                </a:solidFill>
                <a:sym typeface="Wingdings" panose="05000000000000000000" pitchFamily="2" charset="2"/>
              </a:rPr>
              <a:t>st</a:t>
            </a:r>
            <a:r>
              <a:rPr lang="en-US" sz="2400" dirty="0">
                <a:solidFill>
                  <a:schemeClr val="bg1"/>
                </a:solidFill>
                <a:sym typeface="Wingdings" panose="05000000000000000000" pitchFamily="2" charset="2"/>
              </a:rPr>
              <a:t> Draft</a:t>
            </a:r>
            <a:endParaRPr lang="en-US" sz="2400" dirty="0">
              <a:solidFill>
                <a:schemeClr val="bg1"/>
              </a:solidFill>
            </a:endParaRPr>
          </a:p>
        </p:txBody>
      </p:sp>
    </p:spTree>
    <p:extLst>
      <p:ext uri="{BB962C8B-B14F-4D97-AF65-F5344CB8AC3E}">
        <p14:creationId xmlns:p14="http://schemas.microsoft.com/office/powerpoint/2010/main" val="2814861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Content /organization</a:t>
            </a:r>
          </a:p>
          <a:p>
            <a:pPr lvl="1"/>
            <a:r>
              <a:rPr lang="en-US" dirty="0">
                <a:solidFill>
                  <a:schemeClr val="tx1"/>
                </a:solidFill>
              </a:rPr>
              <a:t>Logical</a:t>
            </a:r>
          </a:p>
          <a:p>
            <a:pPr lvl="1"/>
            <a:r>
              <a:rPr lang="en-US" dirty="0">
                <a:solidFill>
                  <a:schemeClr val="tx1"/>
                </a:solidFill>
              </a:rPr>
              <a:t>Interesting</a:t>
            </a:r>
          </a:p>
          <a:p>
            <a:pPr lvl="1"/>
            <a:r>
              <a:rPr lang="en-US" dirty="0"/>
              <a:t>cohesive</a:t>
            </a:r>
          </a:p>
          <a:p>
            <a:pPr marL="457200" lvl="1" indent="0">
              <a:buNone/>
            </a:pPr>
            <a:endParaRPr lang="en-US" dirty="0"/>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168102" cy="222235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DB48C318-0454-45E3-9439-D33A2A8CE6E4}"/>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B449A6E6-1374-47BC-903E-F257893465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3179" y="1447800"/>
            <a:ext cx="1578634" cy="1578634"/>
          </a:xfrm>
          <a:prstGeom prst="rect">
            <a:avLst/>
          </a:prstGeom>
        </p:spPr>
      </p:pic>
      <p:pic>
        <p:nvPicPr>
          <p:cNvPr id="53" name="Picture 52">
            <a:extLst>
              <a:ext uri="{FF2B5EF4-FFF2-40B4-BE49-F238E27FC236}">
                <a16:creationId xmlns:a16="http://schemas.microsoft.com/office/drawing/2014/main" id="{70A6C965-FE57-4F92-B8B5-A06A8B6E2A4A}"/>
              </a:ext>
            </a:extLst>
          </p:cNvPr>
          <p:cNvPicPr>
            <a:picLocks noChangeAspect="1"/>
          </p:cNvPicPr>
          <p:nvPr/>
        </p:nvPicPr>
        <p:blipFill rotWithShape="1">
          <a:blip r:embed="rId5">
            <a:extLst>
              <a:ext uri="{28A0092B-C50C-407E-A947-70E740481C1C}">
                <a14:useLocalDpi xmlns:a14="http://schemas.microsoft.com/office/drawing/2010/main" val="0"/>
              </a:ext>
            </a:extLst>
          </a:blip>
          <a:srcRect l="5564" t="56956" r="38747"/>
          <a:stretch/>
        </p:blipFill>
        <p:spPr>
          <a:xfrm>
            <a:off x="6150634" y="4295954"/>
            <a:ext cx="1630392" cy="1597313"/>
          </a:xfrm>
          <a:prstGeom prst="rect">
            <a:avLst/>
          </a:prstGeom>
          <a:effectLst>
            <a:outerShdw blurRad="1270000" dist="50800" dir="18960000" algn="ctr" rotWithShape="0">
              <a:srgbClr val="000000">
                <a:alpha val="0"/>
              </a:srgbClr>
            </a:outerShdw>
          </a:effectLst>
        </p:spPr>
      </p:pic>
      <p:sp>
        <p:nvSpPr>
          <p:cNvPr id="3" name="Content Placeholder 2">
            <a:extLst>
              <a:ext uri="{FF2B5EF4-FFF2-40B4-BE49-F238E27FC236}">
                <a16:creationId xmlns:a16="http://schemas.microsoft.com/office/drawing/2014/main" id="{54B57D46-9B3D-4527-96EB-502D791384CD}"/>
              </a:ext>
            </a:extLst>
          </p:cNvPr>
          <p:cNvSpPr>
            <a:spLocks noGrp="1"/>
          </p:cNvSpPr>
          <p:nvPr>
            <p:ph sz="quarter" idx="14"/>
          </p:nvPr>
        </p:nvSpPr>
        <p:spPr/>
        <p:txBody>
          <a:bodyPr/>
          <a:lstStyle/>
          <a:p>
            <a:endParaRPr lang="en-US"/>
          </a:p>
        </p:txBody>
      </p:sp>
      <p:sp>
        <p:nvSpPr>
          <p:cNvPr id="2" name="TextBox 1">
            <a:extLst>
              <a:ext uri="{FF2B5EF4-FFF2-40B4-BE49-F238E27FC236}">
                <a16:creationId xmlns:a16="http://schemas.microsoft.com/office/drawing/2014/main" id="{5996B41A-61E1-39EE-5F71-BC2E82656122}"/>
              </a:ext>
            </a:extLst>
          </p:cNvPr>
          <p:cNvSpPr txBox="1"/>
          <p:nvPr/>
        </p:nvSpPr>
        <p:spPr>
          <a:xfrm>
            <a:off x="4341636" y="5094610"/>
            <a:ext cx="184731" cy="461665"/>
          </a:xfrm>
          <a:prstGeom prst="rect">
            <a:avLst/>
          </a:prstGeom>
          <a:solidFill>
            <a:schemeClr val="tx2"/>
          </a:solidFill>
        </p:spPr>
        <p:txBody>
          <a:bodyPr wrap="none" rtlCol="0">
            <a:spAutoFit/>
          </a:bodyPr>
          <a:lstStyle/>
          <a:p>
            <a:pPr algn="r"/>
            <a:endParaRPr lang="en-US" sz="2400" dirty="0">
              <a:solidFill>
                <a:schemeClr val="bg1"/>
              </a:solidFill>
            </a:endParaRPr>
          </a:p>
        </p:txBody>
      </p:sp>
      <p:sp>
        <p:nvSpPr>
          <p:cNvPr id="7" name="TextBox 6">
            <a:extLst>
              <a:ext uri="{FF2B5EF4-FFF2-40B4-BE49-F238E27FC236}">
                <a16:creationId xmlns:a16="http://schemas.microsoft.com/office/drawing/2014/main" id="{1BC4CC0B-C594-DCD7-5C08-45569E0172EF}"/>
              </a:ext>
            </a:extLst>
          </p:cNvPr>
          <p:cNvSpPr txBox="1"/>
          <p:nvPr/>
        </p:nvSpPr>
        <p:spPr>
          <a:xfrm>
            <a:off x="1765341" y="6172200"/>
            <a:ext cx="3584636"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cluster diagram</a:t>
            </a:r>
            <a:endParaRPr lang="en-US" sz="2400" dirty="0">
              <a:solidFill>
                <a:schemeClr val="bg1"/>
              </a:solidFill>
            </a:endParaRPr>
          </a:p>
        </p:txBody>
      </p:sp>
    </p:spTree>
    <p:extLst>
      <p:ext uri="{BB962C8B-B14F-4D97-AF65-F5344CB8AC3E}">
        <p14:creationId xmlns:p14="http://schemas.microsoft.com/office/powerpoint/2010/main" val="30107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t>Style</a:t>
            </a:r>
          </a:p>
          <a:p>
            <a:pPr lvl="1"/>
            <a:r>
              <a:rPr lang="en-US" dirty="0"/>
              <a:t>Well developed</a:t>
            </a:r>
          </a:p>
          <a:p>
            <a:pPr marL="457200" lvl="1" indent="0">
              <a:buNone/>
            </a:pPr>
            <a:endParaRPr lang="en-US" dirty="0"/>
          </a:p>
          <a:p>
            <a:pPr marL="0" indent="0">
              <a:buNone/>
            </a:pPr>
            <a:endParaRPr lang="en-US" dirty="0"/>
          </a:p>
          <a:p>
            <a:pPr marL="0" indent="0">
              <a:buNone/>
            </a:pPr>
            <a:endParaRPr lang="en-US" dirty="0">
              <a:sym typeface="Wingdings" panose="05000000000000000000" pitchFamily="2" charset="2"/>
            </a:endParaRPr>
          </a:p>
          <a:p>
            <a:pPr marL="0" indent="0">
              <a:buNone/>
            </a:pPr>
            <a:endParaRPr lang="en-US" dirty="0">
              <a:sym typeface="Wingdings" panose="05000000000000000000" pitchFamily="2" charset="2"/>
            </a:endParaRP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242174" cy="222235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DC590310-8ADF-4068-8F21-463FCF00703E}"/>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F56D5298-1280-4035-B050-6B88B346E532}"/>
              </a:ext>
            </a:extLst>
          </p:cNvPr>
          <p:cNvGrpSpPr/>
          <p:nvPr/>
        </p:nvGrpSpPr>
        <p:grpSpPr>
          <a:xfrm>
            <a:off x="6190888" y="1647649"/>
            <a:ext cx="1167435" cy="1279582"/>
            <a:chOff x="6190888" y="1647649"/>
            <a:chExt cx="1167435" cy="1279582"/>
          </a:xfrm>
        </p:grpSpPr>
        <p:cxnSp>
          <p:nvCxnSpPr>
            <p:cNvPr id="21" name="Straight Connector 20">
              <a:extLst>
                <a:ext uri="{FF2B5EF4-FFF2-40B4-BE49-F238E27FC236}">
                  <a16:creationId xmlns:a16="http://schemas.microsoft.com/office/drawing/2014/main" id="{DDB5698B-439E-40EF-BC3B-B658F549E678}"/>
                </a:ext>
              </a:extLst>
            </p:cNvPr>
            <p:cNvCxnSpPr>
              <a:cxnSpLocks/>
            </p:cNvCxnSpPr>
            <p:nvPr/>
          </p:nvCxnSpPr>
          <p:spPr bwMode="auto">
            <a:xfrm>
              <a:off x="6478438" y="1647649"/>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0B153348-7BF4-4EBF-9071-F4EBE20A92A5}"/>
                </a:ext>
              </a:extLst>
            </p:cNvPr>
            <p:cNvCxnSpPr>
              <a:cxnSpLocks/>
            </p:cNvCxnSpPr>
            <p:nvPr/>
          </p:nvCxnSpPr>
          <p:spPr bwMode="auto">
            <a:xfrm>
              <a:off x="6193766" y="1774171"/>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775B6501-7BC5-460B-8C14-D27E4401AAD5}"/>
                </a:ext>
              </a:extLst>
            </p:cNvPr>
            <p:cNvCxnSpPr>
              <a:cxnSpLocks/>
            </p:cNvCxnSpPr>
            <p:nvPr/>
          </p:nvCxnSpPr>
          <p:spPr bwMode="auto">
            <a:xfrm>
              <a:off x="6190890" y="1926571"/>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1210ACBE-5536-4C81-9320-B92DECC815F0}"/>
                </a:ext>
              </a:extLst>
            </p:cNvPr>
            <p:cNvCxnSpPr>
              <a:cxnSpLocks/>
            </p:cNvCxnSpPr>
            <p:nvPr/>
          </p:nvCxnSpPr>
          <p:spPr bwMode="auto">
            <a:xfrm>
              <a:off x="6190892" y="2073218"/>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EF843515-9A62-4ABA-93E4-BC03B7507054}"/>
                </a:ext>
              </a:extLst>
            </p:cNvPr>
            <p:cNvCxnSpPr>
              <a:cxnSpLocks/>
            </p:cNvCxnSpPr>
            <p:nvPr/>
          </p:nvCxnSpPr>
          <p:spPr bwMode="auto">
            <a:xfrm>
              <a:off x="6190888" y="2495901"/>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57D1F5C0-1242-433F-8649-14A51AA3EE8A}"/>
                </a:ext>
              </a:extLst>
            </p:cNvPr>
            <p:cNvCxnSpPr>
              <a:cxnSpLocks/>
            </p:cNvCxnSpPr>
            <p:nvPr/>
          </p:nvCxnSpPr>
          <p:spPr bwMode="auto">
            <a:xfrm>
              <a:off x="6199518" y="2205482"/>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50D372B6-4111-4CAA-8982-D04278341995}"/>
                </a:ext>
              </a:extLst>
            </p:cNvPr>
            <p:cNvCxnSpPr>
              <a:cxnSpLocks/>
            </p:cNvCxnSpPr>
            <p:nvPr/>
          </p:nvCxnSpPr>
          <p:spPr bwMode="auto">
            <a:xfrm>
              <a:off x="6466941" y="2343507"/>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A3027E52-DC70-41BD-8A61-0B3E88714920}"/>
                </a:ext>
              </a:extLst>
            </p:cNvPr>
            <p:cNvCxnSpPr>
              <a:cxnSpLocks/>
            </p:cNvCxnSpPr>
            <p:nvPr/>
          </p:nvCxnSpPr>
          <p:spPr bwMode="auto">
            <a:xfrm>
              <a:off x="6196632" y="2639675"/>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05F17E83-67CF-408E-8721-E3231B62AADE}"/>
                </a:ext>
              </a:extLst>
            </p:cNvPr>
            <p:cNvCxnSpPr>
              <a:cxnSpLocks/>
            </p:cNvCxnSpPr>
            <p:nvPr/>
          </p:nvCxnSpPr>
          <p:spPr bwMode="auto">
            <a:xfrm>
              <a:off x="6205267" y="2786317"/>
              <a:ext cx="1153056"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9CC1C145-AE18-47E1-BC28-526867F2A012}"/>
                </a:ext>
              </a:extLst>
            </p:cNvPr>
            <p:cNvCxnSpPr>
              <a:cxnSpLocks/>
            </p:cNvCxnSpPr>
            <p:nvPr/>
          </p:nvCxnSpPr>
          <p:spPr bwMode="auto">
            <a:xfrm>
              <a:off x="6222526" y="2927231"/>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 name="Group 5">
            <a:extLst>
              <a:ext uri="{FF2B5EF4-FFF2-40B4-BE49-F238E27FC236}">
                <a16:creationId xmlns:a16="http://schemas.microsoft.com/office/drawing/2014/main" id="{98D08D2C-51C8-40DC-8969-E974BA5740DC}"/>
              </a:ext>
            </a:extLst>
          </p:cNvPr>
          <p:cNvGrpSpPr/>
          <p:nvPr/>
        </p:nvGrpSpPr>
        <p:grpSpPr>
          <a:xfrm>
            <a:off x="6294414" y="4445477"/>
            <a:ext cx="1161691" cy="1293958"/>
            <a:chOff x="6294414" y="4445477"/>
            <a:chExt cx="1161691" cy="1293958"/>
          </a:xfrm>
        </p:grpSpPr>
        <p:cxnSp>
          <p:nvCxnSpPr>
            <p:cNvPr id="38" name="Straight Connector 37">
              <a:extLst>
                <a:ext uri="{FF2B5EF4-FFF2-40B4-BE49-F238E27FC236}">
                  <a16:creationId xmlns:a16="http://schemas.microsoft.com/office/drawing/2014/main" id="{74552EC5-5C37-4753-B2C6-ABEE2B814B8F}"/>
                </a:ext>
              </a:extLst>
            </p:cNvPr>
            <p:cNvCxnSpPr>
              <a:cxnSpLocks/>
            </p:cNvCxnSpPr>
            <p:nvPr/>
          </p:nvCxnSpPr>
          <p:spPr bwMode="auto">
            <a:xfrm>
              <a:off x="6317414" y="4592130"/>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B2438190-7B21-4272-9CB2-A365B416B9FC}"/>
                </a:ext>
              </a:extLst>
            </p:cNvPr>
            <p:cNvCxnSpPr>
              <a:cxnSpLocks/>
            </p:cNvCxnSpPr>
            <p:nvPr/>
          </p:nvCxnSpPr>
          <p:spPr bwMode="auto">
            <a:xfrm>
              <a:off x="6584837" y="4730155"/>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Straight Connector 40">
              <a:extLst>
                <a:ext uri="{FF2B5EF4-FFF2-40B4-BE49-F238E27FC236}">
                  <a16:creationId xmlns:a16="http://schemas.microsoft.com/office/drawing/2014/main" id="{06ACB8BC-D96A-4D70-B3F9-8971A888C484}"/>
                </a:ext>
              </a:extLst>
            </p:cNvPr>
            <p:cNvCxnSpPr>
              <a:cxnSpLocks/>
            </p:cNvCxnSpPr>
            <p:nvPr/>
          </p:nvCxnSpPr>
          <p:spPr bwMode="auto">
            <a:xfrm>
              <a:off x="6314540" y="4873924"/>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a:extLst>
                <a:ext uri="{FF2B5EF4-FFF2-40B4-BE49-F238E27FC236}">
                  <a16:creationId xmlns:a16="http://schemas.microsoft.com/office/drawing/2014/main" id="{3E4A3936-CC1D-412A-9277-3F9932ACBA5B}"/>
                </a:ext>
              </a:extLst>
            </p:cNvPr>
            <p:cNvCxnSpPr>
              <a:cxnSpLocks/>
            </p:cNvCxnSpPr>
            <p:nvPr/>
          </p:nvCxnSpPr>
          <p:spPr bwMode="auto">
            <a:xfrm>
              <a:off x="6581963" y="5011949"/>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1BE1AC6F-7D2A-4BB3-9245-738971D7C601}"/>
                </a:ext>
              </a:extLst>
            </p:cNvPr>
            <p:cNvCxnSpPr>
              <a:cxnSpLocks/>
            </p:cNvCxnSpPr>
            <p:nvPr/>
          </p:nvCxnSpPr>
          <p:spPr bwMode="auto">
            <a:xfrm>
              <a:off x="6314540" y="5167220"/>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6D3A6209-2B74-4D0E-B359-84FD4A7A7EDE}"/>
                </a:ext>
              </a:extLst>
            </p:cNvPr>
            <p:cNvCxnSpPr>
              <a:cxnSpLocks/>
            </p:cNvCxnSpPr>
            <p:nvPr/>
          </p:nvCxnSpPr>
          <p:spPr bwMode="auto">
            <a:xfrm>
              <a:off x="6581963" y="5305245"/>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B57252EB-A026-44BA-B63F-192448F82428}"/>
                </a:ext>
              </a:extLst>
            </p:cNvPr>
            <p:cNvCxnSpPr>
              <a:cxnSpLocks/>
            </p:cNvCxnSpPr>
            <p:nvPr/>
          </p:nvCxnSpPr>
          <p:spPr bwMode="auto">
            <a:xfrm>
              <a:off x="6294414" y="5449010"/>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a:extLst>
                <a:ext uri="{FF2B5EF4-FFF2-40B4-BE49-F238E27FC236}">
                  <a16:creationId xmlns:a16="http://schemas.microsoft.com/office/drawing/2014/main" id="{D12AA719-3715-4039-ADED-4610BDA0AEDC}"/>
                </a:ext>
              </a:extLst>
            </p:cNvPr>
            <p:cNvCxnSpPr>
              <a:cxnSpLocks/>
            </p:cNvCxnSpPr>
            <p:nvPr/>
          </p:nvCxnSpPr>
          <p:spPr bwMode="auto">
            <a:xfrm>
              <a:off x="6561837" y="5587035"/>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Straight Connector 48">
              <a:extLst>
                <a:ext uri="{FF2B5EF4-FFF2-40B4-BE49-F238E27FC236}">
                  <a16:creationId xmlns:a16="http://schemas.microsoft.com/office/drawing/2014/main" id="{10A25D78-CC37-4408-A366-51C5185A1A0D}"/>
                </a:ext>
              </a:extLst>
            </p:cNvPr>
            <p:cNvCxnSpPr>
              <a:cxnSpLocks/>
            </p:cNvCxnSpPr>
            <p:nvPr/>
          </p:nvCxnSpPr>
          <p:spPr bwMode="auto">
            <a:xfrm>
              <a:off x="6567595" y="4445477"/>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Connector 49">
              <a:extLst>
                <a:ext uri="{FF2B5EF4-FFF2-40B4-BE49-F238E27FC236}">
                  <a16:creationId xmlns:a16="http://schemas.microsoft.com/office/drawing/2014/main" id="{C7B5DF6C-29E4-43FC-98F9-63614F9C9EE5}"/>
                </a:ext>
              </a:extLst>
            </p:cNvPr>
            <p:cNvCxnSpPr>
              <a:cxnSpLocks/>
            </p:cNvCxnSpPr>
            <p:nvPr/>
          </p:nvCxnSpPr>
          <p:spPr bwMode="auto">
            <a:xfrm>
              <a:off x="6308797" y="5739435"/>
              <a:ext cx="871268" cy="0"/>
            </a:xfrm>
            <a:prstGeom prst="line">
              <a:avLst/>
            </a:prstGeom>
            <a:solidFill>
              <a:schemeClr val="accent1"/>
            </a:solidFill>
            <a:ln w="317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TextBox 7">
            <a:extLst>
              <a:ext uri="{FF2B5EF4-FFF2-40B4-BE49-F238E27FC236}">
                <a16:creationId xmlns:a16="http://schemas.microsoft.com/office/drawing/2014/main" id="{9504E2E9-BD47-5BEA-B99B-881676F76E59}"/>
              </a:ext>
            </a:extLst>
          </p:cNvPr>
          <p:cNvSpPr txBox="1"/>
          <p:nvPr/>
        </p:nvSpPr>
        <p:spPr>
          <a:xfrm>
            <a:off x="1765341" y="6172200"/>
            <a:ext cx="3584636"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cluster diagram</a:t>
            </a:r>
            <a:endParaRPr lang="en-US" sz="2400" dirty="0">
              <a:solidFill>
                <a:schemeClr val="bg1"/>
              </a:solidFill>
            </a:endParaRPr>
          </a:p>
        </p:txBody>
      </p:sp>
    </p:spTree>
    <p:extLst>
      <p:ext uri="{BB962C8B-B14F-4D97-AF65-F5344CB8AC3E}">
        <p14:creationId xmlns:p14="http://schemas.microsoft.com/office/powerpoint/2010/main" val="571913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5455641" y="3700168"/>
            <a:ext cx="2727029" cy="2554545"/>
          </a:xfrm>
          <a:prstGeom prst="rect">
            <a:avLst/>
          </a:prstGeom>
          <a:noFill/>
        </p:spPr>
        <p:txBody>
          <a:bodyPr wrap="none" rtlCol="0">
            <a:spAutoFit/>
          </a:bodyPr>
          <a:lstStyle/>
          <a:p>
            <a:r>
              <a:rPr lang="en-US" sz="3200" dirty="0">
                <a:solidFill>
                  <a:schemeClr val="tx2"/>
                </a:solidFill>
              </a:rPr>
              <a:t>I like apples.</a:t>
            </a:r>
          </a:p>
          <a:p>
            <a:r>
              <a:rPr lang="en-US" sz="3200" dirty="0">
                <a:solidFill>
                  <a:schemeClr val="tx2"/>
                </a:solidFill>
              </a:rPr>
              <a:t>I like Bananas.</a:t>
            </a:r>
          </a:p>
          <a:p>
            <a:r>
              <a:rPr lang="en-US" sz="3200" dirty="0">
                <a:solidFill>
                  <a:schemeClr val="tx2"/>
                </a:solidFill>
              </a:rPr>
              <a:t>I like Roger</a:t>
            </a:r>
          </a:p>
          <a:p>
            <a:r>
              <a:rPr lang="en-US" sz="3200" dirty="0">
                <a:solidFill>
                  <a:schemeClr val="tx2"/>
                </a:solidFill>
              </a:rPr>
              <a:t>I like dogs.</a:t>
            </a:r>
          </a:p>
          <a:p>
            <a:r>
              <a:rPr lang="en-US" sz="3200" dirty="0">
                <a:solidFill>
                  <a:schemeClr val="tx2"/>
                </a:solidFill>
              </a:rPr>
              <a:t>I like ice cream</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t>Style</a:t>
            </a:r>
          </a:p>
          <a:p>
            <a:pPr lvl="1"/>
            <a:r>
              <a:rPr lang="en-US" dirty="0">
                <a:solidFill>
                  <a:schemeClr val="tx1"/>
                </a:solidFill>
              </a:rPr>
              <a:t>Well developed</a:t>
            </a:r>
          </a:p>
          <a:p>
            <a:pPr lvl="1"/>
            <a:r>
              <a:rPr lang="en-US" dirty="0"/>
              <a:t>variety</a:t>
            </a:r>
          </a:p>
          <a:p>
            <a:pPr marL="457200" lvl="1" indent="0">
              <a:buNone/>
            </a:pPr>
            <a:endParaRPr lang="en-US" dirty="0"/>
          </a:p>
          <a:p>
            <a:pPr marL="0" indent="0">
              <a:buNone/>
            </a:pPr>
            <a:endParaRPr lang="en-US" dirty="0"/>
          </a:p>
          <a:p>
            <a:pPr marL="0" indent="0">
              <a:buNone/>
            </a:pPr>
            <a:endParaRPr lang="en-US" dirty="0">
              <a:sym typeface="Wingdings" panose="05000000000000000000" pitchFamily="2" charset="2"/>
            </a:endParaRP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209866" y="1276645"/>
            <a:ext cx="3459601" cy="2062103"/>
          </a:xfrm>
          <a:prstGeom prst="rect">
            <a:avLst/>
          </a:prstGeom>
          <a:noFill/>
        </p:spPr>
        <p:txBody>
          <a:bodyPr wrap="none" rtlCol="0">
            <a:spAutoFit/>
          </a:bodyPr>
          <a:lstStyle/>
          <a:p>
            <a:r>
              <a:rPr lang="en-US" sz="3200" dirty="0">
                <a:solidFill>
                  <a:schemeClr val="tx2"/>
                </a:solidFill>
              </a:rPr>
              <a:t>I like apples.</a:t>
            </a:r>
          </a:p>
          <a:p>
            <a:r>
              <a:rPr lang="en-US" sz="3200" dirty="0">
                <a:solidFill>
                  <a:schemeClr val="tx2"/>
                </a:solidFill>
              </a:rPr>
              <a:t>Bananas taste good.</a:t>
            </a:r>
          </a:p>
          <a:p>
            <a:r>
              <a:rPr lang="en-US" sz="3200" dirty="0">
                <a:solidFill>
                  <a:schemeClr val="tx2"/>
                </a:solidFill>
              </a:rPr>
              <a:t>Roger is my friend.</a:t>
            </a:r>
          </a:p>
          <a:p>
            <a:r>
              <a:rPr lang="en-US" sz="3200" dirty="0">
                <a:solidFill>
                  <a:schemeClr val="tx2"/>
                </a:solidFill>
              </a:rPr>
              <a:t>I love dogs.</a:t>
            </a:r>
          </a:p>
        </p:txBody>
      </p:sp>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8C21512-6B88-F63B-9C6F-90A846D82698}"/>
              </a:ext>
            </a:extLst>
          </p:cNvPr>
          <p:cNvSpPr txBox="1"/>
          <p:nvPr/>
        </p:nvSpPr>
        <p:spPr>
          <a:xfrm>
            <a:off x="1793720" y="6172200"/>
            <a:ext cx="2699778"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1</a:t>
            </a:r>
            <a:r>
              <a:rPr lang="en-US" sz="2400" baseline="30000" dirty="0">
                <a:solidFill>
                  <a:schemeClr val="bg1"/>
                </a:solidFill>
                <a:sym typeface="Wingdings" panose="05000000000000000000" pitchFamily="2" charset="2"/>
              </a:rPr>
              <a:t>st</a:t>
            </a:r>
            <a:r>
              <a:rPr lang="en-US" sz="2400" dirty="0">
                <a:solidFill>
                  <a:schemeClr val="bg1"/>
                </a:solidFill>
                <a:sym typeface="Wingdings" panose="05000000000000000000" pitchFamily="2" charset="2"/>
              </a:rPr>
              <a:t> Draft</a:t>
            </a:r>
            <a:endParaRPr lang="en-US" sz="2400" dirty="0">
              <a:solidFill>
                <a:schemeClr val="bg1"/>
              </a:solidFill>
            </a:endParaRPr>
          </a:p>
        </p:txBody>
      </p:sp>
    </p:spTree>
    <p:extLst>
      <p:ext uri="{BB962C8B-B14F-4D97-AF65-F5344CB8AC3E}">
        <p14:creationId xmlns:p14="http://schemas.microsoft.com/office/powerpoint/2010/main" val="1923291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6299622" y="4187695"/>
            <a:ext cx="1039067" cy="1569660"/>
          </a:xfrm>
          <a:prstGeom prst="rect">
            <a:avLst/>
          </a:prstGeom>
          <a:noFill/>
        </p:spPr>
        <p:txBody>
          <a:bodyPr wrap="none" rtlCol="0">
            <a:spAutoFit/>
          </a:bodyPr>
          <a:lstStyle/>
          <a:p>
            <a:r>
              <a:rPr lang="en-US" sz="3200" dirty="0">
                <a:solidFill>
                  <a:schemeClr val="tx2"/>
                </a:solidFill>
              </a:rPr>
              <a:t>I like</a:t>
            </a:r>
          </a:p>
          <a:p>
            <a:r>
              <a:rPr lang="en-US" sz="3200" dirty="0">
                <a:solidFill>
                  <a:schemeClr val="tx2"/>
                </a:solidFill>
              </a:rPr>
              <a:t>I like</a:t>
            </a:r>
          </a:p>
          <a:p>
            <a:r>
              <a:rPr lang="en-US" sz="3200" dirty="0">
                <a:solidFill>
                  <a:schemeClr val="tx2"/>
                </a:solidFill>
              </a:rPr>
              <a:t>I like</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solidFill>
                  <a:schemeClr val="tx1"/>
                </a:solidFill>
              </a:rPr>
              <a:t>Style</a:t>
            </a:r>
          </a:p>
          <a:p>
            <a:r>
              <a:rPr lang="en-US" dirty="0"/>
              <a:t>Vocabulary</a:t>
            </a:r>
          </a:p>
          <a:p>
            <a:pPr lvl="1"/>
            <a:r>
              <a:rPr lang="en-US" dirty="0"/>
              <a:t>variety</a:t>
            </a:r>
          </a:p>
          <a:p>
            <a:pPr marL="457200" lvl="1" indent="0">
              <a:buNone/>
            </a:pPr>
            <a:endParaRPr lang="en-US" dirty="0"/>
          </a:p>
          <a:p>
            <a:pPr marL="0" indent="0">
              <a:buNone/>
            </a:pPr>
            <a:endParaRPr lang="en-US" dirty="0"/>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698445" y="1511773"/>
            <a:ext cx="2223686" cy="1569660"/>
          </a:xfrm>
          <a:prstGeom prst="rect">
            <a:avLst/>
          </a:prstGeom>
          <a:noFill/>
        </p:spPr>
        <p:txBody>
          <a:bodyPr wrap="none" rtlCol="0">
            <a:spAutoFit/>
          </a:bodyPr>
          <a:lstStyle/>
          <a:p>
            <a:pPr algn="ctr"/>
            <a:r>
              <a:rPr lang="en-US" sz="3200" dirty="0">
                <a:solidFill>
                  <a:schemeClr val="tx2"/>
                </a:solidFill>
              </a:rPr>
              <a:t>I like </a:t>
            </a:r>
          </a:p>
          <a:p>
            <a:pPr algn="ctr"/>
            <a:r>
              <a:rPr lang="en-US" sz="3200" dirty="0">
                <a:solidFill>
                  <a:schemeClr val="tx2"/>
                </a:solidFill>
              </a:rPr>
              <a:t>I am fond of</a:t>
            </a:r>
          </a:p>
          <a:p>
            <a:pPr algn="ctr"/>
            <a:r>
              <a:rPr lang="en-US" sz="3200" dirty="0">
                <a:solidFill>
                  <a:schemeClr val="tx2"/>
                </a:solidFill>
              </a:rPr>
              <a:t>I love</a:t>
            </a:r>
          </a:p>
        </p:txBody>
      </p:sp>
      <p:grpSp>
        <p:nvGrpSpPr>
          <p:cNvPr id="8" name="Group 7">
            <a:extLst>
              <a:ext uri="{FF2B5EF4-FFF2-40B4-BE49-F238E27FC236}">
                <a16:creationId xmlns:a16="http://schemas.microsoft.com/office/drawing/2014/main" id="{46A7C1A7-A61E-3EFA-D447-E65430B01BA3}"/>
              </a:ext>
            </a:extLst>
          </p:cNvPr>
          <p:cNvGrpSpPr/>
          <p:nvPr/>
        </p:nvGrpSpPr>
        <p:grpSpPr>
          <a:xfrm>
            <a:off x="5698445" y="1171627"/>
            <a:ext cx="2168102" cy="4833413"/>
            <a:chOff x="5698445" y="1171627"/>
            <a:chExt cx="2168102" cy="4833413"/>
          </a:xfrm>
        </p:grpSpPr>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04A7AFD-B084-06FA-0ED7-79D32C7F082A}"/>
              </a:ext>
            </a:extLst>
          </p:cNvPr>
          <p:cNvSpPr txBox="1"/>
          <p:nvPr/>
        </p:nvSpPr>
        <p:spPr>
          <a:xfrm>
            <a:off x="1793720" y="6172200"/>
            <a:ext cx="2699778"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1</a:t>
            </a:r>
            <a:r>
              <a:rPr lang="en-US" sz="2400" baseline="30000" dirty="0">
                <a:solidFill>
                  <a:schemeClr val="bg1"/>
                </a:solidFill>
                <a:sym typeface="Wingdings" panose="05000000000000000000" pitchFamily="2" charset="2"/>
              </a:rPr>
              <a:t>st</a:t>
            </a:r>
            <a:r>
              <a:rPr lang="en-US" sz="2400" dirty="0">
                <a:solidFill>
                  <a:schemeClr val="bg1"/>
                </a:solidFill>
                <a:sym typeface="Wingdings" panose="05000000000000000000" pitchFamily="2" charset="2"/>
              </a:rPr>
              <a:t> Draft</a:t>
            </a:r>
            <a:endParaRPr lang="en-US" sz="2400" dirty="0">
              <a:solidFill>
                <a:schemeClr val="bg1"/>
              </a:solidFill>
            </a:endParaRPr>
          </a:p>
        </p:txBody>
      </p:sp>
    </p:spTree>
    <p:extLst>
      <p:ext uri="{BB962C8B-B14F-4D97-AF65-F5344CB8AC3E}">
        <p14:creationId xmlns:p14="http://schemas.microsoft.com/office/powerpoint/2010/main" val="4242178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5659628" y="4438832"/>
            <a:ext cx="2300914" cy="1077218"/>
          </a:xfrm>
          <a:prstGeom prst="rect">
            <a:avLst/>
          </a:prstGeom>
          <a:noFill/>
        </p:spPr>
        <p:txBody>
          <a:bodyPr wrap="square" rtlCol="0">
            <a:spAutoFit/>
          </a:bodyPr>
          <a:lstStyle/>
          <a:p>
            <a:pPr algn="ctr"/>
            <a:r>
              <a:rPr lang="en-US" sz="3200" dirty="0">
                <a:solidFill>
                  <a:schemeClr val="tx2"/>
                </a:solidFill>
              </a:rPr>
              <a:t>A small hole was drilled.</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solidFill>
                  <a:schemeClr val="tx1"/>
                </a:solidFill>
              </a:rPr>
              <a:t>Style</a:t>
            </a:r>
          </a:p>
          <a:p>
            <a:r>
              <a:rPr lang="en-US" dirty="0"/>
              <a:t>Vocabulary</a:t>
            </a:r>
          </a:p>
          <a:p>
            <a:pPr lvl="1"/>
            <a:r>
              <a:rPr lang="en-US" dirty="0">
                <a:solidFill>
                  <a:schemeClr val="tx1"/>
                </a:solidFill>
              </a:rPr>
              <a:t>Variety</a:t>
            </a:r>
          </a:p>
          <a:p>
            <a:pPr lvl="1"/>
            <a:r>
              <a:rPr lang="en-US" dirty="0"/>
              <a:t>accurate</a:t>
            </a:r>
          </a:p>
          <a:p>
            <a:pPr marL="457200" lvl="1" indent="0">
              <a:buNone/>
            </a:pPr>
            <a:endParaRPr lang="en-US" dirty="0"/>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555087" y="1817312"/>
            <a:ext cx="2528136" cy="1077218"/>
          </a:xfrm>
          <a:prstGeom prst="rect">
            <a:avLst/>
          </a:prstGeom>
          <a:noFill/>
        </p:spPr>
        <p:txBody>
          <a:bodyPr wrap="square" rtlCol="0">
            <a:spAutoFit/>
          </a:bodyPr>
          <a:lstStyle/>
          <a:p>
            <a:pPr algn="ctr"/>
            <a:r>
              <a:rPr lang="en-US" sz="3200" dirty="0">
                <a:solidFill>
                  <a:schemeClr val="tx2"/>
                </a:solidFill>
              </a:rPr>
              <a:t>A 50 µm hole was drilled.</a:t>
            </a:r>
          </a:p>
        </p:txBody>
      </p:sp>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7A18B70-79D1-4CD5-41A0-0C814BC53FC1}"/>
              </a:ext>
            </a:extLst>
          </p:cNvPr>
          <p:cNvSpPr txBox="1"/>
          <p:nvPr/>
        </p:nvSpPr>
        <p:spPr>
          <a:xfrm>
            <a:off x="1793720" y="6172200"/>
            <a:ext cx="2699778"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1</a:t>
            </a:r>
            <a:r>
              <a:rPr lang="en-US" sz="2400" baseline="30000" dirty="0">
                <a:solidFill>
                  <a:schemeClr val="bg1"/>
                </a:solidFill>
                <a:sym typeface="Wingdings" panose="05000000000000000000" pitchFamily="2" charset="2"/>
              </a:rPr>
              <a:t>st</a:t>
            </a:r>
            <a:r>
              <a:rPr lang="en-US" sz="2400" dirty="0">
                <a:solidFill>
                  <a:schemeClr val="bg1"/>
                </a:solidFill>
                <a:sym typeface="Wingdings" panose="05000000000000000000" pitchFamily="2" charset="2"/>
              </a:rPr>
              <a:t> Draft</a:t>
            </a:r>
            <a:endParaRPr lang="en-US" sz="2400" dirty="0">
              <a:solidFill>
                <a:schemeClr val="bg1"/>
              </a:solidFill>
            </a:endParaRPr>
          </a:p>
        </p:txBody>
      </p:sp>
    </p:spTree>
    <p:extLst>
      <p:ext uri="{BB962C8B-B14F-4D97-AF65-F5344CB8AC3E}">
        <p14:creationId xmlns:p14="http://schemas.microsoft.com/office/powerpoint/2010/main" val="4107448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4800601" y="3700168"/>
            <a:ext cx="4334310" cy="2554545"/>
          </a:xfrm>
          <a:prstGeom prst="rect">
            <a:avLst/>
          </a:prstGeom>
          <a:noFill/>
        </p:spPr>
        <p:txBody>
          <a:bodyPr wrap="square" rtlCol="0">
            <a:spAutoFit/>
          </a:bodyPr>
          <a:lstStyle/>
          <a:p>
            <a:pPr algn="ctr"/>
            <a:r>
              <a:rPr lang="en-US" sz="3200" dirty="0">
                <a:solidFill>
                  <a:schemeClr val="tx2"/>
                </a:solidFill>
              </a:rPr>
              <a:t>MSN: I have irrefutable evidence that you made unauthorized usage of another person’s work during the examination.</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solidFill>
                  <a:schemeClr val="tx1"/>
                </a:solidFill>
              </a:rPr>
              <a:t>Style</a:t>
            </a:r>
          </a:p>
          <a:p>
            <a:r>
              <a:rPr lang="en-US" dirty="0"/>
              <a:t>Vocabulary</a:t>
            </a:r>
          </a:p>
          <a:p>
            <a:pPr lvl="1"/>
            <a:r>
              <a:rPr lang="en-US" dirty="0">
                <a:solidFill>
                  <a:schemeClr val="tx1"/>
                </a:solidFill>
              </a:rPr>
              <a:t>Variety</a:t>
            </a:r>
          </a:p>
          <a:p>
            <a:pPr lvl="1"/>
            <a:r>
              <a:rPr lang="en-US" dirty="0">
                <a:solidFill>
                  <a:schemeClr val="tx1"/>
                </a:solidFill>
              </a:rPr>
              <a:t>Accurate</a:t>
            </a:r>
          </a:p>
          <a:p>
            <a:pPr lvl="1"/>
            <a:r>
              <a:rPr lang="en-US" dirty="0"/>
              <a:t>appropriate</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902440" y="1245072"/>
            <a:ext cx="1760112" cy="2062103"/>
          </a:xfrm>
          <a:prstGeom prst="rect">
            <a:avLst/>
          </a:prstGeom>
          <a:noFill/>
        </p:spPr>
        <p:txBody>
          <a:bodyPr wrap="square" rtlCol="0">
            <a:spAutoFit/>
          </a:bodyPr>
          <a:lstStyle/>
          <a:p>
            <a:pPr algn="ctr"/>
            <a:r>
              <a:rPr lang="en-US" sz="3200" dirty="0">
                <a:solidFill>
                  <a:schemeClr val="tx2"/>
                </a:solidFill>
              </a:rPr>
              <a:t>MSN: got proof u cheated on test.</a:t>
            </a:r>
          </a:p>
        </p:txBody>
      </p:sp>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02B878C-D1C5-9F61-14E3-BBF9D5D969D5}"/>
              </a:ext>
            </a:extLst>
          </p:cNvPr>
          <p:cNvSpPr txBox="1"/>
          <p:nvPr/>
        </p:nvSpPr>
        <p:spPr>
          <a:xfrm>
            <a:off x="1793720" y="6172200"/>
            <a:ext cx="2699778"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1</a:t>
            </a:r>
            <a:r>
              <a:rPr lang="en-US" sz="2400" baseline="30000" dirty="0">
                <a:solidFill>
                  <a:schemeClr val="bg1"/>
                </a:solidFill>
                <a:sym typeface="Wingdings" panose="05000000000000000000" pitchFamily="2" charset="2"/>
              </a:rPr>
              <a:t>st</a:t>
            </a:r>
            <a:r>
              <a:rPr lang="en-US" sz="2400" dirty="0">
                <a:solidFill>
                  <a:schemeClr val="bg1"/>
                </a:solidFill>
                <a:sym typeface="Wingdings" panose="05000000000000000000" pitchFamily="2" charset="2"/>
              </a:rPr>
              <a:t> Draft</a:t>
            </a:r>
            <a:endParaRPr lang="en-US" sz="2400" dirty="0">
              <a:solidFill>
                <a:schemeClr val="bg1"/>
              </a:solidFill>
            </a:endParaRPr>
          </a:p>
        </p:txBody>
      </p:sp>
    </p:spTree>
    <p:extLst>
      <p:ext uri="{BB962C8B-B14F-4D97-AF65-F5344CB8AC3E}">
        <p14:creationId xmlns:p14="http://schemas.microsoft.com/office/powerpoint/2010/main" val="118882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a:xfrm>
            <a:off x="990600" y="304800"/>
            <a:ext cx="8153400" cy="457200"/>
          </a:xfrm>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28600" y="1447800"/>
            <a:ext cx="4114801" cy="5180013"/>
          </a:xfrm>
        </p:spPr>
        <p:txBody>
          <a:bodyPr>
            <a:normAutofit/>
          </a:bodyPr>
          <a:lstStyle/>
          <a:p>
            <a:r>
              <a:rPr lang="en-US" dirty="0"/>
              <a:t>Content /organization</a:t>
            </a:r>
          </a:p>
          <a:p>
            <a:r>
              <a:rPr lang="en-US" dirty="0"/>
              <a:t>Style</a:t>
            </a:r>
          </a:p>
          <a:p>
            <a:r>
              <a:rPr lang="en-US" dirty="0"/>
              <a:t>Vocabulary</a:t>
            </a:r>
          </a:p>
          <a:p>
            <a:r>
              <a:rPr lang="en-US" dirty="0"/>
              <a:t>Format</a:t>
            </a:r>
          </a:p>
          <a:p>
            <a:pPr lvl="1"/>
            <a:r>
              <a:rPr lang="en-US" dirty="0"/>
              <a:t>All parts present</a:t>
            </a:r>
          </a:p>
          <a:p>
            <a:pPr lvl="1"/>
            <a:r>
              <a:rPr lang="en-US" dirty="0"/>
              <a:t>No extra parts</a:t>
            </a:r>
          </a:p>
          <a:p>
            <a:r>
              <a:rPr lang="en-US" dirty="0"/>
              <a:t>E.g. NSC Report</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bwMode="auto">
          <a:xfrm>
            <a:off x="76962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ontent Placeholder 20">
            <a:extLst>
              <a:ext uri="{FF2B5EF4-FFF2-40B4-BE49-F238E27FC236}">
                <a16:creationId xmlns:a16="http://schemas.microsoft.com/office/drawing/2014/main" id="{068C71EC-86FA-A2C0-3BAA-9084779709A9}"/>
              </a:ext>
            </a:extLst>
          </p:cNvPr>
          <p:cNvSpPr>
            <a:spLocks noGrp="1"/>
          </p:cNvSpPr>
          <p:nvPr>
            <p:ph sz="quarter" idx="15"/>
          </p:nvPr>
        </p:nvSpPr>
        <p:spPr/>
        <p:txBody>
          <a:bodyPr/>
          <a:lstStyle/>
          <a:p>
            <a:endParaRPr lang="en-US"/>
          </a:p>
        </p:txBody>
      </p:sp>
      <p:sp>
        <p:nvSpPr>
          <p:cNvPr id="3" name="TextBox 2">
            <a:extLst>
              <a:ext uri="{FF2B5EF4-FFF2-40B4-BE49-F238E27FC236}">
                <a16:creationId xmlns:a16="http://schemas.microsoft.com/office/drawing/2014/main" id="{2EE3BEA2-8900-C8AF-DA94-51AFC6BD95FF}"/>
              </a:ext>
            </a:extLst>
          </p:cNvPr>
          <p:cNvSpPr txBox="1"/>
          <p:nvPr/>
        </p:nvSpPr>
        <p:spPr>
          <a:xfrm>
            <a:off x="1765341" y="6172200"/>
            <a:ext cx="3346429"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Adjust cluster diagram</a:t>
            </a:r>
            <a:endParaRPr lang="en-US" sz="2400" dirty="0">
              <a:solidFill>
                <a:schemeClr val="bg1"/>
              </a:solidFill>
            </a:endParaRPr>
          </a:p>
        </p:txBody>
      </p:sp>
      <p:sp>
        <p:nvSpPr>
          <p:cNvPr id="6" name="TextBox 5">
            <a:extLst>
              <a:ext uri="{FF2B5EF4-FFF2-40B4-BE49-F238E27FC236}">
                <a16:creationId xmlns:a16="http://schemas.microsoft.com/office/drawing/2014/main" id="{0DEA9804-B46C-25E3-5593-131FA67F07CE}"/>
              </a:ext>
            </a:extLst>
          </p:cNvPr>
          <p:cNvSpPr txBox="1"/>
          <p:nvPr/>
        </p:nvSpPr>
        <p:spPr>
          <a:xfrm>
            <a:off x="4660709" y="1597285"/>
            <a:ext cx="4254691" cy="4031873"/>
          </a:xfrm>
          <a:prstGeom prst="rect">
            <a:avLst/>
          </a:prstGeom>
          <a:solidFill>
            <a:schemeClr val="tx1">
              <a:lumMod val="60000"/>
              <a:lumOff val="40000"/>
            </a:schemeClr>
          </a:solidFill>
        </p:spPr>
        <p:txBody>
          <a:bodyPr wrap="none" rtlCol="0">
            <a:spAutoFit/>
          </a:bodyPr>
          <a:lstStyle/>
          <a:p>
            <a:r>
              <a:rPr lang="en-US" sz="3200" dirty="0">
                <a:solidFill>
                  <a:schemeClr val="tx2"/>
                </a:solidFill>
              </a:rPr>
              <a:t>Title (ZH &amp; EN)</a:t>
            </a:r>
          </a:p>
          <a:p>
            <a:r>
              <a:rPr lang="en-US" sz="3200" dirty="0">
                <a:solidFill>
                  <a:schemeClr val="tx2"/>
                </a:solidFill>
              </a:rPr>
              <a:t>Abstract (ZH &amp; EN)</a:t>
            </a:r>
          </a:p>
          <a:p>
            <a:r>
              <a:rPr lang="en-US" sz="3200" dirty="0">
                <a:solidFill>
                  <a:schemeClr val="tx2"/>
                </a:solidFill>
              </a:rPr>
              <a:t>Keywords (ZH&amp; EN)</a:t>
            </a:r>
          </a:p>
          <a:p>
            <a:r>
              <a:rPr lang="en-US" sz="3200" dirty="0">
                <a:solidFill>
                  <a:schemeClr val="tx2"/>
                </a:solidFill>
              </a:rPr>
              <a:t>Background (ZH || EN)</a:t>
            </a:r>
          </a:p>
          <a:p>
            <a:r>
              <a:rPr lang="en-US" sz="3200" dirty="0">
                <a:solidFill>
                  <a:schemeClr val="tx2"/>
                </a:solidFill>
              </a:rPr>
              <a:t>Purpose (ZH || EN)</a:t>
            </a:r>
          </a:p>
          <a:p>
            <a:r>
              <a:rPr lang="en-US" sz="3200" dirty="0">
                <a:solidFill>
                  <a:schemeClr val="tx2"/>
                </a:solidFill>
              </a:rPr>
              <a:t>Methodology (ZH || EN)</a:t>
            </a:r>
          </a:p>
          <a:p>
            <a:r>
              <a:rPr lang="en-US" sz="3200" dirty="0">
                <a:solidFill>
                  <a:schemeClr val="tx2"/>
                </a:solidFill>
              </a:rPr>
              <a:t>Results (ZH || EN)</a:t>
            </a:r>
          </a:p>
          <a:p>
            <a:r>
              <a:rPr lang="en-US" sz="3200" dirty="0">
                <a:solidFill>
                  <a:schemeClr val="tx2"/>
                </a:solidFill>
              </a:rPr>
              <a:t>Self-criticism (ZH || EN)</a:t>
            </a:r>
          </a:p>
        </p:txBody>
      </p:sp>
    </p:spTree>
    <p:extLst>
      <p:ext uri="{BB962C8B-B14F-4D97-AF65-F5344CB8AC3E}">
        <p14:creationId xmlns:p14="http://schemas.microsoft.com/office/powerpoint/2010/main" val="4249187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5622239" y="4192611"/>
            <a:ext cx="2480093" cy="1569660"/>
          </a:xfrm>
          <a:prstGeom prst="rect">
            <a:avLst/>
          </a:prstGeom>
          <a:noFill/>
        </p:spPr>
        <p:txBody>
          <a:bodyPr wrap="square" rtlCol="0">
            <a:spAutoFit/>
          </a:bodyPr>
          <a:lstStyle/>
          <a:p>
            <a:pPr algn="ctr"/>
            <a:r>
              <a:rPr lang="en-US" sz="3200" dirty="0">
                <a:solidFill>
                  <a:schemeClr val="tx2"/>
                </a:solidFill>
                <a:latin typeface="Embassy BT" panose="03030602040507090C03" pitchFamily="66" charset="0"/>
              </a:rPr>
              <a:t>But this handwriting </a:t>
            </a:r>
          </a:p>
          <a:p>
            <a:pPr algn="ctr"/>
            <a:r>
              <a:rPr lang="en-US" sz="3200" dirty="0">
                <a:solidFill>
                  <a:schemeClr val="tx2"/>
                </a:solidFill>
                <a:latin typeface="Embassy BT" panose="03030602040507090C03" pitchFamily="66" charset="0"/>
              </a:rPr>
              <a:t>is strange.</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solidFill>
                  <a:schemeClr val="tx1"/>
                </a:solidFill>
              </a:rPr>
              <a:t>Style</a:t>
            </a:r>
          </a:p>
          <a:p>
            <a:r>
              <a:rPr lang="en-US" dirty="0">
                <a:solidFill>
                  <a:schemeClr val="tx1"/>
                </a:solidFill>
              </a:rPr>
              <a:t>Vocabulary</a:t>
            </a:r>
          </a:p>
          <a:p>
            <a:r>
              <a:rPr lang="en-US" dirty="0">
                <a:solidFill>
                  <a:schemeClr val="tx1"/>
                </a:solidFill>
              </a:rPr>
              <a:t>Format</a:t>
            </a:r>
          </a:p>
          <a:p>
            <a:r>
              <a:rPr lang="en-US" dirty="0"/>
              <a:t>Mechanics</a:t>
            </a:r>
          </a:p>
          <a:p>
            <a:pPr lvl="1"/>
            <a:r>
              <a:rPr lang="en-US" dirty="0"/>
              <a:t>Clear handwriting</a:t>
            </a:r>
          </a:p>
          <a:p>
            <a:pPr marL="457200" lvl="1" indent="0">
              <a:buNone/>
            </a:pPr>
            <a:endParaRPr lang="en-US" dirty="0"/>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658633" y="1390389"/>
            <a:ext cx="2407303" cy="1569660"/>
          </a:xfrm>
          <a:prstGeom prst="rect">
            <a:avLst/>
          </a:prstGeom>
          <a:noFill/>
        </p:spPr>
        <p:txBody>
          <a:bodyPr wrap="square" rtlCol="0">
            <a:spAutoFit/>
          </a:bodyPr>
          <a:lstStyle/>
          <a:p>
            <a:pPr algn="ctr"/>
            <a:r>
              <a:rPr lang="en-US" sz="3200" dirty="0">
                <a:solidFill>
                  <a:schemeClr val="tx2"/>
                </a:solidFill>
              </a:rPr>
              <a:t>Clear </a:t>
            </a:r>
          </a:p>
          <a:p>
            <a:pPr algn="ctr"/>
            <a:r>
              <a:rPr lang="en-US" sz="3200" dirty="0">
                <a:solidFill>
                  <a:schemeClr val="tx2"/>
                </a:solidFill>
              </a:rPr>
              <a:t>hand-writing is beautiful.</a:t>
            </a: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74A0319-D9B1-BC94-9396-1E64AF8DEC7B}"/>
              </a:ext>
            </a:extLst>
          </p:cNvPr>
          <p:cNvSpPr txBox="1"/>
          <p:nvPr/>
        </p:nvSpPr>
        <p:spPr>
          <a:xfrm>
            <a:off x="1765341" y="6172200"/>
            <a:ext cx="3039615"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Final Draft</a:t>
            </a:r>
            <a:endParaRPr lang="en-US" sz="2400" dirty="0">
              <a:solidFill>
                <a:schemeClr val="bg1"/>
              </a:solidFill>
            </a:endParaRPr>
          </a:p>
        </p:txBody>
      </p:sp>
      <p:grpSp>
        <p:nvGrpSpPr>
          <p:cNvPr id="8" name="Group 7">
            <a:extLst>
              <a:ext uri="{FF2B5EF4-FFF2-40B4-BE49-F238E27FC236}">
                <a16:creationId xmlns:a16="http://schemas.microsoft.com/office/drawing/2014/main" id="{8448C23F-43F7-B2BB-ABD8-08108156D195}"/>
              </a:ext>
            </a:extLst>
          </p:cNvPr>
          <p:cNvGrpSpPr/>
          <p:nvPr/>
        </p:nvGrpSpPr>
        <p:grpSpPr>
          <a:xfrm>
            <a:off x="5698445" y="1171627"/>
            <a:ext cx="2168102" cy="4833413"/>
            <a:chOff x="5698445" y="1171627"/>
            <a:chExt cx="2168102" cy="4833413"/>
          </a:xfrm>
        </p:grpSpPr>
        <p:sp>
          <p:nvSpPr>
            <p:cNvPr id="9" name="&quot;Not Allowed&quot; Symbol 8">
              <a:extLst>
                <a:ext uri="{FF2B5EF4-FFF2-40B4-BE49-F238E27FC236}">
                  <a16:creationId xmlns:a16="http://schemas.microsoft.com/office/drawing/2014/main" id="{AFB1B516-26FF-148A-E7B1-E7F5AC96E3B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0" name="Circle: Hollow 9">
              <a:extLst>
                <a:ext uri="{FF2B5EF4-FFF2-40B4-BE49-F238E27FC236}">
                  <a16:creationId xmlns:a16="http://schemas.microsoft.com/office/drawing/2014/main" id="{63B302CC-36DB-255E-B1F9-D6CB3EF91D8D}"/>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spTree>
    <p:extLst>
      <p:ext uri="{BB962C8B-B14F-4D97-AF65-F5344CB8AC3E}">
        <p14:creationId xmlns:p14="http://schemas.microsoft.com/office/powerpoint/2010/main" val="3325733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7C50854-8D39-4FD0-8028-4E148CD5290A}"/>
              </a:ext>
            </a:extLst>
          </p:cNvPr>
          <p:cNvSpPr txBox="1"/>
          <p:nvPr/>
        </p:nvSpPr>
        <p:spPr>
          <a:xfrm>
            <a:off x="5823978" y="4395990"/>
            <a:ext cx="2042569" cy="1338828"/>
          </a:xfrm>
          <a:prstGeom prst="rect">
            <a:avLst/>
          </a:prstGeom>
          <a:noFill/>
        </p:spPr>
        <p:txBody>
          <a:bodyPr wrap="square" rtlCol="0">
            <a:spAutoFit/>
          </a:bodyPr>
          <a:lstStyle/>
          <a:p>
            <a:r>
              <a:rPr lang="en-US" sz="900" dirty="0">
                <a:solidFill>
                  <a:schemeClr val="tx2"/>
                </a:solidFill>
                <a:latin typeface="Alasassy Caps" pitchFamily="2" charset="0"/>
              </a:rPr>
              <a:t>Unreadable. You cannot see it clearly. Thus it is difficult to read this sentence. The person who receives this letter, won’t want to waste his time trying to read. Thus one can see that this is not a good font is not a good font to choose. I really don’t know why anyone would want to use this font.  If you have an idea, please tell me so that I can share with other people..  There must be some reason to have this font!</a:t>
            </a: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solidFill>
                  <a:schemeClr val="tx1"/>
                </a:solidFill>
              </a:rPr>
              <a:t>Content /organization</a:t>
            </a:r>
          </a:p>
          <a:p>
            <a:r>
              <a:rPr lang="en-US" dirty="0">
                <a:solidFill>
                  <a:schemeClr val="tx1"/>
                </a:solidFill>
              </a:rPr>
              <a:t>Style</a:t>
            </a:r>
          </a:p>
          <a:p>
            <a:r>
              <a:rPr lang="en-US" dirty="0">
                <a:solidFill>
                  <a:schemeClr val="tx1"/>
                </a:solidFill>
              </a:rPr>
              <a:t>Vocabulary</a:t>
            </a:r>
          </a:p>
          <a:p>
            <a:r>
              <a:rPr lang="en-US" dirty="0">
                <a:solidFill>
                  <a:schemeClr val="tx1"/>
                </a:solidFill>
              </a:rPr>
              <a:t>Format</a:t>
            </a:r>
          </a:p>
          <a:p>
            <a:r>
              <a:rPr lang="en-US" dirty="0"/>
              <a:t>Mechanics</a:t>
            </a:r>
          </a:p>
          <a:p>
            <a:pPr lvl="1"/>
            <a:r>
              <a:rPr lang="en-US" dirty="0">
                <a:solidFill>
                  <a:schemeClr val="tx1"/>
                </a:solidFill>
              </a:rPr>
              <a:t>Clear handwriting</a:t>
            </a:r>
          </a:p>
          <a:p>
            <a:pPr lvl="1"/>
            <a:r>
              <a:rPr lang="en-US" dirty="0"/>
              <a:t>Font size/ type OK?</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Content Placeholder 1">
            <a:extLst>
              <a:ext uri="{FF2B5EF4-FFF2-40B4-BE49-F238E27FC236}">
                <a16:creationId xmlns:a16="http://schemas.microsoft.com/office/drawing/2014/main" id="{CB839205-48C6-4C0E-8F15-2DD2004B92C0}"/>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D5DFC36C-8C02-41C3-96F2-0304097DF7F4}"/>
              </a:ext>
            </a:extLst>
          </p:cNvPr>
          <p:cNvSpPr txBox="1"/>
          <p:nvPr/>
        </p:nvSpPr>
        <p:spPr>
          <a:xfrm>
            <a:off x="5593697" y="1562003"/>
            <a:ext cx="2407303" cy="1569660"/>
          </a:xfrm>
          <a:prstGeom prst="rect">
            <a:avLst/>
          </a:prstGeom>
          <a:noFill/>
        </p:spPr>
        <p:txBody>
          <a:bodyPr wrap="square" rtlCol="0">
            <a:spAutoFit/>
          </a:bodyPr>
          <a:lstStyle/>
          <a:p>
            <a:pPr algn="ctr"/>
            <a:r>
              <a:rPr lang="en-US" sz="3200" dirty="0">
                <a:solidFill>
                  <a:schemeClr val="tx2"/>
                </a:solidFill>
              </a:rPr>
              <a:t>Times New Roman 12 pt is readable</a:t>
            </a: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F27F335-E52D-E4B7-552F-1057B18556A7}"/>
              </a:ext>
            </a:extLst>
          </p:cNvPr>
          <p:cNvSpPr txBox="1"/>
          <p:nvPr/>
        </p:nvSpPr>
        <p:spPr>
          <a:xfrm>
            <a:off x="1765341" y="6172200"/>
            <a:ext cx="3039615"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Final Draft</a:t>
            </a:r>
            <a:endParaRPr lang="en-US" sz="2400" dirty="0">
              <a:solidFill>
                <a:schemeClr val="bg1"/>
              </a:solidFill>
            </a:endParaRPr>
          </a:p>
        </p:txBody>
      </p:sp>
      <p:sp>
        <p:nvSpPr>
          <p:cNvPr id="10" name="&quot;Not Allowed&quot; Symbol 9">
            <a:extLst>
              <a:ext uri="{FF2B5EF4-FFF2-40B4-BE49-F238E27FC236}">
                <a16:creationId xmlns:a16="http://schemas.microsoft.com/office/drawing/2014/main" id="{E0FDE6E5-5BCC-17ED-480B-E33AEF77DB6B}"/>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27801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normAutofit/>
          </a:bodyPr>
          <a:lstStyle/>
          <a:p>
            <a:r>
              <a:rPr lang="en-US" dirty="0">
                <a:solidFill>
                  <a:schemeClr val="tx1"/>
                </a:solidFill>
              </a:rPr>
              <a:t>Content /organization</a:t>
            </a:r>
          </a:p>
          <a:p>
            <a:r>
              <a:rPr lang="en-US" dirty="0">
                <a:solidFill>
                  <a:schemeClr val="tx1"/>
                </a:solidFill>
              </a:rPr>
              <a:t>Style</a:t>
            </a:r>
          </a:p>
          <a:p>
            <a:r>
              <a:rPr lang="en-US" dirty="0">
                <a:solidFill>
                  <a:schemeClr val="tx1"/>
                </a:solidFill>
              </a:rPr>
              <a:t>Vocabulary</a:t>
            </a:r>
          </a:p>
          <a:p>
            <a:r>
              <a:rPr lang="en-US" dirty="0">
                <a:solidFill>
                  <a:schemeClr val="tx1"/>
                </a:solidFill>
              </a:rPr>
              <a:t>Format</a:t>
            </a:r>
          </a:p>
          <a:p>
            <a:r>
              <a:rPr lang="en-US" dirty="0"/>
              <a:t>Mechanics</a:t>
            </a:r>
          </a:p>
          <a:p>
            <a:pPr lvl="1"/>
            <a:r>
              <a:rPr lang="en-US" dirty="0">
                <a:solidFill>
                  <a:schemeClr val="tx1"/>
                </a:solidFill>
              </a:rPr>
              <a:t>Clear handwriting</a:t>
            </a:r>
          </a:p>
          <a:p>
            <a:pPr lvl="1"/>
            <a:r>
              <a:rPr lang="en-US" dirty="0">
                <a:solidFill>
                  <a:schemeClr val="tx1"/>
                </a:solidFill>
              </a:rPr>
              <a:t>Font size/ type OK?</a:t>
            </a:r>
          </a:p>
          <a:p>
            <a:pPr lvl="1"/>
            <a:r>
              <a:rPr lang="en-US" dirty="0"/>
              <a:t>Page margins OK?</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43" name="&quot;Not Allowed&quot; Symbol 42">
            <a:extLst>
              <a:ext uri="{FF2B5EF4-FFF2-40B4-BE49-F238E27FC236}">
                <a16:creationId xmlns:a16="http://schemas.microsoft.com/office/drawing/2014/main" id="{48F7E689-6AB9-4E17-B164-E571F5E13AF4}"/>
              </a:ext>
            </a:extLst>
          </p:cNvPr>
          <p:cNvSpPr/>
          <p:nvPr/>
        </p:nvSpPr>
        <p:spPr bwMode="auto">
          <a:xfrm>
            <a:off x="5771766" y="3949843"/>
            <a:ext cx="2094781" cy="2055197"/>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7" name="Circle: Hollow 46">
            <a:extLst>
              <a:ext uri="{FF2B5EF4-FFF2-40B4-BE49-F238E27FC236}">
                <a16:creationId xmlns:a16="http://schemas.microsoft.com/office/drawing/2014/main" id="{8BEB06C9-70F3-4F38-AAAE-85D83D7BA898}"/>
              </a:ext>
            </a:extLst>
          </p:cNvPr>
          <p:cNvSpPr/>
          <p:nvPr/>
        </p:nvSpPr>
        <p:spPr bwMode="auto">
          <a:xfrm>
            <a:off x="5698445" y="1171627"/>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20" name="Content Placeholder 19">
            <a:extLst>
              <a:ext uri="{FF2B5EF4-FFF2-40B4-BE49-F238E27FC236}">
                <a16:creationId xmlns:a16="http://schemas.microsoft.com/office/drawing/2014/main" id="{E1FEDDED-E362-40B8-B0B9-7EA5EFF8118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18B6F67-A938-4067-93B6-8749889C0F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0404" y="1387418"/>
            <a:ext cx="1209687" cy="1804449"/>
          </a:xfrm>
          <a:prstGeom prst="rect">
            <a:avLst/>
          </a:prstGeom>
        </p:spPr>
      </p:pic>
      <p:pic>
        <p:nvPicPr>
          <p:cNvPr id="13" name="Picture 12">
            <a:extLst>
              <a:ext uri="{FF2B5EF4-FFF2-40B4-BE49-F238E27FC236}">
                <a16:creationId xmlns:a16="http://schemas.microsoft.com/office/drawing/2014/main" id="{AAC36100-4F84-4748-BB9D-2BA130616A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0405" y="4097547"/>
            <a:ext cx="1180810" cy="1761374"/>
          </a:xfrm>
          <a:prstGeom prst="rect">
            <a:avLst/>
          </a:prstGeom>
          <a:noFill/>
          <a:effectLst>
            <a:reflection stA="0" endPos="65000" dist="50800" dir="5400000" sy="-100000" algn="bl" rotWithShape="0"/>
          </a:effectLst>
        </p:spPr>
      </p:pic>
      <p:sp>
        <p:nvSpPr>
          <p:cNvPr id="10" name="Content Placeholder 9">
            <a:extLst>
              <a:ext uri="{FF2B5EF4-FFF2-40B4-BE49-F238E27FC236}">
                <a16:creationId xmlns:a16="http://schemas.microsoft.com/office/drawing/2014/main" id="{C03946D3-A6FF-4015-96B2-2F4F6C3AC0E8}"/>
              </a:ext>
            </a:extLst>
          </p:cNvPr>
          <p:cNvSpPr>
            <a:spLocks noGrp="1"/>
          </p:cNvSpPr>
          <p:nvPr>
            <p:ph sz="quarter" idx="14"/>
          </p:nvPr>
        </p:nvSpPr>
        <p:spPr/>
        <p:txBody>
          <a:bodyPr/>
          <a:lstStyle/>
          <a:p>
            <a:endParaRPr lang="en-US"/>
          </a:p>
        </p:txBody>
      </p:sp>
      <p:sp>
        <p:nvSpPr>
          <p:cNvPr id="7" name="TextBox 6">
            <a:extLst>
              <a:ext uri="{FF2B5EF4-FFF2-40B4-BE49-F238E27FC236}">
                <a16:creationId xmlns:a16="http://schemas.microsoft.com/office/drawing/2014/main" id="{9C1943E6-324D-74BA-AA6B-B2A930FEEAEC}"/>
              </a:ext>
            </a:extLst>
          </p:cNvPr>
          <p:cNvSpPr txBox="1"/>
          <p:nvPr/>
        </p:nvSpPr>
        <p:spPr>
          <a:xfrm>
            <a:off x="1765341" y="6172200"/>
            <a:ext cx="3039615" cy="461665"/>
          </a:xfrm>
          <a:prstGeom prst="rect">
            <a:avLst/>
          </a:prstGeom>
          <a:noFill/>
        </p:spPr>
        <p:txBody>
          <a:bodyPr wrap="none" rtlCol="0">
            <a:spAutoFit/>
          </a:bodyPr>
          <a:lstStyle/>
          <a:p>
            <a:r>
              <a:rPr lang="en-US" sz="2400" dirty="0">
                <a:solidFill>
                  <a:schemeClr val="bg1"/>
                </a:solidFill>
                <a:sym typeface="Wingdings" panose="05000000000000000000" pitchFamily="2" charset="2"/>
              </a:rPr>
              <a:t> Improve Final Draft</a:t>
            </a:r>
            <a:endParaRPr lang="en-US" sz="2400" dirty="0">
              <a:solidFill>
                <a:schemeClr val="bg1"/>
              </a:solidFill>
            </a:endParaRPr>
          </a:p>
        </p:txBody>
      </p:sp>
    </p:spTree>
    <p:extLst>
      <p:ext uri="{BB962C8B-B14F-4D97-AF65-F5344CB8AC3E}">
        <p14:creationId xmlns:p14="http://schemas.microsoft.com/office/powerpoint/2010/main" val="2389137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2 Macro-level (The Big Picture)</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Content /organization</a:t>
            </a:r>
          </a:p>
          <a:p>
            <a:r>
              <a:rPr lang="en-US" dirty="0"/>
              <a:t>Style</a:t>
            </a:r>
          </a:p>
          <a:p>
            <a:r>
              <a:rPr lang="en-US" dirty="0"/>
              <a:t>Vocabulary</a:t>
            </a:r>
          </a:p>
          <a:p>
            <a:r>
              <a:rPr lang="en-US" dirty="0"/>
              <a:t>Format</a:t>
            </a:r>
          </a:p>
          <a:p>
            <a:r>
              <a:rPr lang="en-US" dirty="0"/>
              <a:t>Mechanics</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Self-Editing</a:t>
            </a:r>
          </a:p>
        </p:txBody>
      </p:sp>
      <p:sp>
        <p:nvSpPr>
          <p:cNvPr id="8" name="Content Placeholder 7">
            <a:extLst>
              <a:ext uri="{FF2B5EF4-FFF2-40B4-BE49-F238E27FC236}">
                <a16:creationId xmlns:a16="http://schemas.microsoft.com/office/drawing/2014/main" id="{1F3D7B4F-D7AE-4576-B6CA-F2569E1D84EC}"/>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381A19B4-ABFE-4B75-A95E-FD5700BB8338}"/>
              </a:ext>
            </a:extLst>
          </p:cNvPr>
          <p:cNvSpPr>
            <a:spLocks noGrp="1"/>
          </p:cNvSpPr>
          <p:nvPr>
            <p:ph sz="quarter" idx="15"/>
          </p:nvPr>
        </p:nvSpPr>
        <p:spPr/>
        <p:txBody>
          <a:bodyPr/>
          <a:lstStyle/>
          <a:p>
            <a:endParaRPr lang="en-US"/>
          </a:p>
        </p:txBody>
      </p:sp>
      <p:sp>
        <p:nvSpPr>
          <p:cNvPr id="10" name="Content Placeholder 9">
            <a:extLst>
              <a:ext uri="{FF2B5EF4-FFF2-40B4-BE49-F238E27FC236}">
                <a16:creationId xmlns:a16="http://schemas.microsoft.com/office/drawing/2014/main" id="{1C1B1789-36AA-4043-A538-30D0C5002A69}"/>
              </a:ext>
            </a:extLst>
          </p:cNvPr>
          <p:cNvSpPr>
            <a:spLocks noGrp="1"/>
          </p:cNvSpPr>
          <p:nvPr>
            <p:ph sz="quarter" idx="16"/>
          </p:nvPr>
        </p:nvSpPr>
        <p:spPr/>
        <p:txBody>
          <a:bodyPr>
            <a:normAutofit lnSpcReduction="10000"/>
          </a:bodyPr>
          <a:lstStyle/>
          <a:p>
            <a:pPr>
              <a:buFont typeface="Wingdings" panose="05000000000000000000" pitchFamily="2" charset="2"/>
              <a:buChar char="à"/>
            </a:pPr>
            <a:r>
              <a:rPr lang="en-US" dirty="0">
                <a:sym typeface="Wingdings" panose="05000000000000000000" pitchFamily="2" charset="2"/>
              </a:rPr>
              <a:t>Read through last lesson’s homework (§4.3.7) looking for Macro-level errors.</a:t>
            </a:r>
          </a:p>
          <a:p>
            <a:pPr>
              <a:buFont typeface="Wingdings" panose="05000000000000000000" pitchFamily="2" charset="2"/>
              <a:buChar char="à"/>
            </a:pPr>
            <a:r>
              <a:rPr lang="en-US" dirty="0">
                <a:sym typeface="Wingdings" panose="05000000000000000000" pitchFamily="2" charset="2"/>
              </a:rPr>
              <a:t>Indicate errors using circles, lines, arrows</a:t>
            </a:r>
          </a:p>
          <a:p>
            <a:pPr>
              <a:buFont typeface="Wingdings" panose="05000000000000000000" pitchFamily="2" charset="2"/>
              <a:buChar char="à"/>
            </a:pPr>
            <a:r>
              <a:rPr lang="en-US" dirty="0">
                <a:sym typeface="Wingdings" panose="05000000000000000000" pitchFamily="2" charset="2"/>
              </a:rPr>
              <a:t>Correct if possible</a:t>
            </a:r>
          </a:p>
          <a:p>
            <a:pPr>
              <a:buFont typeface="Wingdings" panose="05000000000000000000" pitchFamily="2" charset="2"/>
              <a:buChar char="à"/>
            </a:pPr>
            <a:r>
              <a:rPr lang="en-US" dirty="0">
                <a:sym typeface="Wingdings" panose="05000000000000000000" pitchFamily="2" charset="2"/>
              </a:rPr>
              <a:t>Use </a:t>
            </a:r>
            <a:r>
              <a:rPr lang="en-US" dirty="0">
                <a:solidFill>
                  <a:srgbClr val="0000FF"/>
                </a:solidFill>
                <a:sym typeface="Wingdings" panose="05000000000000000000" pitchFamily="2" charset="2"/>
              </a:rPr>
              <a:t>blue</a:t>
            </a:r>
            <a:r>
              <a:rPr lang="en-US" dirty="0">
                <a:sym typeface="Wingdings" panose="05000000000000000000" pitchFamily="2" charset="2"/>
              </a:rPr>
              <a:t> pen</a:t>
            </a:r>
          </a:p>
          <a:p>
            <a:pPr>
              <a:buFont typeface="Wingdings" panose="05000000000000000000" pitchFamily="2" charset="2"/>
              <a:buChar char="à"/>
            </a:pPr>
            <a:r>
              <a:rPr lang="en-US" dirty="0">
                <a:sym typeface="Wingdings" panose="05000000000000000000" pitchFamily="2" charset="2"/>
              </a:rPr>
              <a:t>Use Table 4.2 as a guide.</a:t>
            </a:r>
          </a:p>
        </p:txBody>
      </p:sp>
      <p:pic>
        <p:nvPicPr>
          <p:cNvPr id="11" name="Content Placeholder 10">
            <a:extLst>
              <a:ext uri="{FF2B5EF4-FFF2-40B4-BE49-F238E27FC236}">
                <a16:creationId xmlns:a16="http://schemas.microsoft.com/office/drawing/2014/main" id="{FDEDB599-A80D-4F44-B5F1-9E8CCBD3E3F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157444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a:xfrm>
            <a:off x="990600" y="304800"/>
            <a:ext cx="8153400" cy="457200"/>
          </a:xfrm>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28600" y="1447800"/>
            <a:ext cx="4114801" cy="5180013"/>
          </a:xfrm>
        </p:spPr>
        <p:txBody>
          <a:bodyPr/>
          <a:lstStyle/>
          <a:p>
            <a:r>
              <a:rPr lang="en-US" dirty="0"/>
              <a:t>Listen to the talk</a:t>
            </a:r>
          </a:p>
          <a:p>
            <a:r>
              <a:rPr lang="en-US" dirty="0"/>
              <a:t>Follow along in your textbook.</a:t>
            </a:r>
          </a:p>
        </p:txBody>
      </p:sp>
      <p:sp>
        <p:nvSpPr>
          <p:cNvPr id="14" name="Text Placeholder 13">
            <a:extLst>
              <a:ext uri="{FF2B5EF4-FFF2-40B4-BE49-F238E27FC236}">
                <a16:creationId xmlns:a16="http://schemas.microsoft.com/office/drawing/2014/main" id="{47F3D444-C5D0-36D1-4DA7-E6BD1C7A9669}"/>
              </a:ext>
            </a:extLst>
          </p:cNvPr>
          <p:cNvSpPr>
            <a:spLocks noGrp="1"/>
          </p:cNvSpPr>
          <p:nvPr>
            <p:ph type="body" sz="quarter" idx="12"/>
          </p:nvPr>
        </p:nvSpPr>
        <p:spPr/>
        <p:txBody>
          <a:bodyPr>
            <a:normAutofit fontScale="92500" lnSpcReduction="20000"/>
          </a:bodyPr>
          <a:lstStyle/>
          <a:p>
            <a:endParaRPr lang="en-US"/>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5" name="Content Placeholder 14">
            <a:extLst>
              <a:ext uri="{FF2B5EF4-FFF2-40B4-BE49-F238E27FC236}">
                <a16:creationId xmlns:a16="http://schemas.microsoft.com/office/drawing/2014/main" id="{104CC641-78CF-8015-9095-120D9B29F9C2}"/>
              </a:ext>
            </a:extLst>
          </p:cNvPr>
          <p:cNvSpPr>
            <a:spLocks noGrp="1"/>
          </p:cNvSpPr>
          <p:nvPr>
            <p:ph sz="quarter" idx="14"/>
          </p:nvPr>
        </p:nvSpPr>
        <p:spPr/>
        <p:txBody>
          <a:bodyPr/>
          <a:lstStyle/>
          <a:p>
            <a:endParaRPr lang="en-US"/>
          </a:p>
        </p:txBody>
      </p:sp>
      <p:sp>
        <p:nvSpPr>
          <p:cNvPr id="16" name="Content Placeholder 15">
            <a:extLst>
              <a:ext uri="{FF2B5EF4-FFF2-40B4-BE49-F238E27FC236}">
                <a16:creationId xmlns:a16="http://schemas.microsoft.com/office/drawing/2014/main" id="{0346456C-D5BB-ED5E-DEFD-3D30CDB4F88C}"/>
              </a:ext>
            </a:extLst>
          </p:cNvPr>
          <p:cNvSpPr>
            <a:spLocks noGrp="1"/>
          </p:cNvSpPr>
          <p:nvPr>
            <p:ph sz="quarter" idx="15"/>
          </p:nvPr>
        </p:nvSpPr>
        <p:spPr/>
        <p:txBody>
          <a:bodyPr/>
          <a:lstStyle/>
          <a:p>
            <a:endParaRPr lang="en-US"/>
          </a:p>
        </p:txBody>
      </p:sp>
      <p:pic>
        <p:nvPicPr>
          <p:cNvPr id="2052" name="Picture 4">
            <a:extLst>
              <a:ext uri="{FF2B5EF4-FFF2-40B4-BE49-F238E27FC236}">
                <a16:creationId xmlns:a16="http://schemas.microsoft.com/office/drawing/2014/main" id="{0A2DFC51-6CFE-E623-1F9B-2428884C5BBA}"/>
              </a:ext>
            </a:extLst>
          </p:cNvPr>
          <p:cNvPicPr>
            <a:picLocks noGrp="1" noChangeAspect="1" noChangeArrowheads="1"/>
          </p:cNvPicPr>
          <p:nvPr>
            <p:ph sz="quarter" idx="16"/>
          </p:nvPr>
        </p:nvPicPr>
        <p:blipFill>
          <a:blip r:embed="rId3">
            <a:extLst>
              <a:ext uri="{28A0092B-C50C-407E-A947-70E740481C1C}">
                <a14:useLocalDpi xmlns:a14="http://schemas.microsoft.com/office/drawing/2010/main" val="0"/>
              </a:ext>
            </a:extLst>
          </a:blip>
          <a:srcRect/>
          <a:stretch>
            <a:fillRect/>
          </a:stretch>
        </p:blipFill>
        <p:spPr bwMode="auto">
          <a:xfrm>
            <a:off x="5238518" y="1447800"/>
            <a:ext cx="3391363" cy="5181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33F971C-E963-5119-8015-3219ECCEFB51}"/>
              </a:ext>
            </a:extLst>
          </p:cNvPr>
          <p:cNvSpPr txBox="1"/>
          <p:nvPr/>
        </p:nvSpPr>
        <p:spPr>
          <a:xfrm>
            <a:off x="7620000" y="1842700"/>
            <a:ext cx="843280" cy="276999"/>
          </a:xfrm>
          <a:prstGeom prst="rect">
            <a:avLst/>
          </a:prstGeom>
          <a:solidFill>
            <a:schemeClr val="tx2"/>
          </a:solidFill>
        </p:spPr>
        <p:txBody>
          <a:bodyPr wrap="square" rtlCol="0">
            <a:spAutoFit/>
          </a:bodyPr>
          <a:lstStyle/>
          <a:p>
            <a:pPr algn="ctr"/>
            <a:r>
              <a:rPr lang="en-US" sz="1200" dirty="0"/>
              <a:t>Micro</a:t>
            </a:r>
            <a:r>
              <a:rPr lang="zh-CN" altLang="en-US" sz="1200" dirty="0"/>
              <a:t>小</a:t>
            </a:r>
            <a:endParaRPr lang="en-US" sz="1200" dirty="0"/>
          </a:p>
        </p:txBody>
      </p:sp>
    </p:spTree>
    <p:extLst>
      <p:ext uri="{BB962C8B-B14F-4D97-AF65-F5344CB8AC3E}">
        <p14:creationId xmlns:p14="http://schemas.microsoft.com/office/powerpoint/2010/main" val="2992927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49264" y="1437444"/>
            <a:ext cx="4114801" cy="5180013"/>
          </a:xfrm>
        </p:spPr>
        <p:txBody>
          <a:bodyPr/>
          <a:lstStyle/>
          <a:p>
            <a:pPr marL="0" indent="0">
              <a:buNone/>
            </a:pPr>
            <a:endParaRPr lang="en-US" dirty="0"/>
          </a:p>
          <a:p>
            <a:pPr marL="0" indent="0">
              <a:buNone/>
            </a:pPr>
            <a:r>
              <a:rPr lang="en-US" dirty="0"/>
              <a:t>I	am</a:t>
            </a:r>
          </a:p>
          <a:p>
            <a:pPr marL="0" indent="0">
              <a:buNone/>
            </a:pPr>
            <a:r>
              <a:rPr lang="en-US" dirty="0"/>
              <a:t>		a dog</a:t>
            </a:r>
          </a:p>
          <a:p>
            <a:pPr marL="0" indent="0">
              <a:buNone/>
            </a:pPr>
            <a:r>
              <a:rPr lang="en-US" dirty="0"/>
              <a:t>She	is</a:t>
            </a:r>
          </a:p>
          <a:p>
            <a:pPr marL="0" indent="0">
              <a:buNone/>
            </a:pPr>
            <a:endParaRPr lang="en-US" dirty="0"/>
          </a:p>
          <a:p>
            <a:pPr marL="0" indent="0">
              <a:buNone/>
            </a:pPr>
            <a:r>
              <a:rPr lang="en-US" dirty="0"/>
              <a:t>I	am</a:t>
            </a:r>
          </a:p>
          <a:p>
            <a:pPr marL="0" indent="0">
              <a:buNone/>
            </a:pPr>
            <a:r>
              <a:rPr lang="en-US" dirty="0"/>
              <a:t>		a dog.</a:t>
            </a:r>
          </a:p>
          <a:p>
            <a:pPr marL="0" indent="0">
              <a:buNone/>
            </a:pPr>
            <a:r>
              <a:rPr lang="en-US" dirty="0"/>
              <a:t>She	is</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10" name="Content Placeholder 9">
            <a:extLst>
              <a:ext uri="{FF2B5EF4-FFF2-40B4-BE49-F238E27FC236}">
                <a16:creationId xmlns:a16="http://schemas.microsoft.com/office/drawing/2014/main" id="{1C1B1789-36AA-4043-A538-30D0C5002A69}"/>
              </a:ext>
            </a:extLst>
          </p:cNvPr>
          <p:cNvSpPr>
            <a:spLocks noGrp="1"/>
          </p:cNvSpPr>
          <p:nvPr>
            <p:ph sz="quarter" idx="14"/>
          </p:nvPr>
        </p:nvSpPr>
        <p:spPr/>
        <p:txBody>
          <a:bodyPr>
            <a:normAutofit fontScale="25000" lnSpcReduction="20000"/>
          </a:bodyPr>
          <a:lstStyle/>
          <a:p>
            <a:r>
              <a:rPr lang="en-US" dirty="0">
                <a:sym typeface="Wingdings" panose="05000000000000000000" pitchFamily="2" charset="2"/>
              </a:rPr>
              <a:t>Subject-Verb Agree?</a:t>
            </a:r>
          </a:p>
          <a:p>
            <a:r>
              <a:rPr lang="en-US" dirty="0">
                <a:sym typeface="Wingdings" panose="05000000000000000000" pitchFamily="2" charset="2"/>
              </a:rPr>
              <a:t>Verb Tense</a:t>
            </a:r>
          </a:p>
          <a:p>
            <a:r>
              <a:rPr lang="en-US" dirty="0">
                <a:sym typeface="Wingdings" panose="05000000000000000000" pitchFamily="2" charset="2"/>
              </a:rPr>
              <a:t>Singular/Plurals</a:t>
            </a:r>
          </a:p>
          <a:p>
            <a:r>
              <a:rPr lang="en-US" dirty="0">
                <a:sym typeface="Wingdings" panose="05000000000000000000" pitchFamily="2" charset="2"/>
              </a:rPr>
              <a:t>Articles</a:t>
            </a:r>
          </a:p>
          <a:p>
            <a:r>
              <a:rPr lang="en-US" dirty="0">
                <a:sym typeface="Wingdings" panose="05000000000000000000" pitchFamily="2" charset="2"/>
              </a:rPr>
              <a:t>Punctuation</a:t>
            </a:r>
          </a:p>
          <a:p>
            <a:r>
              <a:rPr lang="en-US" dirty="0">
                <a:sym typeface="Wingdings" panose="05000000000000000000" pitchFamily="2" charset="2"/>
              </a:rPr>
              <a:t>Abbreviations</a:t>
            </a:r>
          </a:p>
          <a:p>
            <a:r>
              <a:rPr lang="en-US" dirty="0">
                <a:sym typeface="Wingdings" panose="05000000000000000000" pitchFamily="2" charset="2"/>
              </a:rPr>
              <a:t>Spelling</a:t>
            </a:r>
          </a:p>
          <a:p>
            <a:pPr marL="0" indent="0">
              <a:buNone/>
            </a:pPr>
            <a:endParaRPr lang="en-US" dirty="0">
              <a:sym typeface="Wingdings" panose="05000000000000000000" pitchFamily="2" charset="2"/>
            </a:endParaRP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Subject-Verb Agreement</a:t>
            </a:r>
          </a:p>
        </p:txBody>
      </p:sp>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8534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F93F43A3-F748-42FF-A88B-B8E5DA11BF44}"/>
              </a:ext>
            </a:extLst>
          </p:cNvPr>
          <p:cNvCxnSpPr/>
          <p:nvPr/>
        </p:nvCxnSpPr>
        <p:spPr bwMode="auto">
          <a:xfrm>
            <a:off x="569343" y="2329132"/>
            <a:ext cx="638355" cy="0"/>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a:extLst>
              <a:ext uri="{FF2B5EF4-FFF2-40B4-BE49-F238E27FC236}">
                <a16:creationId xmlns:a16="http://schemas.microsoft.com/office/drawing/2014/main" id="{72AF8E55-7528-4F93-84C5-AAFBAD5341D6}"/>
              </a:ext>
            </a:extLst>
          </p:cNvPr>
          <p:cNvCxnSpPr>
            <a:cxnSpLocks/>
          </p:cNvCxnSpPr>
          <p:nvPr/>
        </p:nvCxnSpPr>
        <p:spPr bwMode="auto">
          <a:xfrm>
            <a:off x="1774165" y="2434086"/>
            <a:ext cx="339306" cy="460076"/>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a:extLst>
              <a:ext uri="{FF2B5EF4-FFF2-40B4-BE49-F238E27FC236}">
                <a16:creationId xmlns:a16="http://schemas.microsoft.com/office/drawing/2014/main" id="{2A955C19-A244-40C5-AC19-7DF484EFB202}"/>
              </a:ext>
            </a:extLst>
          </p:cNvPr>
          <p:cNvCxnSpPr>
            <a:cxnSpLocks/>
          </p:cNvCxnSpPr>
          <p:nvPr/>
        </p:nvCxnSpPr>
        <p:spPr bwMode="auto">
          <a:xfrm>
            <a:off x="990600" y="3551207"/>
            <a:ext cx="217098" cy="0"/>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a:extLst>
              <a:ext uri="{FF2B5EF4-FFF2-40B4-BE49-F238E27FC236}">
                <a16:creationId xmlns:a16="http://schemas.microsoft.com/office/drawing/2014/main" id="{85D4D4C9-1F13-48D2-BD5E-F56FDB9BC040}"/>
              </a:ext>
            </a:extLst>
          </p:cNvPr>
          <p:cNvCxnSpPr>
            <a:cxnSpLocks/>
          </p:cNvCxnSpPr>
          <p:nvPr/>
        </p:nvCxnSpPr>
        <p:spPr bwMode="auto">
          <a:xfrm>
            <a:off x="1756911" y="4734463"/>
            <a:ext cx="339306" cy="460076"/>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A23C2CE0-390A-4C01-B165-B2B4870365F2}"/>
              </a:ext>
            </a:extLst>
          </p:cNvPr>
          <p:cNvCxnSpPr>
            <a:cxnSpLocks/>
          </p:cNvCxnSpPr>
          <p:nvPr/>
        </p:nvCxnSpPr>
        <p:spPr bwMode="auto">
          <a:xfrm>
            <a:off x="549214" y="4829354"/>
            <a:ext cx="658484" cy="907212"/>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F450E69C-9663-4ED7-9955-456174AB5BC7}"/>
              </a:ext>
            </a:extLst>
          </p:cNvPr>
          <p:cNvCxnSpPr>
            <a:cxnSpLocks/>
          </p:cNvCxnSpPr>
          <p:nvPr/>
        </p:nvCxnSpPr>
        <p:spPr bwMode="auto">
          <a:xfrm flipV="1">
            <a:off x="1587258" y="3010619"/>
            <a:ext cx="526213" cy="516146"/>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3125B21B-2074-4851-9294-AE67BF5D07B8}"/>
              </a:ext>
            </a:extLst>
          </p:cNvPr>
          <p:cNvCxnSpPr>
            <a:cxnSpLocks/>
          </p:cNvCxnSpPr>
          <p:nvPr/>
        </p:nvCxnSpPr>
        <p:spPr bwMode="auto">
          <a:xfrm flipV="1">
            <a:off x="1528312" y="5364193"/>
            <a:ext cx="526213" cy="516146"/>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2CE421CD-559A-4AB3-B911-37373A086D37}"/>
              </a:ext>
            </a:extLst>
          </p:cNvPr>
          <p:cNvCxnSpPr>
            <a:cxnSpLocks/>
          </p:cNvCxnSpPr>
          <p:nvPr/>
        </p:nvCxnSpPr>
        <p:spPr bwMode="auto">
          <a:xfrm flipV="1">
            <a:off x="872705" y="4891177"/>
            <a:ext cx="447380" cy="839638"/>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Circle: Hollow 19">
            <a:extLst>
              <a:ext uri="{FF2B5EF4-FFF2-40B4-BE49-F238E27FC236}">
                <a16:creationId xmlns:a16="http://schemas.microsoft.com/office/drawing/2014/main" id="{14E10DF7-AD0B-47D3-B3B4-6768C6A9DC4F}"/>
              </a:ext>
            </a:extLst>
          </p:cNvPr>
          <p:cNvSpPr/>
          <p:nvPr/>
        </p:nvSpPr>
        <p:spPr bwMode="auto">
          <a:xfrm>
            <a:off x="2548188" y="1856389"/>
            <a:ext cx="624717" cy="625862"/>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3" name="&quot;Not Allowed&quot; Symbol 22">
            <a:extLst>
              <a:ext uri="{FF2B5EF4-FFF2-40B4-BE49-F238E27FC236}">
                <a16:creationId xmlns:a16="http://schemas.microsoft.com/office/drawing/2014/main" id="{0158E0FB-C9FA-4497-A1AF-BC21056EEE13}"/>
              </a:ext>
            </a:extLst>
          </p:cNvPr>
          <p:cNvSpPr/>
          <p:nvPr/>
        </p:nvSpPr>
        <p:spPr bwMode="auto">
          <a:xfrm>
            <a:off x="2472535" y="4226942"/>
            <a:ext cx="710612" cy="746087"/>
          </a:xfrm>
          <a:prstGeom prst="noSmoking">
            <a:avLst>
              <a:gd name="adj" fmla="val 10267"/>
            </a:avLst>
          </a:prstGeom>
          <a:solidFill>
            <a:srgbClr val="FF000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927721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9">
            <a:extLst>
              <a:ext uri="{FF2B5EF4-FFF2-40B4-BE49-F238E27FC236}">
                <a16:creationId xmlns:a16="http://schemas.microsoft.com/office/drawing/2014/main" id="{669852B8-BC72-B5D3-25F3-389A52D62CC5}"/>
              </a:ext>
            </a:extLst>
          </p:cNvPr>
          <p:cNvSpPr txBox="1">
            <a:spLocks noGrp="1"/>
          </p:cNvSpPr>
          <p:nvPr>
            <p:ph sz="quarter" idx="16"/>
          </p:nvPr>
        </p:nvSpPr>
        <p:spPr bwMode="auto">
          <a:xfrm>
            <a:off x="4800600" y="1447800"/>
            <a:ext cx="426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514350" indent="-514350" algn="l" rtl="0" eaLnBrk="1" fontAlgn="base" hangingPunct="1">
              <a:spcBef>
                <a:spcPct val="20000"/>
              </a:spcBef>
              <a:spcAft>
                <a:spcPct val="0"/>
              </a:spcAft>
              <a:buFont typeface="+mj-lt"/>
              <a:buAutoNum type="arabicPeriod"/>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r>
              <a:rPr lang="en-US" dirty="0">
                <a:sym typeface="Wingdings" panose="05000000000000000000" pitchFamily="2" charset="2"/>
              </a:rPr>
              <a:t>Subject-Verb Agree?</a:t>
            </a:r>
          </a:p>
          <a:p>
            <a:pPr defTabSz="914400"/>
            <a:r>
              <a:rPr lang="en-US" dirty="0">
                <a:sym typeface="Wingdings" panose="05000000000000000000" pitchFamily="2" charset="2"/>
              </a:rPr>
              <a:t>Verb Tense</a:t>
            </a:r>
          </a:p>
          <a:p>
            <a:pPr defTabSz="914400"/>
            <a:r>
              <a:rPr lang="en-US" dirty="0">
                <a:sym typeface="Wingdings" panose="05000000000000000000" pitchFamily="2" charset="2"/>
              </a:rPr>
              <a:t>Singular/Plurals</a:t>
            </a:r>
          </a:p>
          <a:p>
            <a:pPr defTabSz="914400"/>
            <a:r>
              <a:rPr lang="en-US" dirty="0">
                <a:sym typeface="Wingdings" panose="05000000000000000000" pitchFamily="2" charset="2"/>
              </a:rPr>
              <a:t>Articles</a:t>
            </a:r>
          </a:p>
          <a:p>
            <a:pPr defTabSz="914400"/>
            <a:r>
              <a:rPr lang="en-US" dirty="0">
                <a:sym typeface="Wingdings" panose="05000000000000000000" pitchFamily="2" charset="2"/>
              </a:rPr>
              <a:t>Punctuation</a:t>
            </a:r>
          </a:p>
          <a:p>
            <a:pPr defTabSz="914400"/>
            <a:r>
              <a:rPr lang="en-US" dirty="0">
                <a:sym typeface="Wingdings" panose="05000000000000000000" pitchFamily="2" charset="2"/>
              </a:rPr>
              <a:t>Abbreviations</a:t>
            </a:r>
          </a:p>
          <a:p>
            <a:pPr defTabSz="914400"/>
            <a:r>
              <a:rPr lang="en-US" dirty="0">
                <a:sym typeface="Wingdings" panose="05000000000000000000" pitchFamily="2" charset="2"/>
              </a:rPr>
              <a:t>Spelling</a:t>
            </a:r>
          </a:p>
          <a:p>
            <a:pPr marL="0" indent="0" defTabSz="914400">
              <a:buFont typeface="+mj-lt"/>
              <a:buNone/>
            </a:pPr>
            <a:endParaRPr lang="en-US" dirty="0">
              <a:sym typeface="Wingdings" panose="05000000000000000000" pitchFamily="2" charset="2"/>
            </a:endParaRP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endParaRPr lang="en-US" dirty="0"/>
          </a:p>
          <a:p>
            <a:r>
              <a:rPr lang="en-US" dirty="0"/>
              <a:t>Basic Verb Tenses</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Verb Tense</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A08D8F89-CAA1-4D43-A0B4-A16CA9C9AE83}"/>
              </a:ext>
            </a:extLst>
          </p:cNvPr>
          <p:cNvPicPr>
            <a:picLocks noChangeAspect="1"/>
          </p:cNvPicPr>
          <p:nvPr/>
        </p:nvPicPr>
        <p:blipFill rotWithShape="1">
          <a:blip r:embed="rId4">
            <a:extLst>
              <a:ext uri="{28A0092B-C50C-407E-A947-70E740481C1C}">
                <a14:useLocalDpi xmlns:a14="http://schemas.microsoft.com/office/drawing/2010/main" val="0"/>
              </a:ext>
            </a:extLst>
          </a:blip>
          <a:srcRect t="1965"/>
          <a:stretch/>
        </p:blipFill>
        <p:spPr>
          <a:xfrm>
            <a:off x="228600" y="2639684"/>
            <a:ext cx="8686800" cy="2911982"/>
          </a:xfrm>
          <a:prstGeom prst="rect">
            <a:avLst/>
          </a:prstGeom>
        </p:spPr>
      </p:pic>
      <p:sp>
        <p:nvSpPr>
          <p:cNvPr id="19" name="TextBox 18">
            <a:extLst>
              <a:ext uri="{FF2B5EF4-FFF2-40B4-BE49-F238E27FC236}">
                <a16:creationId xmlns:a16="http://schemas.microsoft.com/office/drawing/2014/main" id="{9C1CA745-ABB7-4CA1-9B64-E3EC95761B53}"/>
              </a:ext>
            </a:extLst>
          </p:cNvPr>
          <p:cNvSpPr txBox="1"/>
          <p:nvPr/>
        </p:nvSpPr>
        <p:spPr>
          <a:xfrm>
            <a:off x="228600" y="2067907"/>
            <a:ext cx="2912977" cy="584775"/>
          </a:xfrm>
          <a:prstGeom prst="rect">
            <a:avLst/>
          </a:prstGeom>
          <a:noFill/>
        </p:spPr>
        <p:txBody>
          <a:bodyPr wrap="none" rtlCol="0">
            <a:spAutoFit/>
          </a:bodyPr>
          <a:lstStyle/>
          <a:p>
            <a:pPr marL="457200" indent="-457200">
              <a:buFont typeface="Arial" panose="020B0604020202020204" pitchFamily="34" charset="0"/>
              <a:buChar char="•"/>
            </a:pPr>
            <a:r>
              <a:rPr lang="en-US" sz="3200" dirty="0">
                <a:solidFill>
                  <a:schemeClr val="tx2"/>
                </a:solidFill>
              </a:rPr>
              <a:t>The Infinitive</a:t>
            </a:r>
          </a:p>
        </p:txBody>
      </p:sp>
      <p:sp>
        <p:nvSpPr>
          <p:cNvPr id="21" name="TextBox 20">
            <a:extLst>
              <a:ext uri="{FF2B5EF4-FFF2-40B4-BE49-F238E27FC236}">
                <a16:creationId xmlns:a16="http://schemas.microsoft.com/office/drawing/2014/main" id="{AF869C11-8161-419F-BC90-3E50498B0968}"/>
              </a:ext>
            </a:extLst>
          </p:cNvPr>
          <p:cNvSpPr txBox="1"/>
          <p:nvPr/>
        </p:nvSpPr>
        <p:spPr>
          <a:xfrm>
            <a:off x="228600" y="2050028"/>
            <a:ext cx="2618024" cy="584775"/>
          </a:xfrm>
          <a:prstGeom prst="rect">
            <a:avLst/>
          </a:prstGeom>
          <a:noFill/>
        </p:spPr>
        <p:txBody>
          <a:bodyPr wrap="none" rtlCol="0">
            <a:spAutoFit/>
          </a:bodyPr>
          <a:lstStyle/>
          <a:p>
            <a:pPr marL="457200" indent="-457200">
              <a:buFont typeface="Arial" panose="020B0604020202020204" pitchFamily="34" charset="0"/>
              <a:buChar char="•"/>
            </a:pPr>
            <a:r>
              <a:rPr lang="en-US" sz="3200" dirty="0">
                <a:solidFill>
                  <a:schemeClr val="tx2"/>
                </a:solidFill>
              </a:rPr>
              <a:t>The Gerund</a:t>
            </a:r>
          </a:p>
        </p:txBody>
      </p:sp>
      <p:pic>
        <p:nvPicPr>
          <p:cNvPr id="27" name="Picture 26">
            <a:extLst>
              <a:ext uri="{FF2B5EF4-FFF2-40B4-BE49-F238E27FC236}">
                <a16:creationId xmlns:a16="http://schemas.microsoft.com/office/drawing/2014/main" id="{6BE234F5-4998-4A8E-87A2-1EE53397866C}"/>
              </a:ext>
            </a:extLst>
          </p:cNvPr>
          <p:cNvPicPr>
            <a:picLocks noChangeAspect="1"/>
          </p:cNvPicPr>
          <p:nvPr/>
        </p:nvPicPr>
        <p:blipFill rotWithShape="1">
          <a:blip r:embed="rId5">
            <a:extLst>
              <a:ext uri="{28A0092B-C50C-407E-A947-70E740481C1C}">
                <a14:useLocalDpi xmlns:a14="http://schemas.microsoft.com/office/drawing/2010/main" val="0"/>
              </a:ext>
            </a:extLst>
          </a:blip>
          <a:srcRect b="2003"/>
          <a:stretch/>
        </p:blipFill>
        <p:spPr>
          <a:xfrm>
            <a:off x="228600" y="2639684"/>
            <a:ext cx="8686800" cy="2911982"/>
          </a:xfrm>
          <a:prstGeom prst="rect">
            <a:avLst/>
          </a:prstGeom>
        </p:spPr>
      </p:pic>
      <p:pic>
        <p:nvPicPr>
          <p:cNvPr id="29" name="Picture 28">
            <a:extLst>
              <a:ext uri="{FF2B5EF4-FFF2-40B4-BE49-F238E27FC236}">
                <a16:creationId xmlns:a16="http://schemas.microsoft.com/office/drawing/2014/main" id="{7869D49B-53A8-4C57-BB06-496098D0E007}"/>
              </a:ext>
            </a:extLst>
          </p:cNvPr>
          <p:cNvPicPr>
            <a:picLocks noChangeAspect="1"/>
          </p:cNvPicPr>
          <p:nvPr/>
        </p:nvPicPr>
        <p:blipFill rotWithShape="1">
          <a:blip r:embed="rId6">
            <a:extLst>
              <a:ext uri="{28A0092B-C50C-407E-A947-70E740481C1C}">
                <a14:useLocalDpi xmlns:a14="http://schemas.microsoft.com/office/drawing/2010/main" val="0"/>
              </a:ext>
            </a:extLst>
          </a:blip>
          <a:srcRect t="2151" r="-1155" b="2733"/>
          <a:stretch/>
        </p:blipFill>
        <p:spPr>
          <a:xfrm>
            <a:off x="228600" y="2703471"/>
            <a:ext cx="8686800" cy="2820837"/>
          </a:xfrm>
          <a:prstGeom prst="rect">
            <a:avLst/>
          </a:prstGeom>
        </p:spPr>
      </p:pic>
      <p:sp>
        <p:nvSpPr>
          <p:cNvPr id="31" name="Content Placeholder 30">
            <a:extLst>
              <a:ext uri="{FF2B5EF4-FFF2-40B4-BE49-F238E27FC236}">
                <a16:creationId xmlns:a16="http://schemas.microsoft.com/office/drawing/2014/main" id="{AB407CF6-A6D2-4566-9AE7-B8B0E942073D}"/>
              </a:ext>
            </a:extLst>
          </p:cNvPr>
          <p:cNvSpPr>
            <a:spLocks noGrp="1"/>
          </p:cNvSpPr>
          <p:nvPr>
            <p:ph sz="quarter" idx="14"/>
          </p:nvPr>
        </p:nvSpPr>
        <p:spPr/>
        <p:txBody>
          <a:bodyPr/>
          <a:lstStyle/>
          <a:p>
            <a:endParaRPr lang="en-US"/>
          </a:p>
        </p:txBody>
      </p:sp>
      <p:sp>
        <p:nvSpPr>
          <p:cNvPr id="33" name="Content Placeholder 4">
            <a:extLst>
              <a:ext uri="{FF2B5EF4-FFF2-40B4-BE49-F238E27FC236}">
                <a16:creationId xmlns:a16="http://schemas.microsoft.com/office/drawing/2014/main" id="{3662C343-A0D6-454B-A0CB-C322D6B9BE84}"/>
              </a:ext>
            </a:extLst>
          </p:cNvPr>
          <p:cNvSpPr txBox="1">
            <a:spLocks/>
          </p:cNvSpPr>
          <p:nvPr/>
        </p:nvSpPr>
        <p:spPr bwMode="auto">
          <a:xfrm>
            <a:off x="381000" y="1600200"/>
            <a:ext cx="4114801" cy="518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r>
              <a:rPr lang="en-US" dirty="0"/>
              <a:t>Consistent use of past, present or future</a:t>
            </a:r>
          </a:p>
          <a:p>
            <a:pPr defTabSz="914400"/>
            <a:r>
              <a:rPr lang="en-US" dirty="0"/>
              <a:t>Infinitive, gerunds and participles not mixed up</a:t>
            </a:r>
          </a:p>
        </p:txBody>
      </p:sp>
    </p:spTree>
    <p:extLst>
      <p:ext uri="{BB962C8B-B14F-4D97-AF65-F5344CB8AC3E}">
        <p14:creationId xmlns:p14="http://schemas.microsoft.com/office/powerpoint/2010/main" val="267161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27"/>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9">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P spid="21" grpId="0"/>
      <p:bldP spid="33" grpId="0"/>
      <p:bldP spid="3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pPr marL="0" indent="0">
              <a:buNone/>
            </a:pPr>
            <a:r>
              <a:rPr lang="en-US" dirty="0"/>
              <a:t>Dog </a:t>
            </a:r>
            <a:r>
              <a:rPr lang="en-US" dirty="0">
                <a:sym typeface="Wingdings" panose="05000000000000000000" pitchFamily="2" charset="2"/>
              </a:rPr>
              <a:t> </a:t>
            </a:r>
            <a:r>
              <a:rPr lang="en-US" dirty="0"/>
              <a:t>dogs</a:t>
            </a:r>
          </a:p>
          <a:p>
            <a:pPr marL="0" indent="0">
              <a:buNone/>
            </a:pPr>
            <a:endParaRPr lang="en-US" dirty="0"/>
          </a:p>
          <a:p>
            <a:pPr marL="0" indent="0">
              <a:buNone/>
            </a:pPr>
            <a:endParaRPr lang="en-US" dirty="0"/>
          </a:p>
          <a:p>
            <a:pPr marL="0" indent="0">
              <a:buNone/>
            </a:pPr>
            <a:endParaRPr lang="en-US" dirty="0"/>
          </a:p>
          <a:p>
            <a:pPr marL="0" indent="0">
              <a:buNone/>
            </a:pPr>
            <a:r>
              <a:rPr lang="en-US" dirty="0"/>
              <a:t>		oxen</a:t>
            </a:r>
          </a:p>
          <a:p>
            <a:pPr marL="0" indent="0">
              <a:buNone/>
            </a:pPr>
            <a:r>
              <a:rPr lang="en-US" dirty="0"/>
              <a:t>Ox</a:t>
            </a:r>
          </a:p>
          <a:p>
            <a:pPr marL="0" indent="0">
              <a:buNone/>
            </a:pPr>
            <a:r>
              <a:rPr lang="en-US" dirty="0"/>
              <a:t>		</a:t>
            </a:r>
            <a:r>
              <a:rPr lang="en-US" dirty="0" err="1"/>
              <a:t>oxes</a:t>
            </a:r>
            <a:endParaRPr lang="en-US" dirty="0"/>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sym typeface="Wingdings" panose="05000000000000000000" pitchFamily="2" charset="2"/>
              </a:rPr>
              <a:t>Singular/Plurals</a:t>
            </a:r>
          </a:p>
        </p:txBody>
      </p:sp>
      <p:cxnSp>
        <p:nvCxnSpPr>
          <p:cNvPr id="16" name="Straight Arrow Connector 15">
            <a:extLst>
              <a:ext uri="{FF2B5EF4-FFF2-40B4-BE49-F238E27FC236}">
                <a16:creationId xmlns:a16="http://schemas.microsoft.com/office/drawing/2014/main" id="{85D4D4C9-1F13-48D2-BD5E-F56FDB9BC040}"/>
              </a:ext>
            </a:extLst>
          </p:cNvPr>
          <p:cNvCxnSpPr>
            <a:cxnSpLocks/>
          </p:cNvCxnSpPr>
          <p:nvPr/>
        </p:nvCxnSpPr>
        <p:spPr bwMode="auto">
          <a:xfrm>
            <a:off x="914400" y="4804913"/>
            <a:ext cx="1181817" cy="389626"/>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3125B21B-2074-4851-9294-AE67BF5D07B8}"/>
              </a:ext>
            </a:extLst>
          </p:cNvPr>
          <p:cNvCxnSpPr>
            <a:cxnSpLocks/>
          </p:cNvCxnSpPr>
          <p:nvPr/>
        </p:nvCxnSpPr>
        <p:spPr bwMode="auto">
          <a:xfrm flipV="1">
            <a:off x="914400" y="4159657"/>
            <a:ext cx="1181817" cy="507234"/>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Circle: Hollow 12">
            <a:extLst>
              <a:ext uri="{FF2B5EF4-FFF2-40B4-BE49-F238E27FC236}">
                <a16:creationId xmlns:a16="http://schemas.microsoft.com/office/drawing/2014/main" id="{82FDA28E-1D88-4BAC-87F6-19C3FE0C8131}"/>
              </a:ext>
            </a:extLst>
          </p:cNvPr>
          <p:cNvSpPr/>
          <p:nvPr/>
        </p:nvSpPr>
        <p:spPr bwMode="auto">
          <a:xfrm>
            <a:off x="3048520" y="3787412"/>
            <a:ext cx="624717" cy="625862"/>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4" name="&quot;Not Allowed&quot; Symbol 13">
            <a:extLst>
              <a:ext uri="{FF2B5EF4-FFF2-40B4-BE49-F238E27FC236}">
                <a16:creationId xmlns:a16="http://schemas.microsoft.com/office/drawing/2014/main" id="{A664E316-F77C-4080-A80A-C9F07544EBDA}"/>
              </a:ext>
            </a:extLst>
          </p:cNvPr>
          <p:cNvSpPr/>
          <p:nvPr/>
        </p:nvSpPr>
        <p:spPr bwMode="auto">
          <a:xfrm>
            <a:off x="3005572" y="4949692"/>
            <a:ext cx="710612" cy="746087"/>
          </a:xfrm>
          <a:prstGeom prst="noSmoking">
            <a:avLst>
              <a:gd name="adj" fmla="val 10267"/>
            </a:avLst>
          </a:prstGeom>
          <a:solidFill>
            <a:srgbClr val="FF000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15611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a:xfrm>
            <a:off x="990600" y="304800"/>
            <a:ext cx="8153400" cy="457200"/>
          </a:xfrm>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a:xfrm>
            <a:off x="228600" y="1447800"/>
            <a:ext cx="4114801" cy="5180013"/>
          </a:xfrm>
        </p:spPr>
        <p:txBody>
          <a:bodyPr/>
          <a:lstStyle/>
          <a:p>
            <a:r>
              <a:rPr lang="en-US" dirty="0"/>
              <a:t>A</a:t>
            </a:r>
          </a:p>
          <a:p>
            <a:r>
              <a:rPr lang="en-US" dirty="0"/>
              <a:t>An</a:t>
            </a:r>
          </a:p>
          <a:p>
            <a:r>
              <a:rPr lang="en-US" dirty="0"/>
              <a:t>The</a:t>
            </a:r>
          </a:p>
          <a:p>
            <a:r>
              <a:rPr lang="en-US" dirty="0"/>
              <a:t>“     ” </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bwMode="auto">
          <a:xfrm>
            <a:off x="76962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Articles</a:t>
            </a:r>
          </a:p>
        </p:txBody>
      </p:sp>
      <p:sp>
        <p:nvSpPr>
          <p:cNvPr id="2" name="TextBox 1">
            <a:extLst>
              <a:ext uri="{FF2B5EF4-FFF2-40B4-BE49-F238E27FC236}">
                <a16:creationId xmlns:a16="http://schemas.microsoft.com/office/drawing/2014/main" id="{A3D5A0FD-34C7-F94D-810B-BE6D13C33E2B}"/>
              </a:ext>
            </a:extLst>
          </p:cNvPr>
          <p:cNvSpPr txBox="1"/>
          <p:nvPr/>
        </p:nvSpPr>
        <p:spPr>
          <a:xfrm>
            <a:off x="387458" y="3998562"/>
            <a:ext cx="3518912" cy="1754326"/>
          </a:xfrm>
          <a:prstGeom prst="rect">
            <a:avLst/>
          </a:prstGeom>
          <a:solidFill>
            <a:schemeClr val="tx1">
              <a:lumMod val="60000"/>
              <a:lumOff val="40000"/>
            </a:schemeClr>
          </a:solidFill>
        </p:spPr>
        <p:txBody>
          <a:bodyPr wrap="none" rtlCol="0">
            <a:spAutoFit/>
          </a:bodyPr>
          <a:lstStyle/>
          <a:p>
            <a:r>
              <a:rPr lang="en-CA" sz="3600" dirty="0">
                <a:solidFill>
                  <a:schemeClr val="tx2"/>
                </a:solidFill>
              </a:rPr>
              <a:t>I go to</a:t>
            </a:r>
            <a:r>
              <a:rPr lang="en-CA" sz="3600" dirty="0">
                <a:solidFill>
                  <a:srgbClr val="FF0000"/>
                </a:solidFill>
              </a:rPr>
              <a:t> ___</a:t>
            </a:r>
            <a:r>
              <a:rPr lang="en-CA" sz="3600" dirty="0">
                <a:solidFill>
                  <a:schemeClr val="tx2"/>
                </a:solidFill>
              </a:rPr>
              <a:t>school.</a:t>
            </a:r>
          </a:p>
          <a:p>
            <a:r>
              <a:rPr lang="en-CA" sz="3600" dirty="0">
                <a:solidFill>
                  <a:schemeClr val="tx2"/>
                </a:solidFill>
              </a:rPr>
              <a:t>I go to  </a:t>
            </a:r>
            <a:r>
              <a:rPr lang="en-CA" sz="3600" dirty="0">
                <a:solidFill>
                  <a:srgbClr val="FF0000"/>
                </a:solidFill>
              </a:rPr>
              <a:t>a</a:t>
            </a:r>
            <a:r>
              <a:rPr lang="en-CA" sz="3600" dirty="0">
                <a:solidFill>
                  <a:schemeClr val="tx2"/>
                </a:solidFill>
              </a:rPr>
              <a:t>   school.</a:t>
            </a:r>
          </a:p>
          <a:p>
            <a:r>
              <a:rPr lang="en-CA" sz="3600" dirty="0">
                <a:solidFill>
                  <a:schemeClr val="tx2"/>
                </a:solidFill>
              </a:rPr>
              <a:t>I go to </a:t>
            </a:r>
            <a:r>
              <a:rPr lang="en-CA" sz="3600" dirty="0">
                <a:solidFill>
                  <a:srgbClr val="FF0000"/>
                </a:solidFill>
              </a:rPr>
              <a:t>the </a:t>
            </a:r>
            <a:r>
              <a:rPr lang="en-CA" sz="3600" dirty="0">
                <a:solidFill>
                  <a:schemeClr val="tx2"/>
                </a:solidFill>
              </a:rPr>
              <a:t>school.</a:t>
            </a:r>
            <a:endParaRPr lang="en-US" sz="3600" dirty="0">
              <a:solidFill>
                <a:schemeClr val="tx2"/>
              </a:solidFill>
            </a:endParaRPr>
          </a:p>
        </p:txBody>
      </p:sp>
    </p:spTree>
    <p:extLst>
      <p:ext uri="{BB962C8B-B14F-4D97-AF65-F5344CB8AC3E}">
        <p14:creationId xmlns:p14="http://schemas.microsoft.com/office/powerpoint/2010/main" val="3421235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Punctuation</a:t>
            </a:r>
          </a:p>
        </p:txBody>
      </p:sp>
      <p:grpSp>
        <p:nvGrpSpPr>
          <p:cNvPr id="14" name="Group 13">
            <a:extLst>
              <a:ext uri="{FF2B5EF4-FFF2-40B4-BE49-F238E27FC236}">
                <a16:creationId xmlns:a16="http://schemas.microsoft.com/office/drawing/2014/main" id="{9F297F93-5FEC-4986-84F8-C81D89B3BAFC}"/>
              </a:ext>
            </a:extLst>
          </p:cNvPr>
          <p:cNvGrpSpPr/>
          <p:nvPr/>
        </p:nvGrpSpPr>
        <p:grpSpPr>
          <a:xfrm>
            <a:off x="1135069" y="1482173"/>
            <a:ext cx="2198306" cy="4842037"/>
            <a:chOff x="1135069" y="1482173"/>
            <a:chExt cx="2198306" cy="4842037"/>
          </a:xfrm>
        </p:grpSpPr>
        <p:sp>
          <p:nvSpPr>
            <p:cNvPr id="15" name="Circle: Hollow 14">
              <a:extLst>
                <a:ext uri="{FF2B5EF4-FFF2-40B4-BE49-F238E27FC236}">
                  <a16:creationId xmlns:a16="http://schemas.microsoft.com/office/drawing/2014/main" id="{1EE8DFBA-BC2E-423F-A686-3562F5490896}"/>
                </a:ext>
              </a:extLst>
            </p:cNvPr>
            <p:cNvSpPr/>
            <p:nvPr/>
          </p:nvSpPr>
          <p:spPr bwMode="auto">
            <a:xfrm>
              <a:off x="1135069" y="1482173"/>
              <a:ext cx="2168102" cy="2223314"/>
            </a:xfrm>
            <a:prstGeom prst="donut">
              <a:avLst>
                <a:gd name="adj" fmla="val 10299"/>
              </a:avLst>
            </a:prstGeom>
            <a:solidFill>
              <a:schemeClr val="accent1">
                <a:alpha val="36000"/>
              </a:schemeClr>
            </a:solidFill>
            <a:ln w="9525" cap="flat" cmpd="sng" algn="ctr">
              <a:solidFill>
                <a:schemeClr val="tx1">
                  <a:alpha val="26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Times New Roman" panose="02020603050405020304" pitchFamily="18" charset="0"/>
              </a:endParaRPr>
            </a:p>
          </p:txBody>
        </p:sp>
        <p:sp>
          <p:nvSpPr>
            <p:cNvPr id="16" name="&quot;Not Allowed&quot; Symbol 15">
              <a:extLst>
                <a:ext uri="{FF2B5EF4-FFF2-40B4-BE49-F238E27FC236}">
                  <a16:creationId xmlns:a16="http://schemas.microsoft.com/office/drawing/2014/main" id="{7A93D178-C38D-452B-988A-BFA364AB5A8E}"/>
                </a:ext>
              </a:extLst>
            </p:cNvPr>
            <p:cNvSpPr/>
            <p:nvPr/>
          </p:nvSpPr>
          <p:spPr bwMode="auto">
            <a:xfrm>
              <a:off x="1165272" y="4162687"/>
              <a:ext cx="2168103" cy="2161523"/>
            </a:xfrm>
            <a:prstGeom prst="noSmoking">
              <a:avLst>
                <a:gd name="adj" fmla="val 10267"/>
              </a:avLst>
            </a:prstGeom>
            <a:solidFill>
              <a:srgbClr val="FF5050">
                <a:alpha val="2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sp>
        <p:nvSpPr>
          <p:cNvPr id="2" name="TextBox 1">
            <a:extLst>
              <a:ext uri="{FF2B5EF4-FFF2-40B4-BE49-F238E27FC236}">
                <a16:creationId xmlns:a16="http://schemas.microsoft.com/office/drawing/2014/main" id="{B7D0F53F-08DB-3A28-B310-BDF864C5EF7A}"/>
              </a:ext>
            </a:extLst>
          </p:cNvPr>
          <p:cNvSpPr txBox="1"/>
          <p:nvPr/>
        </p:nvSpPr>
        <p:spPr>
          <a:xfrm>
            <a:off x="1302589" y="914400"/>
            <a:ext cx="1893467" cy="3046988"/>
          </a:xfrm>
          <a:prstGeom prst="rect">
            <a:avLst/>
          </a:prstGeom>
          <a:noFill/>
        </p:spPr>
        <p:txBody>
          <a:bodyPr wrap="none" rtlCol="0">
            <a:spAutoFit/>
          </a:bodyPr>
          <a:lstStyle/>
          <a:p>
            <a:r>
              <a:rPr lang="en-CA" sz="9600" dirty="0">
                <a:solidFill>
                  <a:schemeClr val="tx2"/>
                </a:solidFill>
              </a:rPr>
              <a:t>.   ,</a:t>
            </a:r>
          </a:p>
          <a:p>
            <a:r>
              <a:rPr lang="en-CA" sz="9600" dirty="0">
                <a:solidFill>
                  <a:schemeClr val="tx2"/>
                </a:solidFill>
              </a:rPr>
              <a:t>“  ”</a:t>
            </a:r>
            <a:endParaRPr lang="en-US" sz="9600" dirty="0">
              <a:solidFill>
                <a:schemeClr val="tx2"/>
              </a:solidFill>
            </a:endParaRPr>
          </a:p>
        </p:txBody>
      </p:sp>
      <p:sp>
        <p:nvSpPr>
          <p:cNvPr id="3" name="TextBox 2">
            <a:extLst>
              <a:ext uri="{FF2B5EF4-FFF2-40B4-BE49-F238E27FC236}">
                <a16:creationId xmlns:a16="http://schemas.microsoft.com/office/drawing/2014/main" id="{C1A01516-3FFF-B9B6-07DF-9712F575A65F}"/>
              </a:ext>
            </a:extLst>
          </p:cNvPr>
          <p:cNvSpPr txBox="1"/>
          <p:nvPr/>
        </p:nvSpPr>
        <p:spPr>
          <a:xfrm>
            <a:off x="971877" y="3676233"/>
            <a:ext cx="2723823" cy="2800767"/>
          </a:xfrm>
          <a:prstGeom prst="rect">
            <a:avLst/>
          </a:prstGeom>
          <a:noFill/>
        </p:spPr>
        <p:txBody>
          <a:bodyPr wrap="none" rtlCol="0">
            <a:spAutoFit/>
          </a:bodyPr>
          <a:lstStyle/>
          <a:p>
            <a:r>
              <a:rPr lang="zh-CN" altLang="en-US" sz="8800" dirty="0">
                <a:solidFill>
                  <a:schemeClr val="tx2"/>
                </a:solidFill>
              </a:rPr>
              <a:t>。 </a:t>
            </a:r>
            <a:endParaRPr lang="en-IN" altLang="zh-CN" sz="8800" dirty="0">
              <a:solidFill>
                <a:schemeClr val="tx2"/>
              </a:solidFill>
            </a:endParaRPr>
          </a:p>
          <a:p>
            <a:r>
              <a:rPr lang="en-US" altLang="zh-CN" sz="8800" dirty="0">
                <a:solidFill>
                  <a:schemeClr val="tx2"/>
                </a:solidFill>
              </a:rPr>
              <a:t>【 】</a:t>
            </a:r>
          </a:p>
        </p:txBody>
      </p:sp>
      <p:pic>
        <p:nvPicPr>
          <p:cNvPr id="26"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76962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Tree>
    <p:extLst>
      <p:ext uri="{BB962C8B-B14F-4D97-AF65-F5344CB8AC3E}">
        <p14:creationId xmlns:p14="http://schemas.microsoft.com/office/powerpoint/2010/main" val="4006325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BF6BB07-D810-DA37-9E35-571FDB8535FC}"/>
              </a:ext>
            </a:extLst>
          </p:cNvPr>
          <p:cNvSpPr/>
          <p:nvPr/>
        </p:nvSpPr>
        <p:spPr bwMode="auto">
          <a:xfrm>
            <a:off x="3381214" y="4227163"/>
            <a:ext cx="516610" cy="397790"/>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5" name="Rectangle 14">
            <a:extLst>
              <a:ext uri="{FF2B5EF4-FFF2-40B4-BE49-F238E27FC236}">
                <a16:creationId xmlns:a16="http://schemas.microsoft.com/office/drawing/2014/main" id="{CB4C7A21-CFBB-7D38-2A8D-CDF5EC78B46A}"/>
              </a:ext>
            </a:extLst>
          </p:cNvPr>
          <p:cNvSpPr/>
          <p:nvPr/>
        </p:nvSpPr>
        <p:spPr bwMode="auto">
          <a:xfrm>
            <a:off x="3337302" y="3295973"/>
            <a:ext cx="516610" cy="397790"/>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9" name="Content Placeholder 8">
            <a:extLst>
              <a:ext uri="{FF2B5EF4-FFF2-40B4-BE49-F238E27FC236}">
                <a16:creationId xmlns:a16="http://schemas.microsoft.com/office/drawing/2014/main" id="{ADDCE096-7557-41D2-884A-A9B012631542}"/>
              </a:ext>
            </a:extLst>
          </p:cNvPr>
          <p:cNvSpPr>
            <a:spLocks noGrp="1"/>
          </p:cNvSpPr>
          <p:nvPr>
            <p:ph idx="1"/>
          </p:nvPr>
        </p:nvSpPr>
        <p:spPr/>
        <p:txBody>
          <a:bodyPr/>
          <a:lstStyle/>
          <a:p>
            <a:r>
              <a:rPr lang="en-US" dirty="0"/>
              <a:t>YZU (acronym)</a:t>
            </a:r>
          </a:p>
          <a:p>
            <a:r>
              <a:rPr lang="en-US" dirty="0"/>
              <a:t>Can’t (abbreviation)</a:t>
            </a:r>
          </a:p>
          <a:p>
            <a:r>
              <a:rPr lang="en-US" dirty="0"/>
              <a:t>i.e. OR e.g.</a:t>
            </a:r>
          </a:p>
          <a:p>
            <a:pPr lvl="1"/>
            <a:r>
              <a:rPr lang="en-US" altLang="zh-TW" dirty="0"/>
              <a:t>Choose a color (</a:t>
            </a:r>
            <a:r>
              <a:rPr lang="en-US" altLang="zh-TW" dirty="0" err="1"/>
              <a:t>i.e</a:t>
            </a:r>
            <a:r>
              <a:rPr lang="en-US" altLang="zh-TW" dirty="0"/>
              <a:t>, red, green)</a:t>
            </a:r>
          </a:p>
          <a:p>
            <a:pPr lvl="1"/>
            <a:r>
              <a:rPr lang="en-US" dirty="0"/>
              <a:t>Choose a color (e.g. red, green)</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Abbreviations and Acronyms</a:t>
            </a:r>
          </a:p>
        </p:txBody>
      </p:sp>
    </p:spTree>
    <p:extLst>
      <p:ext uri="{BB962C8B-B14F-4D97-AF65-F5344CB8AC3E}">
        <p14:creationId xmlns:p14="http://schemas.microsoft.com/office/powerpoint/2010/main" val="1929766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pic>
        <p:nvPicPr>
          <p:cNvPr id="9" name="Content Placeholder 2">
            <a:extLst>
              <a:ext uri="{FF2B5EF4-FFF2-40B4-BE49-F238E27FC236}">
                <a16:creationId xmlns:a16="http://schemas.microsoft.com/office/drawing/2014/main" id="{924C3754-4806-4F91-81CC-BF65CB760C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4155" y="1965830"/>
            <a:ext cx="3143689" cy="4143953"/>
          </a:xfrm>
        </p:spPr>
      </p:pic>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tretch>
            <a:fillRect/>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Spelling</a:t>
            </a:r>
          </a:p>
        </p:txBody>
      </p:sp>
    </p:spTree>
    <p:extLst>
      <p:ext uri="{BB962C8B-B14F-4D97-AF65-F5344CB8AC3E}">
        <p14:creationId xmlns:p14="http://schemas.microsoft.com/office/powerpoint/2010/main" val="22682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a:t>3 Micro-level (Grammar/Spelling)</a:t>
            </a:r>
            <a:endParaRPr lang="en-US" dirty="0"/>
          </a:p>
        </p:txBody>
      </p:sp>
      <p:sp>
        <p:nvSpPr>
          <p:cNvPr id="15" name="Content Placeholder 14">
            <a:extLst>
              <a:ext uri="{FF2B5EF4-FFF2-40B4-BE49-F238E27FC236}">
                <a16:creationId xmlns:a16="http://schemas.microsoft.com/office/drawing/2014/main" id="{4DB0AEA0-D45B-418F-9213-CAD3B73C8F8F}"/>
              </a:ext>
            </a:extLst>
          </p:cNvPr>
          <p:cNvSpPr>
            <a:spLocks noGrp="1"/>
          </p:cNvSpPr>
          <p:nvPr>
            <p:ph idx="1"/>
          </p:nvPr>
        </p:nvSpPr>
        <p:spPr/>
        <p:txBody>
          <a:bodyPr/>
          <a:lstStyle/>
          <a:p>
            <a:r>
              <a:rPr lang="en-US" dirty="0"/>
              <a:t>Circle Mistakes</a:t>
            </a:r>
          </a:p>
          <a:p>
            <a:r>
              <a:rPr lang="en-US" dirty="0"/>
              <a:t>Write Down Type (e.g. 3)</a:t>
            </a:r>
          </a:p>
          <a:p>
            <a:r>
              <a:rPr lang="en-US" dirty="0"/>
              <a:t>Correct Mistake</a:t>
            </a:r>
          </a:p>
          <a:p>
            <a:pPr lvl="1"/>
            <a:r>
              <a:rPr lang="en-US" dirty="0"/>
              <a:t>Use only 1 book!</a:t>
            </a:r>
          </a:p>
          <a:p>
            <a:pPr lvl="1"/>
            <a:r>
              <a:rPr lang="en-US" dirty="0"/>
              <a:t>Use a </a:t>
            </a:r>
            <a:r>
              <a:rPr lang="en-US" dirty="0">
                <a:solidFill>
                  <a:srgbClr val="FF0000"/>
                </a:solidFill>
              </a:rPr>
              <a:t>red</a:t>
            </a:r>
            <a:r>
              <a:rPr lang="en-US" dirty="0"/>
              <a:t> Pen..</a:t>
            </a:r>
          </a:p>
        </p:txBody>
      </p:sp>
      <p:sp>
        <p:nvSpPr>
          <p:cNvPr id="2" name="Text Placeholder 1">
            <a:extLst>
              <a:ext uri="{FF2B5EF4-FFF2-40B4-BE49-F238E27FC236}">
                <a16:creationId xmlns:a16="http://schemas.microsoft.com/office/drawing/2014/main" id="{29DA0160-F19F-6512-67D1-AF0BDAFD2336}"/>
              </a:ext>
            </a:extLst>
          </p:cNvPr>
          <p:cNvSpPr>
            <a:spLocks noGrp="1"/>
          </p:cNvSpPr>
          <p:nvPr>
            <p:ph type="body" sz="quarter" idx="12"/>
          </p:nvPr>
        </p:nvSpPr>
        <p:spPr/>
        <p:txBody>
          <a:bodyPr>
            <a:normAutofit fontScale="92500" lnSpcReduction="20000"/>
          </a:bodyPr>
          <a:lstStyle/>
          <a:p>
            <a:endParaRPr lang="en-US"/>
          </a:p>
        </p:txBody>
      </p:sp>
      <p:pic>
        <p:nvPicPr>
          <p:cNvPr id="11" name="Content Placeholder 10">
            <a:extLst>
              <a:ext uri="{FF2B5EF4-FFF2-40B4-BE49-F238E27FC236}">
                <a16:creationId xmlns:a16="http://schemas.microsoft.com/office/drawing/2014/main" id="{32E253B0-FFF6-4212-A0A5-CF0D4C50772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1C1B1789-36AA-4043-A538-30D0C5002A69}"/>
              </a:ext>
            </a:extLst>
          </p:cNvPr>
          <p:cNvSpPr>
            <a:spLocks noGrp="1"/>
          </p:cNvSpPr>
          <p:nvPr>
            <p:ph sz="quarter" idx="16"/>
          </p:nvPr>
        </p:nvSpPr>
        <p:spPr/>
        <p:txBody>
          <a:bodyPr/>
          <a:lstStyle/>
          <a:p>
            <a:r>
              <a:rPr lang="en-US" dirty="0">
                <a:sym typeface="Wingdings" panose="05000000000000000000" pitchFamily="2" charset="2"/>
              </a:rPr>
              <a:t>Subject-Verb Agree?</a:t>
            </a:r>
          </a:p>
          <a:p>
            <a:r>
              <a:rPr lang="en-US" dirty="0">
                <a:sym typeface="Wingdings" panose="05000000000000000000" pitchFamily="2" charset="2"/>
              </a:rPr>
              <a:t>Verb Tense</a:t>
            </a:r>
          </a:p>
          <a:p>
            <a:r>
              <a:rPr lang="en-US" dirty="0">
                <a:sym typeface="Wingdings" panose="05000000000000000000" pitchFamily="2" charset="2"/>
              </a:rPr>
              <a:t>Singular/Plurals</a:t>
            </a:r>
          </a:p>
          <a:p>
            <a:r>
              <a:rPr lang="en-US" dirty="0">
                <a:sym typeface="Wingdings" panose="05000000000000000000" pitchFamily="2" charset="2"/>
              </a:rPr>
              <a:t>Articles</a:t>
            </a:r>
          </a:p>
          <a:p>
            <a:r>
              <a:rPr lang="en-US" dirty="0">
                <a:sym typeface="Wingdings" panose="05000000000000000000" pitchFamily="2" charset="2"/>
              </a:rPr>
              <a:t>Punctuation</a:t>
            </a:r>
          </a:p>
          <a:p>
            <a:r>
              <a:rPr lang="en-US" dirty="0">
                <a:sym typeface="Wingdings" panose="05000000000000000000" pitchFamily="2" charset="2"/>
              </a:rPr>
              <a:t>Abbreviations</a:t>
            </a:r>
          </a:p>
          <a:p>
            <a:r>
              <a:rPr lang="en-US" dirty="0">
                <a:sym typeface="Wingdings" panose="05000000000000000000" pitchFamily="2" charset="2"/>
              </a:rPr>
              <a:t>Spelling</a:t>
            </a:r>
          </a:p>
        </p:txBody>
      </p:sp>
      <p:sp>
        <p:nvSpPr>
          <p:cNvPr id="3" name="Content Placeholder 2">
            <a:extLst>
              <a:ext uri="{FF2B5EF4-FFF2-40B4-BE49-F238E27FC236}">
                <a16:creationId xmlns:a16="http://schemas.microsoft.com/office/drawing/2014/main" id="{ABF15FFA-54C1-413B-525C-41A92C8AB5C2}"/>
              </a:ext>
            </a:extLst>
          </p:cNvPr>
          <p:cNvSpPr>
            <a:spLocks noGrp="1"/>
          </p:cNvSpPr>
          <p:nvPr>
            <p:ph sz="quarter" idx="14"/>
          </p:nvPr>
        </p:nvSpPr>
        <p:spPr/>
        <p:txBody>
          <a:bodyPr/>
          <a:lstStyle/>
          <a:p>
            <a:endParaRPr lang="en-US"/>
          </a:p>
        </p:txBody>
      </p:sp>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p:pic>
    </p:spTree>
    <p:extLst>
      <p:ext uri="{BB962C8B-B14F-4D97-AF65-F5344CB8AC3E}">
        <p14:creationId xmlns:p14="http://schemas.microsoft.com/office/powerpoint/2010/main" val="809190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B1D9B-2CAC-439E-B844-581CB2CE6A93}"/>
              </a:ext>
            </a:extLst>
          </p:cNvPr>
          <p:cNvSpPr>
            <a:spLocks noGrp="1"/>
          </p:cNvSpPr>
          <p:nvPr>
            <p:ph type="title"/>
          </p:nvPr>
        </p:nvSpPr>
        <p:spPr>
          <a:xfrm>
            <a:off x="990600" y="304800"/>
            <a:ext cx="8153400" cy="457200"/>
          </a:xfrm>
        </p:spPr>
        <p:txBody>
          <a:bodyPr>
            <a:normAutofit fontScale="90000"/>
          </a:bodyPr>
          <a:lstStyle/>
          <a:p>
            <a:r>
              <a:rPr lang="en-US" dirty="0"/>
              <a:t>3 Micro-level (Grammar/Spelling)</a:t>
            </a:r>
          </a:p>
        </p:txBody>
      </p:sp>
      <p:sp>
        <p:nvSpPr>
          <p:cNvPr id="9" name="Content Placeholder 8">
            <a:extLst>
              <a:ext uri="{FF2B5EF4-FFF2-40B4-BE49-F238E27FC236}">
                <a16:creationId xmlns:a16="http://schemas.microsoft.com/office/drawing/2014/main" id="{4A4F6A86-A7D3-4E6E-95AD-CD8FE3137C8D}"/>
              </a:ext>
            </a:extLst>
          </p:cNvPr>
          <p:cNvSpPr>
            <a:spLocks noGrp="1"/>
          </p:cNvSpPr>
          <p:nvPr>
            <p:ph idx="1"/>
          </p:nvPr>
        </p:nvSpPr>
        <p:spPr>
          <a:xfrm>
            <a:off x="228600" y="1447800"/>
            <a:ext cx="8686800" cy="5180013"/>
          </a:xfrm>
        </p:spPr>
        <p:txBody>
          <a:bodyPr>
            <a:normAutofit fontScale="92500" lnSpcReduction="10000"/>
          </a:bodyPr>
          <a:lstStyle/>
          <a:p>
            <a:r>
              <a:rPr lang="en-US" dirty="0"/>
              <a:t>People normally write in a linear progression with one word or thought following after another. Writers often use a linear outliner organizing their information and thoughts Studies; however, have shown that people don’t always think in such a manner. Usually creative thought pop into our minds sporadically. It may thus be better to use a 2-dimensional graphical outlining One popular method is writing down your topic and then put bubble or circle around it. Other ideas is written around the topic. These ideas are also circled. A line is then drawn to main topic or to another idea, is there seems to be a connection.</a:t>
            </a:r>
          </a:p>
          <a:p>
            <a:endParaRPr lang="en-US" dirty="0"/>
          </a:p>
        </p:txBody>
      </p:sp>
      <p:pic>
        <p:nvPicPr>
          <p:cNvPr id="14" name="Content Placeholder 13">
            <a:extLst>
              <a:ext uri="{FF2B5EF4-FFF2-40B4-BE49-F238E27FC236}">
                <a16:creationId xmlns:a16="http://schemas.microsoft.com/office/drawing/2014/main" id="{DD225667-525F-4364-BA4F-04688DC2B60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5" name="Text Placeholder 14">
            <a:extLst>
              <a:ext uri="{FF2B5EF4-FFF2-40B4-BE49-F238E27FC236}">
                <a16:creationId xmlns:a16="http://schemas.microsoft.com/office/drawing/2014/main" id="{9F84DA84-BB4B-A59F-AD59-806D73183307}"/>
              </a:ext>
            </a:extLst>
          </p:cNvPr>
          <p:cNvSpPr>
            <a:spLocks noGrp="1"/>
          </p:cNvSpPr>
          <p:nvPr>
            <p:ph type="body" sz="quarter" idx="12"/>
          </p:nvPr>
        </p:nvSpPr>
        <p:spPr/>
        <p:txBody>
          <a:bodyPr>
            <a:normAutofit fontScale="92500" lnSpcReduction="20000"/>
          </a:bodyPr>
          <a:lstStyle/>
          <a:p>
            <a:r>
              <a:rPr lang="en-CA" dirty="0"/>
              <a:t>Example </a:t>
            </a:r>
            <a:endParaRPr lang="en-US" dirty="0"/>
          </a:p>
        </p:txBody>
      </p:sp>
      <p:cxnSp>
        <p:nvCxnSpPr>
          <p:cNvPr id="16" name="Straight Connector 15">
            <a:extLst>
              <a:ext uri="{FF2B5EF4-FFF2-40B4-BE49-F238E27FC236}">
                <a16:creationId xmlns:a16="http://schemas.microsoft.com/office/drawing/2014/main" id="{49F8B57A-5094-47FA-941B-90A0B79EAAEC}"/>
              </a:ext>
            </a:extLst>
          </p:cNvPr>
          <p:cNvCxnSpPr/>
          <p:nvPr/>
        </p:nvCxnSpPr>
        <p:spPr bwMode="auto">
          <a:xfrm>
            <a:off x="3399295" y="2543479"/>
            <a:ext cx="1606658" cy="0"/>
          </a:xfrm>
          <a:prstGeom prst="line">
            <a:avLst/>
          </a:prstGeom>
          <a:solidFill>
            <a:schemeClr val="accent1"/>
          </a:solidFill>
          <a:ln w="571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a:extLst>
              <a:ext uri="{FF2B5EF4-FFF2-40B4-BE49-F238E27FC236}">
                <a16:creationId xmlns:a16="http://schemas.microsoft.com/office/drawing/2014/main" id="{72760478-BC18-4598-B844-BFB160641F92}"/>
              </a:ext>
            </a:extLst>
          </p:cNvPr>
          <p:cNvSpPr txBox="1"/>
          <p:nvPr/>
        </p:nvSpPr>
        <p:spPr>
          <a:xfrm>
            <a:off x="3352412" y="2066425"/>
            <a:ext cx="1888659" cy="954107"/>
          </a:xfrm>
          <a:prstGeom prst="rect">
            <a:avLst/>
          </a:prstGeom>
          <a:noFill/>
        </p:spPr>
        <p:txBody>
          <a:bodyPr wrap="none" rtlCol="0">
            <a:spAutoFit/>
          </a:bodyPr>
          <a:lstStyle/>
          <a:p>
            <a:r>
              <a:rPr lang="en-US" sz="2800" b="1" dirty="0">
                <a:solidFill>
                  <a:srgbClr val="FF0000"/>
                </a:solidFill>
              </a:rPr>
              <a:t>    2</a:t>
            </a:r>
          </a:p>
          <a:p>
            <a:r>
              <a:rPr lang="en-US" sz="2800" b="1" dirty="0">
                <a:solidFill>
                  <a:srgbClr val="FF0000"/>
                </a:solidFill>
              </a:rPr>
              <a:t>to organize</a:t>
            </a:r>
          </a:p>
        </p:txBody>
      </p:sp>
    </p:spTree>
    <p:extLst>
      <p:ext uri="{BB962C8B-B14F-4D97-AF65-F5344CB8AC3E}">
        <p14:creationId xmlns:p14="http://schemas.microsoft.com/office/powerpoint/2010/main" val="2547994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828E-2924-EFCB-ED96-6E3E7C466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523718-6DC1-E1DD-1D65-21D51226C0FF}"/>
              </a:ext>
            </a:extLst>
          </p:cNvPr>
          <p:cNvSpPr>
            <a:spLocks noGrp="1"/>
          </p:cNvSpPr>
          <p:nvPr>
            <p:ph type="title"/>
          </p:nvPr>
        </p:nvSpPr>
        <p:spPr>
          <a:xfrm>
            <a:off x="990600" y="304800"/>
            <a:ext cx="8153400" cy="457200"/>
          </a:xfrm>
        </p:spPr>
        <p:txBody>
          <a:bodyPr>
            <a:normAutofit fontScale="90000"/>
          </a:bodyPr>
          <a:lstStyle/>
          <a:p>
            <a:r>
              <a:rPr lang="en-US" dirty="0"/>
              <a:t>3 Micro-level (Grammar/Spelling)</a:t>
            </a:r>
          </a:p>
        </p:txBody>
      </p:sp>
      <p:sp>
        <p:nvSpPr>
          <p:cNvPr id="9" name="Content Placeholder 8">
            <a:extLst>
              <a:ext uri="{FF2B5EF4-FFF2-40B4-BE49-F238E27FC236}">
                <a16:creationId xmlns:a16="http://schemas.microsoft.com/office/drawing/2014/main" id="{A724204F-2E42-9AC8-7345-E70B70B6D3F4}"/>
              </a:ext>
            </a:extLst>
          </p:cNvPr>
          <p:cNvSpPr>
            <a:spLocks noGrp="1"/>
          </p:cNvSpPr>
          <p:nvPr>
            <p:ph idx="1"/>
          </p:nvPr>
        </p:nvSpPr>
        <p:spPr>
          <a:xfrm>
            <a:off x="228600" y="1447800"/>
            <a:ext cx="8686800" cy="5180013"/>
          </a:xfrm>
        </p:spPr>
        <p:txBody>
          <a:bodyPr>
            <a:normAutofit fontScale="92500" lnSpcReduction="10000"/>
          </a:bodyPr>
          <a:lstStyle/>
          <a:p>
            <a:r>
              <a:rPr lang="en-US" dirty="0"/>
              <a:t>People normally write in a linear progression with one word or thought following after another. Writers often use a linear outliner to organize their information and thoughts. Studies, however, have shown that people don’t always think in such a manner. Usually, creative thought pops into our minds sporadically. It may thus be better to use a 2-dimensional graphical outlining. One popular method is writing down your topic and then putting a bubble or circle around it. Other ideas are written around the topic. These ideas are also circled. A line is drawn to the main topic or another idea if there seems to be a connection.</a:t>
            </a:r>
          </a:p>
          <a:p>
            <a:endParaRPr lang="en-US" dirty="0"/>
          </a:p>
        </p:txBody>
      </p:sp>
      <p:pic>
        <p:nvPicPr>
          <p:cNvPr id="14" name="Content Placeholder 13">
            <a:extLst>
              <a:ext uri="{FF2B5EF4-FFF2-40B4-BE49-F238E27FC236}">
                <a16:creationId xmlns:a16="http://schemas.microsoft.com/office/drawing/2014/main" id="{E43B779A-49B9-A298-5F9D-F09D9163176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6" name="Text Placeholder 5">
            <a:extLst>
              <a:ext uri="{FF2B5EF4-FFF2-40B4-BE49-F238E27FC236}">
                <a16:creationId xmlns:a16="http://schemas.microsoft.com/office/drawing/2014/main" id="{6A9FE8CE-9EB8-1ADE-31D3-0F08B8B3E974}"/>
              </a:ext>
            </a:extLst>
          </p:cNvPr>
          <p:cNvSpPr>
            <a:spLocks noGrp="1"/>
          </p:cNvSpPr>
          <p:nvPr>
            <p:ph type="body" sz="quarter" idx="12"/>
          </p:nvPr>
        </p:nvSpPr>
        <p:spPr/>
        <p:txBody>
          <a:bodyPr>
            <a:normAutofit fontScale="92500" lnSpcReduction="20000"/>
          </a:bodyPr>
          <a:lstStyle/>
          <a:p>
            <a:r>
              <a:rPr lang="en-CA" dirty="0"/>
              <a:t>Solution</a:t>
            </a:r>
            <a:endParaRPr lang="en-US" dirty="0"/>
          </a:p>
        </p:txBody>
      </p:sp>
    </p:spTree>
    <p:extLst>
      <p:ext uri="{BB962C8B-B14F-4D97-AF65-F5344CB8AC3E}">
        <p14:creationId xmlns:p14="http://schemas.microsoft.com/office/powerpoint/2010/main" val="3352686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D0B7-F216-C28F-E5ED-47A9F8D528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629E6-FD0D-23C9-5DF8-5E4673707D3E}"/>
              </a:ext>
            </a:extLst>
          </p:cNvPr>
          <p:cNvSpPr>
            <a:spLocks noGrp="1"/>
          </p:cNvSpPr>
          <p:nvPr>
            <p:ph type="title"/>
          </p:nvPr>
        </p:nvSpPr>
        <p:spPr>
          <a:xfrm>
            <a:off x="990600" y="304800"/>
            <a:ext cx="8153400" cy="457200"/>
          </a:xfrm>
        </p:spPr>
        <p:txBody>
          <a:bodyPr>
            <a:normAutofit fontScale="90000"/>
          </a:bodyPr>
          <a:lstStyle/>
          <a:p>
            <a:r>
              <a:rPr lang="en-US" dirty="0"/>
              <a:t>3 Micro-level (Grammar/Spelling)</a:t>
            </a:r>
          </a:p>
        </p:txBody>
      </p:sp>
      <p:sp>
        <p:nvSpPr>
          <p:cNvPr id="9" name="Content Placeholder 8">
            <a:extLst>
              <a:ext uri="{FF2B5EF4-FFF2-40B4-BE49-F238E27FC236}">
                <a16:creationId xmlns:a16="http://schemas.microsoft.com/office/drawing/2014/main" id="{F4288360-5093-7413-D79E-076108253F2E}"/>
              </a:ext>
            </a:extLst>
          </p:cNvPr>
          <p:cNvSpPr>
            <a:spLocks noGrp="1"/>
          </p:cNvSpPr>
          <p:nvPr>
            <p:ph idx="1"/>
          </p:nvPr>
        </p:nvSpPr>
        <p:spPr>
          <a:xfrm>
            <a:off x="228600" y="1447800"/>
            <a:ext cx="8686800" cy="5180013"/>
          </a:xfrm>
        </p:spPr>
        <p:txBody>
          <a:bodyPr>
            <a:normAutofit fontScale="92500" lnSpcReduction="20000"/>
          </a:bodyPr>
          <a:lstStyle/>
          <a:p>
            <a:r>
              <a:rPr lang="en-US" dirty="0"/>
              <a:t>Usually, people write linearly, where one word or thought follows another. Writers often use a linear outline to organize their information and ideas. However, studies have shown that people do not always think in such a straightforward manner. Creative thoughts often come to mind sporadically, suggesting that a two-dimensional graphical outline might be more effective. One popular method involves writing down the main topic, encircling it, and then jotting down related ideas around it, also encircled. If there are connections between the main topic and these ideas, lines can be drawn to illustrate those relationships.</a:t>
            </a:r>
          </a:p>
        </p:txBody>
      </p:sp>
      <p:pic>
        <p:nvPicPr>
          <p:cNvPr id="14" name="Content Placeholder 13">
            <a:extLst>
              <a:ext uri="{FF2B5EF4-FFF2-40B4-BE49-F238E27FC236}">
                <a16:creationId xmlns:a16="http://schemas.microsoft.com/office/drawing/2014/main" id="{75918BBB-AEB5-C255-B6AA-ECD661FF8DDD}"/>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8" name="Text Placeholder 7">
            <a:extLst>
              <a:ext uri="{FF2B5EF4-FFF2-40B4-BE49-F238E27FC236}">
                <a16:creationId xmlns:a16="http://schemas.microsoft.com/office/drawing/2014/main" id="{E635B0FC-794C-89C6-97F5-10EC7278250C}"/>
              </a:ext>
            </a:extLst>
          </p:cNvPr>
          <p:cNvSpPr>
            <a:spLocks noGrp="1"/>
          </p:cNvSpPr>
          <p:nvPr>
            <p:ph type="body" sz="quarter" idx="12"/>
          </p:nvPr>
        </p:nvSpPr>
        <p:spPr/>
        <p:txBody>
          <a:bodyPr>
            <a:normAutofit fontScale="92500" lnSpcReduction="20000"/>
          </a:bodyPr>
          <a:lstStyle/>
          <a:p>
            <a:r>
              <a:rPr lang="en-CA" dirty="0"/>
              <a:t>Modified by Grammarly</a:t>
            </a:r>
            <a:endParaRPr lang="en-US" dirty="0"/>
          </a:p>
        </p:txBody>
      </p:sp>
    </p:spTree>
    <p:extLst>
      <p:ext uri="{BB962C8B-B14F-4D97-AF65-F5344CB8AC3E}">
        <p14:creationId xmlns:p14="http://schemas.microsoft.com/office/powerpoint/2010/main" val="88910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3 Micro-level (Grammar/Spelling)</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r>
              <a:rPr lang="en-US" dirty="0"/>
              <a:t>Read your personal letter of introduction</a:t>
            </a:r>
          </a:p>
          <a:p>
            <a:r>
              <a:rPr lang="en-US" dirty="0"/>
              <a:t>Check for Micro-level errors and indicate with proof-reading marks.. </a:t>
            </a:r>
          </a:p>
          <a:p>
            <a:r>
              <a:rPr lang="en-US" dirty="0"/>
              <a:t>Use </a:t>
            </a:r>
            <a:r>
              <a:rPr lang="en-US" dirty="0">
                <a:solidFill>
                  <a:srgbClr val="0000FF"/>
                </a:solidFill>
              </a:rPr>
              <a:t>blue</a:t>
            </a:r>
            <a:r>
              <a:rPr lang="en-US" dirty="0"/>
              <a:t> pen.</a:t>
            </a:r>
          </a:p>
        </p:txBody>
      </p:sp>
      <p:sp>
        <p:nvSpPr>
          <p:cNvPr id="6" name="Text Placeholder 5">
            <a:extLst>
              <a:ext uri="{FF2B5EF4-FFF2-40B4-BE49-F238E27FC236}">
                <a16:creationId xmlns:a16="http://schemas.microsoft.com/office/drawing/2014/main" id="{73030240-474F-4007-953D-8366688E96D7}"/>
              </a:ext>
            </a:extLst>
          </p:cNvPr>
          <p:cNvSpPr>
            <a:spLocks noGrp="1"/>
          </p:cNvSpPr>
          <p:nvPr>
            <p:ph type="body" sz="quarter" idx="12"/>
          </p:nvPr>
        </p:nvSpPr>
        <p:spPr/>
        <p:txBody>
          <a:bodyPr>
            <a:normAutofit fontScale="92500" lnSpcReduction="20000"/>
          </a:bodyPr>
          <a:lstStyle/>
          <a:p>
            <a:r>
              <a:rPr lang="en-US" dirty="0"/>
              <a:t>Self-Editing</a:t>
            </a:r>
          </a:p>
        </p:txBody>
      </p:sp>
      <p:pic>
        <p:nvPicPr>
          <p:cNvPr id="15" name="Content Placeholder 14">
            <a:extLst>
              <a:ext uri="{FF2B5EF4-FFF2-40B4-BE49-F238E27FC236}">
                <a16:creationId xmlns:a16="http://schemas.microsoft.com/office/drawing/2014/main" id="{C861F16F-5704-4802-A60C-E2E52E9F0EC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
        <p:nvSpPr>
          <p:cNvPr id="10" name="Content Placeholder 9">
            <a:extLst>
              <a:ext uri="{FF2B5EF4-FFF2-40B4-BE49-F238E27FC236}">
                <a16:creationId xmlns:a16="http://schemas.microsoft.com/office/drawing/2014/main" id="{1C1B1789-36AA-4043-A538-30D0C5002A69}"/>
              </a:ext>
            </a:extLst>
          </p:cNvPr>
          <p:cNvSpPr>
            <a:spLocks noGrp="1"/>
          </p:cNvSpPr>
          <p:nvPr>
            <p:ph sz="quarter" idx="16"/>
          </p:nvPr>
        </p:nvSpPr>
        <p:spPr/>
        <p:txBody>
          <a:bodyPr/>
          <a:lstStyle/>
          <a:p>
            <a:pPr marL="514350" indent="-514350">
              <a:buAutoNum type="arabicPeriod"/>
            </a:pPr>
            <a:r>
              <a:rPr lang="en-US" dirty="0">
                <a:sym typeface="Wingdings" panose="05000000000000000000" pitchFamily="2" charset="2"/>
              </a:rPr>
              <a:t>Subject-Verb Agree?</a:t>
            </a:r>
          </a:p>
          <a:p>
            <a:pPr marL="514350" indent="-514350">
              <a:buAutoNum type="arabicPeriod"/>
            </a:pPr>
            <a:r>
              <a:rPr lang="en-US" dirty="0">
                <a:sym typeface="Wingdings" panose="05000000000000000000" pitchFamily="2" charset="2"/>
              </a:rPr>
              <a:t>Verb Tense</a:t>
            </a:r>
          </a:p>
          <a:p>
            <a:pPr marL="514350" indent="-514350">
              <a:buAutoNum type="arabicPeriod"/>
            </a:pPr>
            <a:r>
              <a:rPr lang="en-US" dirty="0">
                <a:sym typeface="Wingdings" panose="05000000000000000000" pitchFamily="2" charset="2"/>
              </a:rPr>
              <a:t>Singular/Plurals</a:t>
            </a:r>
          </a:p>
          <a:p>
            <a:pPr marL="514350" indent="-514350">
              <a:buAutoNum type="arabicPeriod"/>
            </a:pPr>
            <a:r>
              <a:rPr lang="en-US" dirty="0">
                <a:sym typeface="Wingdings" panose="05000000000000000000" pitchFamily="2" charset="2"/>
              </a:rPr>
              <a:t>Articles</a:t>
            </a:r>
          </a:p>
          <a:p>
            <a:pPr marL="514350" indent="-514350">
              <a:buAutoNum type="arabicPeriod"/>
            </a:pPr>
            <a:r>
              <a:rPr lang="en-US" dirty="0">
                <a:sym typeface="Wingdings" panose="05000000000000000000" pitchFamily="2" charset="2"/>
              </a:rPr>
              <a:t>Punctuation</a:t>
            </a:r>
          </a:p>
          <a:p>
            <a:pPr marL="514350" indent="-514350">
              <a:buAutoNum type="arabicPeriod"/>
            </a:pPr>
            <a:r>
              <a:rPr lang="en-US" dirty="0">
                <a:sym typeface="Wingdings" panose="05000000000000000000" pitchFamily="2" charset="2"/>
              </a:rPr>
              <a:t>Abbreviations</a:t>
            </a:r>
          </a:p>
          <a:p>
            <a:pPr marL="514350" indent="-514350">
              <a:buAutoNum type="arabicPeriod"/>
            </a:pPr>
            <a:r>
              <a:rPr lang="en-US" dirty="0">
                <a:sym typeface="Wingdings" panose="05000000000000000000" pitchFamily="2" charset="2"/>
              </a:rPr>
              <a:t>Spelling</a:t>
            </a:r>
          </a:p>
        </p:txBody>
      </p:sp>
      <p:sp>
        <p:nvSpPr>
          <p:cNvPr id="2" name="Content Placeholder 1">
            <a:extLst>
              <a:ext uri="{FF2B5EF4-FFF2-40B4-BE49-F238E27FC236}">
                <a16:creationId xmlns:a16="http://schemas.microsoft.com/office/drawing/2014/main" id="{731D8D80-7B03-8E1E-2C04-177843AD04DF}"/>
              </a:ext>
            </a:extLst>
          </p:cNvPr>
          <p:cNvSpPr>
            <a:spLocks noGrp="1"/>
          </p:cNvSpPr>
          <p:nvPr>
            <p:ph sz="quarter" idx="14"/>
          </p:nvPr>
        </p:nvSpPr>
        <p:spPr/>
        <p:txBody>
          <a:bodyPr/>
          <a:lstStyle/>
          <a:p>
            <a:endParaRPr lang="en-US"/>
          </a:p>
        </p:txBody>
      </p:sp>
      <p:pic>
        <p:nvPicPr>
          <p:cNvPr id="25" name="Content Placeholder 24">
            <a:extLst>
              <a:ext uri="{FF2B5EF4-FFF2-40B4-BE49-F238E27FC236}">
                <a16:creationId xmlns:a16="http://schemas.microsoft.com/office/drawing/2014/main" id="{1D1964CA-9FD0-40EC-8EB7-BF4E77EADB64}"/>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521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4 Computer Assisted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r>
              <a:rPr lang="en-US" dirty="0">
                <a:sym typeface="Wingdings" panose="05000000000000000000" pitchFamily="2" charset="2"/>
              </a:rPr>
              <a:t>Listen to the talk.</a:t>
            </a:r>
          </a:p>
        </p:txBody>
      </p:sp>
      <p:sp>
        <p:nvSpPr>
          <p:cNvPr id="4" name="Text Placeholder 3">
            <a:extLst>
              <a:ext uri="{FF2B5EF4-FFF2-40B4-BE49-F238E27FC236}">
                <a16:creationId xmlns:a16="http://schemas.microsoft.com/office/drawing/2014/main" id="{16F8F212-B1B3-0B54-1657-6A9FE02A4033}"/>
              </a:ext>
            </a:extLst>
          </p:cNvPr>
          <p:cNvSpPr>
            <a:spLocks noGrp="1"/>
          </p:cNvSpPr>
          <p:nvPr>
            <p:ph type="body" sz="quarter" idx="12"/>
          </p:nvPr>
        </p:nvSpPr>
        <p:spPr/>
        <p:txBody>
          <a:bodyPr>
            <a:normAutofit fontScale="92500" lnSpcReduction="20000"/>
          </a:bodyPr>
          <a:lstStyle/>
          <a:p>
            <a:endParaRPr lang="en-US"/>
          </a:p>
        </p:txBody>
      </p:sp>
      <p:pic>
        <p:nvPicPr>
          <p:cNvPr id="46" name="Content Placeholder 11">
            <a:extLst>
              <a:ext uri="{FF2B5EF4-FFF2-40B4-BE49-F238E27FC236}">
                <a16:creationId xmlns:a16="http://schemas.microsoft.com/office/drawing/2014/main" id="{0988832D-B3B6-403A-8A2B-3BC87C34068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5" name="Content Placeholder 4">
            <a:extLst>
              <a:ext uri="{FF2B5EF4-FFF2-40B4-BE49-F238E27FC236}">
                <a16:creationId xmlns:a16="http://schemas.microsoft.com/office/drawing/2014/main" id="{C6A8720E-0A44-FF25-1F62-B8406E6433A3}"/>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C16A0D1A-61B5-B66A-0135-D8F41DE30F14}"/>
              </a:ext>
            </a:extLst>
          </p:cNvPr>
          <p:cNvSpPr>
            <a:spLocks noGrp="1"/>
          </p:cNvSpPr>
          <p:nvPr>
            <p:ph sz="quarter" idx="15"/>
          </p:nvPr>
        </p:nvSpPr>
        <p:spPr/>
        <p:txBody>
          <a:bodyPr/>
          <a:lstStyle/>
          <a:p>
            <a:endParaRPr lang="en-US"/>
          </a:p>
        </p:txBody>
      </p:sp>
      <p:sp>
        <p:nvSpPr>
          <p:cNvPr id="33" name="Rectangle 32">
            <a:extLst>
              <a:ext uri="{FF2B5EF4-FFF2-40B4-BE49-F238E27FC236}">
                <a16:creationId xmlns:a16="http://schemas.microsoft.com/office/drawing/2014/main" id="{CBEF13FE-E0F7-4F54-AABB-EDCE7EFB6848}"/>
              </a:ext>
            </a:extLst>
          </p:cNvPr>
          <p:cNvSpPr/>
          <p:nvPr/>
        </p:nvSpPr>
        <p:spPr>
          <a:xfrm>
            <a:off x="5541129" y="5004055"/>
            <a:ext cx="2501659" cy="400110"/>
          </a:xfrm>
          <a:prstGeom prst="rect">
            <a:avLst/>
          </a:prstGeom>
        </p:spPr>
        <p:txBody>
          <a:bodyPr wrap="square">
            <a:spAutoFit/>
          </a:bodyPr>
          <a:lstStyle/>
          <a:p>
            <a:r>
              <a:rPr lang="en-US" sz="1000" dirty="0"/>
              <a:t>https://commons.wikimedia.org/wiki/File:Computer-cartoon.png</a:t>
            </a:r>
          </a:p>
        </p:txBody>
      </p:sp>
      <p:pic>
        <p:nvPicPr>
          <p:cNvPr id="10" name="Content Placeholder 9">
            <a:extLst>
              <a:ext uri="{FF2B5EF4-FFF2-40B4-BE49-F238E27FC236}">
                <a16:creationId xmlns:a16="http://schemas.microsoft.com/office/drawing/2014/main" id="{3D484312-722E-7454-9D61-7DDBC2E5812D}"/>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984322" y="2251710"/>
            <a:ext cx="3904906" cy="2670810"/>
          </a:xfrm>
          <a:prstGeom prst="rect">
            <a:avLst/>
          </a:prstGeom>
        </p:spPr>
      </p:pic>
    </p:spTree>
    <p:extLst>
      <p:ext uri="{BB962C8B-B14F-4D97-AF65-F5344CB8AC3E}">
        <p14:creationId xmlns:p14="http://schemas.microsoft.com/office/powerpoint/2010/main" val="761392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4 Computer Assisted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normAutofit fontScale="85000" lnSpcReduction="20000"/>
          </a:bodyPr>
          <a:lstStyle/>
          <a:p>
            <a:r>
              <a:rPr lang="en-US" dirty="0">
                <a:sym typeface="Wingdings" panose="05000000000000000000" pitchFamily="2" charset="2"/>
              </a:rPr>
              <a:t>Use built-in Spelling checkers </a:t>
            </a:r>
          </a:p>
          <a:p>
            <a:r>
              <a:rPr lang="en-US" dirty="0">
                <a:sym typeface="Wingdings" panose="05000000000000000000" pitchFamily="2" charset="2"/>
              </a:rPr>
              <a:t>Use built-in grammar checkers</a:t>
            </a:r>
          </a:p>
          <a:p>
            <a:r>
              <a:rPr lang="en-US" dirty="0">
                <a:sym typeface="Wingdings" panose="05000000000000000000" pitchFamily="2" charset="2"/>
              </a:rPr>
              <a:t>Use more than one (1),</a:t>
            </a:r>
          </a:p>
          <a:p>
            <a:pPr lvl="1"/>
            <a:r>
              <a:rPr lang="en-US" dirty="0">
                <a:sym typeface="Wingdings" panose="05000000000000000000" pitchFamily="2" charset="2"/>
              </a:rPr>
              <a:t>E.g., Microsoft Word &amp;&amp; OpenOffice.org</a:t>
            </a:r>
          </a:p>
          <a:p>
            <a:r>
              <a:rPr lang="en-US" dirty="0">
                <a:sym typeface="Wingdings" panose="05000000000000000000" pitchFamily="2" charset="2"/>
              </a:rPr>
              <a:t>Check default language setting:</a:t>
            </a:r>
          </a:p>
          <a:p>
            <a:pPr lvl="1"/>
            <a:r>
              <a:rPr lang="en-US" dirty="0">
                <a:sym typeface="Wingdings" panose="05000000000000000000" pitchFamily="2" charset="2"/>
              </a:rPr>
              <a:t>“English(USA)” or “English(UK)”</a:t>
            </a:r>
          </a:p>
          <a:p>
            <a:r>
              <a:rPr lang="en-US" dirty="0">
                <a:sym typeface="Wingdings" panose="05000000000000000000" pitchFamily="2" charset="2"/>
              </a:rPr>
              <a:t>Not all errors caught, e.g. “We arc good together.”</a:t>
            </a:r>
          </a:p>
          <a:p>
            <a:r>
              <a:rPr lang="en-US" dirty="0">
                <a:sym typeface="Wingdings" panose="05000000000000000000" pitchFamily="2" charset="2"/>
              </a:rPr>
              <a:t>Sometimes correction wrong, e.g.,</a:t>
            </a:r>
          </a:p>
          <a:p>
            <a:pPr lvl="1"/>
            <a:r>
              <a:rPr lang="en-US" dirty="0">
                <a:sym typeface="Wingdings" panose="05000000000000000000" pitchFamily="2" charset="2"/>
              </a:rPr>
              <a:t>“Electric field”  “Electric filed”</a:t>
            </a:r>
          </a:p>
          <a:p>
            <a:r>
              <a:rPr lang="en-US" dirty="0">
                <a:sym typeface="Wingdings" panose="05000000000000000000" pitchFamily="2" charset="2"/>
              </a:rPr>
              <a:t>Free stand-alone grammar checkers helpful, e.g., Grammarly</a:t>
            </a:r>
          </a:p>
          <a:p>
            <a:r>
              <a:rPr lang="en-US" dirty="0">
                <a:sym typeface="Wingdings" panose="05000000000000000000" pitchFamily="2" charset="2"/>
              </a:rPr>
              <a:t>Use AI systems, e.g., Copilot, ChatGPT, as a reference</a:t>
            </a:r>
          </a:p>
        </p:txBody>
      </p:sp>
      <p:sp>
        <p:nvSpPr>
          <p:cNvPr id="16" name="Text Placeholder 15">
            <a:extLst>
              <a:ext uri="{FF2B5EF4-FFF2-40B4-BE49-F238E27FC236}">
                <a16:creationId xmlns:a16="http://schemas.microsoft.com/office/drawing/2014/main" id="{0F0A93C4-37DD-4BDD-9F2B-8782D8BB85F6}"/>
              </a:ext>
            </a:extLst>
          </p:cNvPr>
          <p:cNvSpPr>
            <a:spLocks noGrp="1"/>
          </p:cNvSpPr>
          <p:nvPr>
            <p:ph type="body" sz="quarter" idx="12"/>
          </p:nvPr>
        </p:nvSpPr>
        <p:spPr/>
        <p:txBody>
          <a:bodyPr>
            <a:normAutofit fontScale="92500" lnSpcReduction="20000"/>
          </a:bodyPr>
          <a:lstStyle/>
          <a:p>
            <a:r>
              <a:rPr lang="en-CA" dirty="0"/>
              <a:t>Assisted!</a:t>
            </a:r>
            <a:endParaRPr lang="en-US" dirty="0"/>
          </a:p>
        </p:txBody>
      </p:sp>
      <p:sp>
        <p:nvSpPr>
          <p:cNvPr id="33" name="Rectangle 32">
            <a:extLst>
              <a:ext uri="{FF2B5EF4-FFF2-40B4-BE49-F238E27FC236}">
                <a16:creationId xmlns:a16="http://schemas.microsoft.com/office/drawing/2014/main" id="{CBEF13FE-E0F7-4F54-AABB-EDCE7EFB6848}"/>
              </a:ext>
            </a:extLst>
          </p:cNvPr>
          <p:cNvSpPr/>
          <p:nvPr/>
        </p:nvSpPr>
        <p:spPr>
          <a:xfrm>
            <a:off x="6547450" y="3551470"/>
            <a:ext cx="2596550" cy="400110"/>
          </a:xfrm>
          <a:prstGeom prst="rect">
            <a:avLst/>
          </a:prstGeom>
        </p:spPr>
        <p:txBody>
          <a:bodyPr wrap="square">
            <a:spAutoFit/>
          </a:bodyPr>
          <a:lstStyle/>
          <a:p>
            <a:r>
              <a:rPr lang="en-US" sz="1000" dirty="0"/>
              <a:t>https://commons.wikimedia.org/wiki/File:Computer-cartoon.png</a:t>
            </a:r>
          </a:p>
        </p:txBody>
      </p:sp>
      <p:sp>
        <p:nvSpPr>
          <p:cNvPr id="41" name="Content Placeholder 40">
            <a:extLst>
              <a:ext uri="{FF2B5EF4-FFF2-40B4-BE49-F238E27FC236}">
                <a16:creationId xmlns:a16="http://schemas.microsoft.com/office/drawing/2014/main" id="{19C6E3F3-8D7C-42DC-962D-60ED3DC68E42}"/>
              </a:ext>
            </a:extLst>
          </p:cNvPr>
          <p:cNvSpPr>
            <a:spLocks noGrp="1"/>
          </p:cNvSpPr>
          <p:nvPr>
            <p:ph sz="quarter" idx="14"/>
          </p:nvPr>
        </p:nvSpPr>
        <p:spPr/>
        <p:txBody>
          <a:bodyPr/>
          <a:lstStyle/>
          <a:p>
            <a:endParaRPr lang="en-US"/>
          </a:p>
        </p:txBody>
      </p:sp>
      <p:sp>
        <p:nvSpPr>
          <p:cNvPr id="43" name="Content Placeholder 42">
            <a:extLst>
              <a:ext uri="{FF2B5EF4-FFF2-40B4-BE49-F238E27FC236}">
                <a16:creationId xmlns:a16="http://schemas.microsoft.com/office/drawing/2014/main" id="{3CD3E8BC-34C5-43C8-AF71-602ED7A54A3F}"/>
              </a:ext>
            </a:extLst>
          </p:cNvPr>
          <p:cNvSpPr>
            <a:spLocks noGrp="1"/>
          </p:cNvSpPr>
          <p:nvPr>
            <p:ph sz="quarter" idx="15"/>
          </p:nvPr>
        </p:nvSpPr>
        <p:spPr/>
        <p:txBody>
          <a:bodyPr/>
          <a:lstStyle/>
          <a:p>
            <a:endParaRPr lang="en-US"/>
          </a:p>
        </p:txBody>
      </p:sp>
      <p:pic>
        <p:nvPicPr>
          <p:cNvPr id="46" name="Content Placeholder 11">
            <a:extLst>
              <a:ext uri="{FF2B5EF4-FFF2-40B4-BE49-F238E27FC236}">
                <a16:creationId xmlns:a16="http://schemas.microsoft.com/office/drawing/2014/main" id="{0988832D-B3B6-403A-8A2B-3BC87C34068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6146" name="Picture 2">
            <a:extLst>
              <a:ext uri="{FF2B5EF4-FFF2-40B4-BE49-F238E27FC236}">
                <a16:creationId xmlns:a16="http://schemas.microsoft.com/office/drawing/2014/main" id="{51845F4E-5C0C-CBFB-F4AB-9FA9C76CF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8782" y="1677144"/>
            <a:ext cx="2645218" cy="187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786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4 Computer Assisted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r>
              <a:rPr lang="en-US" dirty="0">
                <a:sym typeface="Wingdings" panose="05000000000000000000" pitchFamily="2" charset="2"/>
              </a:rPr>
              <a:t>Type your letter into a computer</a:t>
            </a:r>
          </a:p>
          <a:p>
            <a:r>
              <a:rPr lang="en-US" dirty="0">
                <a:sym typeface="Wingdings" panose="05000000000000000000" pitchFamily="2" charset="2"/>
              </a:rPr>
              <a:t>Use the spelling and grammar checkers</a:t>
            </a:r>
          </a:p>
          <a:p>
            <a:r>
              <a:rPr lang="en-US" dirty="0">
                <a:sym typeface="Wingdings" panose="05000000000000000000" pitchFamily="2" charset="2"/>
              </a:rPr>
              <a:t>Observe the changes made</a:t>
            </a:r>
          </a:p>
          <a:p>
            <a:pPr marL="0" indent="0">
              <a:buNone/>
            </a:pPr>
            <a:endParaRPr lang="en-US" dirty="0">
              <a:sym typeface="Wingdings" panose="05000000000000000000" pitchFamily="2" charset="2"/>
            </a:endParaRPr>
          </a:p>
        </p:txBody>
      </p:sp>
      <p:sp>
        <p:nvSpPr>
          <p:cNvPr id="5" name="Text Placeholder 4">
            <a:extLst>
              <a:ext uri="{FF2B5EF4-FFF2-40B4-BE49-F238E27FC236}">
                <a16:creationId xmlns:a16="http://schemas.microsoft.com/office/drawing/2014/main" id="{21A64530-C43E-7F34-15FF-0DC80A6456F5}"/>
              </a:ext>
            </a:extLst>
          </p:cNvPr>
          <p:cNvSpPr>
            <a:spLocks noGrp="1"/>
          </p:cNvSpPr>
          <p:nvPr>
            <p:ph type="body" sz="quarter" idx="12"/>
          </p:nvPr>
        </p:nvSpPr>
        <p:spPr/>
        <p:txBody>
          <a:bodyPr>
            <a:normAutofit fontScale="92500" lnSpcReduction="20000"/>
          </a:bodyPr>
          <a:lstStyle/>
          <a:p>
            <a:endParaRPr lang="en-US"/>
          </a:p>
        </p:txBody>
      </p:sp>
      <p:pic>
        <p:nvPicPr>
          <p:cNvPr id="12" name="Content Placeholder 31">
            <a:extLst>
              <a:ext uri="{FF2B5EF4-FFF2-40B4-BE49-F238E27FC236}">
                <a16:creationId xmlns:a16="http://schemas.microsoft.com/office/drawing/2014/main" id="{EA3DB38D-2E2C-4B78-9974-D9221867E75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
        <p:nvSpPr>
          <p:cNvPr id="6" name="Content Placeholder 5">
            <a:extLst>
              <a:ext uri="{FF2B5EF4-FFF2-40B4-BE49-F238E27FC236}">
                <a16:creationId xmlns:a16="http://schemas.microsoft.com/office/drawing/2014/main" id="{C006D878-2103-C45A-73A7-4CC9F39E02FF}"/>
              </a:ext>
            </a:extLst>
          </p:cNvPr>
          <p:cNvSpPr>
            <a:spLocks noGrp="1"/>
          </p:cNvSpPr>
          <p:nvPr>
            <p:ph sz="quarter" idx="14"/>
          </p:nvPr>
        </p:nvSpPr>
        <p:spPr/>
        <p:txBody>
          <a:bodyPr/>
          <a:lstStyle/>
          <a:p>
            <a:endParaRPr lang="en-US"/>
          </a:p>
        </p:txBody>
      </p:sp>
      <p:sp>
        <p:nvSpPr>
          <p:cNvPr id="7" name="Content Placeholder 6">
            <a:extLst>
              <a:ext uri="{FF2B5EF4-FFF2-40B4-BE49-F238E27FC236}">
                <a16:creationId xmlns:a16="http://schemas.microsoft.com/office/drawing/2014/main" id="{FCB855AC-9C82-A09B-A39B-EEB210DF8D7D}"/>
              </a:ext>
            </a:extLst>
          </p:cNvPr>
          <p:cNvSpPr>
            <a:spLocks noGrp="1"/>
          </p:cNvSpPr>
          <p:nvPr>
            <p:ph sz="quarter" idx="15"/>
          </p:nvPr>
        </p:nvSpPr>
        <p:spPr/>
        <p:txBody>
          <a:bodyPr/>
          <a:lstStyle/>
          <a:p>
            <a:endParaRPr lang="en-US"/>
          </a:p>
        </p:txBody>
      </p:sp>
      <p:sp>
        <p:nvSpPr>
          <p:cNvPr id="33" name="Rectangle 32">
            <a:extLst>
              <a:ext uri="{FF2B5EF4-FFF2-40B4-BE49-F238E27FC236}">
                <a16:creationId xmlns:a16="http://schemas.microsoft.com/office/drawing/2014/main" id="{CBEF13FE-E0F7-4F54-AABB-EDCE7EFB6848}"/>
              </a:ext>
            </a:extLst>
          </p:cNvPr>
          <p:cNvSpPr/>
          <p:nvPr/>
        </p:nvSpPr>
        <p:spPr>
          <a:xfrm>
            <a:off x="5315821" y="5045476"/>
            <a:ext cx="3502713" cy="246221"/>
          </a:xfrm>
          <a:prstGeom prst="rect">
            <a:avLst/>
          </a:prstGeom>
        </p:spPr>
        <p:txBody>
          <a:bodyPr wrap="square">
            <a:spAutoFit/>
          </a:bodyPr>
          <a:lstStyle/>
          <a:p>
            <a:r>
              <a:rPr lang="en-US" sz="1000" dirty="0"/>
              <a:t>https://commons.wikimedia.org/wiki/File:Computer-cartoon.png</a:t>
            </a:r>
          </a:p>
        </p:txBody>
      </p:sp>
      <p:pic>
        <p:nvPicPr>
          <p:cNvPr id="5124" name="Picture 4">
            <a:extLst>
              <a:ext uri="{FF2B5EF4-FFF2-40B4-BE49-F238E27FC236}">
                <a16:creationId xmlns:a16="http://schemas.microsoft.com/office/drawing/2014/main" id="{4E0EB2F7-9380-7699-1876-DB23F75A9F40}"/>
              </a:ext>
            </a:extLst>
          </p:cNvPr>
          <p:cNvPicPr>
            <a:picLocks noGrp="1" noChangeAspect="1" noChangeArrowheads="1"/>
          </p:cNvPicPr>
          <p:nvPr>
            <p:ph sz="quarter" idx="16"/>
          </p:nvPr>
        </p:nvPicPr>
        <p:blipFill>
          <a:blip r:embed="rId3">
            <a:extLst>
              <a:ext uri="{28A0092B-C50C-407E-A947-70E740481C1C}">
                <a14:useLocalDpi xmlns:a14="http://schemas.microsoft.com/office/drawing/2010/main" val="0"/>
              </a:ext>
            </a:extLst>
          </a:blip>
          <a:srcRect/>
          <a:stretch>
            <a:fillRect/>
          </a:stretch>
        </p:blipFill>
        <p:spPr bwMode="auto">
          <a:xfrm>
            <a:off x="5600697" y="3093718"/>
            <a:ext cx="2667005" cy="1889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56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5 Peer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pPr marL="0" indent="0">
              <a:buNone/>
            </a:pPr>
            <a:r>
              <a:rPr lang="en-US" dirty="0">
                <a:sym typeface="Wingdings" panose="05000000000000000000" pitchFamily="2" charset="2"/>
              </a:rPr>
              <a:t> Listen to the short talk.</a:t>
            </a:r>
          </a:p>
        </p:txBody>
      </p:sp>
      <p:sp>
        <p:nvSpPr>
          <p:cNvPr id="16" name="Text Placeholder 15">
            <a:extLst>
              <a:ext uri="{FF2B5EF4-FFF2-40B4-BE49-F238E27FC236}">
                <a16:creationId xmlns:a16="http://schemas.microsoft.com/office/drawing/2014/main" id="{0F0A93C4-37DD-4BDD-9F2B-8782D8BB85F6}"/>
              </a:ext>
            </a:extLst>
          </p:cNvPr>
          <p:cNvSpPr>
            <a:spLocks noGrp="1"/>
          </p:cNvSpPr>
          <p:nvPr>
            <p:ph type="body" sz="quarter" idx="12"/>
          </p:nvPr>
        </p:nvSpPr>
        <p:spPr/>
        <p:txBody>
          <a:bodyPr>
            <a:normAutofit fontScale="92500" lnSpcReduction="20000"/>
          </a:bodyPr>
          <a:lstStyle/>
          <a:p>
            <a:endParaRPr lang="en-US" dirty="0"/>
          </a:p>
        </p:txBody>
      </p:sp>
      <p:pic>
        <p:nvPicPr>
          <p:cNvPr id="25" name="Content Placeholder 11">
            <a:extLst>
              <a:ext uri="{FF2B5EF4-FFF2-40B4-BE49-F238E27FC236}">
                <a16:creationId xmlns:a16="http://schemas.microsoft.com/office/drawing/2014/main" id="{4B6DD6F6-7359-4C38-846D-849068F65CB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3" name="Content Placeholder 2">
            <a:extLst>
              <a:ext uri="{FF2B5EF4-FFF2-40B4-BE49-F238E27FC236}">
                <a16:creationId xmlns:a16="http://schemas.microsoft.com/office/drawing/2014/main" id="{DFBD81A5-1FC9-47B2-A479-E7F2960855D7}"/>
              </a:ext>
            </a:extLst>
          </p:cNvPr>
          <p:cNvSpPr>
            <a:spLocks noGrp="1"/>
          </p:cNvSpPr>
          <p:nvPr>
            <p:ph sz="quarter" idx="15"/>
          </p:nvPr>
        </p:nvSpPr>
        <p:spPr/>
        <p:txBody>
          <a:bodyPr/>
          <a:lstStyle/>
          <a:p>
            <a:endParaRPr lang="en-US"/>
          </a:p>
        </p:txBody>
      </p:sp>
      <p:sp>
        <p:nvSpPr>
          <p:cNvPr id="5" name="Content Placeholder 4">
            <a:extLst>
              <a:ext uri="{FF2B5EF4-FFF2-40B4-BE49-F238E27FC236}">
                <a16:creationId xmlns:a16="http://schemas.microsoft.com/office/drawing/2014/main" id="{95BCD2F9-5E04-4822-B68B-4D6A51B92B0B}"/>
              </a:ext>
            </a:extLst>
          </p:cNvPr>
          <p:cNvSpPr>
            <a:spLocks noGrp="1"/>
          </p:cNvSpPr>
          <p:nvPr>
            <p:ph sz="quarter" idx="14"/>
          </p:nvPr>
        </p:nvSpPr>
        <p:spPr/>
        <p:txBody>
          <a:bodyPr/>
          <a:lstStyle/>
          <a:p>
            <a:endParaRPr lang="en-US"/>
          </a:p>
        </p:txBody>
      </p:sp>
      <p:sp>
        <p:nvSpPr>
          <p:cNvPr id="2" name="TextBox 1">
            <a:extLst>
              <a:ext uri="{FF2B5EF4-FFF2-40B4-BE49-F238E27FC236}">
                <a16:creationId xmlns:a16="http://schemas.microsoft.com/office/drawing/2014/main" id="{C079B030-F200-2434-31AE-34F571DDE6CA}"/>
              </a:ext>
            </a:extLst>
          </p:cNvPr>
          <p:cNvSpPr txBox="1"/>
          <p:nvPr/>
        </p:nvSpPr>
        <p:spPr>
          <a:xfrm>
            <a:off x="3809551" y="3125212"/>
            <a:ext cx="4929251" cy="3046988"/>
          </a:xfrm>
          <a:prstGeom prst="rect">
            <a:avLst/>
          </a:prstGeom>
          <a:solidFill>
            <a:schemeClr val="tx1">
              <a:lumMod val="40000"/>
              <a:lumOff val="60000"/>
            </a:schemeClr>
          </a:solidFill>
        </p:spPr>
        <p:txBody>
          <a:bodyPr wrap="square" rtlCol="0">
            <a:spAutoFit/>
          </a:bodyPr>
          <a:lstStyle/>
          <a:p>
            <a:r>
              <a:rPr lang="en-US" sz="3200" dirty="0">
                <a:solidFill>
                  <a:schemeClr val="tx2"/>
                </a:solidFill>
                <a:sym typeface="Wingdings" panose="05000000000000000000" pitchFamily="2" charset="2"/>
              </a:rPr>
              <a:t>You hypocrite, first take the plank out of your own eye, and then you will see clearly to remove the speck from your brother’s eye</a:t>
            </a:r>
          </a:p>
          <a:p>
            <a:r>
              <a:rPr lang="en-US" sz="3200" dirty="0">
                <a:solidFill>
                  <a:schemeClr val="tx2"/>
                </a:solidFill>
                <a:sym typeface="Wingdings" panose="05000000000000000000" pitchFamily="2" charset="2"/>
              </a:rPr>
              <a:t>(Bible Matthew 7:3-5).</a:t>
            </a:r>
          </a:p>
        </p:txBody>
      </p:sp>
      <p:pic>
        <p:nvPicPr>
          <p:cNvPr id="4" name="Picture 3">
            <a:extLst>
              <a:ext uri="{FF2B5EF4-FFF2-40B4-BE49-F238E27FC236}">
                <a16:creationId xmlns:a16="http://schemas.microsoft.com/office/drawing/2014/main" id="{1EB1B854-20A9-E561-BAF6-04FA8B901B62}"/>
              </a:ext>
            </a:extLst>
          </p:cNvPr>
          <p:cNvPicPr>
            <a:picLocks noChangeAspect="1"/>
          </p:cNvPicPr>
          <p:nvPr/>
        </p:nvPicPr>
        <p:blipFill rotWithShape="1">
          <a:blip r:embed="rId3">
            <a:extLst>
              <a:ext uri="{28A0092B-C50C-407E-A947-70E740481C1C}">
                <a14:useLocalDpi xmlns:a14="http://schemas.microsoft.com/office/drawing/2010/main" val="0"/>
              </a:ext>
            </a:extLst>
          </a:blip>
          <a:srcRect l="2961" t="3785" r="5678" b="3503"/>
          <a:stretch/>
        </p:blipFill>
        <p:spPr>
          <a:xfrm>
            <a:off x="280480" y="3227469"/>
            <a:ext cx="3472877" cy="2746611"/>
          </a:xfrm>
          <a:prstGeom prst="rect">
            <a:avLst/>
          </a:prstGeom>
        </p:spPr>
      </p:pic>
    </p:spTree>
    <p:extLst>
      <p:ext uri="{BB962C8B-B14F-4D97-AF65-F5344CB8AC3E}">
        <p14:creationId xmlns:p14="http://schemas.microsoft.com/office/powerpoint/2010/main" val="77385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5 Peer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r>
              <a:rPr lang="en-US" dirty="0">
                <a:sym typeface="Wingdings" panose="05000000000000000000" pitchFamily="2" charset="2"/>
              </a:rPr>
              <a:t>Cannot see our own faults</a:t>
            </a:r>
          </a:p>
          <a:p>
            <a:r>
              <a:rPr lang="en-US" dirty="0">
                <a:sym typeface="Wingdings" panose="05000000000000000000" pitchFamily="2" charset="2"/>
              </a:rPr>
              <a:t>Problem may be obvious to others.</a:t>
            </a:r>
          </a:p>
          <a:p>
            <a:r>
              <a:rPr lang="en-US" dirty="0">
                <a:sym typeface="Wingdings" panose="05000000000000000000" pitchFamily="2" charset="2"/>
              </a:rPr>
              <a:t>Useful for Micro, but more important for macro</a:t>
            </a:r>
          </a:p>
        </p:txBody>
      </p:sp>
      <p:sp>
        <p:nvSpPr>
          <p:cNvPr id="16" name="Text Placeholder 15">
            <a:extLst>
              <a:ext uri="{FF2B5EF4-FFF2-40B4-BE49-F238E27FC236}">
                <a16:creationId xmlns:a16="http://schemas.microsoft.com/office/drawing/2014/main" id="{0F0A93C4-37DD-4BDD-9F2B-8782D8BB85F6}"/>
              </a:ext>
            </a:extLst>
          </p:cNvPr>
          <p:cNvSpPr>
            <a:spLocks noGrp="1"/>
          </p:cNvSpPr>
          <p:nvPr>
            <p:ph type="body" sz="quarter" idx="12"/>
          </p:nvPr>
        </p:nvSpPr>
        <p:spPr/>
        <p:txBody>
          <a:bodyPr>
            <a:normAutofit fontScale="92500" lnSpcReduction="20000"/>
          </a:bodyPr>
          <a:lstStyle/>
          <a:p>
            <a:endParaRPr lang="en-US" dirty="0"/>
          </a:p>
        </p:txBody>
      </p:sp>
      <p:sp>
        <p:nvSpPr>
          <p:cNvPr id="17" name="Content Placeholder 16">
            <a:extLst>
              <a:ext uri="{FF2B5EF4-FFF2-40B4-BE49-F238E27FC236}">
                <a16:creationId xmlns:a16="http://schemas.microsoft.com/office/drawing/2014/main" id="{F32DF9BE-8C24-48C7-ABFC-6FFBEF762084}"/>
              </a:ext>
            </a:extLst>
          </p:cNvPr>
          <p:cNvSpPr>
            <a:spLocks noGrp="1"/>
          </p:cNvSpPr>
          <p:nvPr>
            <p:ph sz="quarter" idx="14"/>
          </p:nvPr>
        </p:nvSpPr>
        <p:spPr/>
        <p:txBody>
          <a:bodyPr/>
          <a:lstStyle/>
          <a:p>
            <a:endParaRPr lang="en-US"/>
          </a:p>
        </p:txBody>
      </p:sp>
      <p:pic>
        <p:nvPicPr>
          <p:cNvPr id="22" name="Content Placeholder 24">
            <a:extLst>
              <a:ext uri="{FF2B5EF4-FFF2-40B4-BE49-F238E27FC236}">
                <a16:creationId xmlns:a16="http://schemas.microsoft.com/office/drawing/2014/main" id="{A33EC8F8-1CF4-4382-B6AE-9E4702036680}"/>
              </a:ext>
            </a:extLst>
          </p:cNvPr>
          <p:cNvPicPr>
            <a:picLocks noGrp="1" noChangeAspect="1" noChangeArrowheads="1"/>
          </p:cNvPicPr>
          <p:nvPr>
            <p:ph sz="quarter" idx="15"/>
          </p:nvPr>
        </p:nvPicPr>
        <p:blipFill>
          <a:blip r:embed="rId2">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ontent Placeholder 11">
            <a:extLst>
              <a:ext uri="{FF2B5EF4-FFF2-40B4-BE49-F238E27FC236}">
                <a16:creationId xmlns:a16="http://schemas.microsoft.com/office/drawing/2014/main" id="{4B6DD6F6-7359-4C38-846D-849068F65CB5}"/>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6" name="TextBox 25">
            <a:extLst>
              <a:ext uri="{FF2B5EF4-FFF2-40B4-BE49-F238E27FC236}">
                <a16:creationId xmlns:a16="http://schemas.microsoft.com/office/drawing/2014/main" id="{ECEF5EB7-3F8E-448C-B75A-EE703EFCBE6E}"/>
              </a:ext>
            </a:extLst>
          </p:cNvPr>
          <p:cNvSpPr txBox="1"/>
          <p:nvPr/>
        </p:nvSpPr>
        <p:spPr>
          <a:xfrm>
            <a:off x="3809551" y="3125212"/>
            <a:ext cx="4929251" cy="3046988"/>
          </a:xfrm>
          <a:prstGeom prst="rect">
            <a:avLst/>
          </a:prstGeom>
          <a:solidFill>
            <a:schemeClr val="tx1">
              <a:lumMod val="40000"/>
              <a:lumOff val="60000"/>
            </a:schemeClr>
          </a:solidFill>
        </p:spPr>
        <p:txBody>
          <a:bodyPr wrap="square" rtlCol="0">
            <a:spAutoFit/>
          </a:bodyPr>
          <a:lstStyle/>
          <a:p>
            <a:r>
              <a:rPr lang="en-US" sz="3200" dirty="0">
                <a:solidFill>
                  <a:schemeClr val="tx2"/>
                </a:solidFill>
                <a:sym typeface="Wingdings" panose="05000000000000000000" pitchFamily="2" charset="2"/>
              </a:rPr>
              <a:t>You hypocrite, first take the plank out of your own eye, and then you will see clearly to remove the speck from your brother’s eye</a:t>
            </a:r>
          </a:p>
          <a:p>
            <a:r>
              <a:rPr lang="en-US" sz="3200" dirty="0">
                <a:solidFill>
                  <a:schemeClr val="tx2"/>
                </a:solidFill>
                <a:sym typeface="Wingdings" panose="05000000000000000000" pitchFamily="2" charset="2"/>
              </a:rPr>
              <a:t>(Bible Matthew 7:3-5).</a:t>
            </a:r>
          </a:p>
        </p:txBody>
      </p:sp>
      <p:pic>
        <p:nvPicPr>
          <p:cNvPr id="11" name="Picture 10">
            <a:extLst>
              <a:ext uri="{FF2B5EF4-FFF2-40B4-BE49-F238E27FC236}">
                <a16:creationId xmlns:a16="http://schemas.microsoft.com/office/drawing/2014/main" id="{0BEBF5B2-9E4C-4EC8-A9BA-258D4ED77B34}"/>
              </a:ext>
            </a:extLst>
          </p:cNvPr>
          <p:cNvPicPr>
            <a:picLocks noChangeAspect="1"/>
          </p:cNvPicPr>
          <p:nvPr/>
        </p:nvPicPr>
        <p:blipFill rotWithShape="1">
          <a:blip r:embed="rId4">
            <a:extLst>
              <a:ext uri="{28A0092B-C50C-407E-A947-70E740481C1C}">
                <a14:useLocalDpi xmlns:a14="http://schemas.microsoft.com/office/drawing/2010/main" val="0"/>
              </a:ext>
            </a:extLst>
          </a:blip>
          <a:srcRect l="2961" t="3785" r="5678" b="3503"/>
          <a:stretch/>
        </p:blipFill>
        <p:spPr>
          <a:xfrm>
            <a:off x="280480" y="3227469"/>
            <a:ext cx="3472877" cy="2746611"/>
          </a:xfrm>
          <a:prstGeom prst="rect">
            <a:avLst/>
          </a:prstGeom>
        </p:spPr>
      </p:pic>
    </p:spTree>
    <p:extLst>
      <p:ext uri="{BB962C8B-B14F-4D97-AF65-F5344CB8AC3E}">
        <p14:creationId xmlns:p14="http://schemas.microsoft.com/office/powerpoint/2010/main" val="2253343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5 Peer Editing</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r>
              <a:rPr lang="en-US" dirty="0">
                <a:sym typeface="Wingdings" panose="05000000000000000000" pitchFamily="2" charset="2"/>
              </a:rPr>
              <a:t>Use </a:t>
            </a:r>
            <a:r>
              <a:rPr lang="en-US" dirty="0">
                <a:solidFill>
                  <a:schemeClr val="accent2">
                    <a:lumMod val="50000"/>
                  </a:schemeClr>
                </a:solidFill>
                <a:sym typeface="Wingdings" panose="05000000000000000000" pitchFamily="2" charset="2"/>
              </a:rPr>
              <a:t>green</a:t>
            </a:r>
            <a:r>
              <a:rPr lang="en-US" dirty="0">
                <a:sym typeface="Wingdings" panose="05000000000000000000" pitchFamily="2" charset="2"/>
              </a:rPr>
              <a:t> pen</a:t>
            </a:r>
          </a:p>
          <a:p>
            <a:r>
              <a:rPr lang="en-US" dirty="0">
                <a:sym typeface="Wingdings" panose="05000000000000000000" pitchFamily="2" charset="2"/>
              </a:rPr>
              <a:t>Exchange books with partner</a:t>
            </a:r>
          </a:p>
          <a:p>
            <a:r>
              <a:rPr lang="en-US" dirty="0">
                <a:sym typeface="Wingdings" panose="05000000000000000000" pitchFamily="2" charset="2"/>
              </a:rPr>
              <a:t>Read twice (2x)..,</a:t>
            </a:r>
          </a:p>
          <a:p>
            <a:pPr lvl="1"/>
            <a:r>
              <a:rPr lang="en-US" dirty="0">
                <a:sym typeface="Wingdings" panose="05000000000000000000" pitchFamily="2" charset="2"/>
              </a:rPr>
              <a:t>1. Check Macro-</a:t>
            </a:r>
          </a:p>
          <a:p>
            <a:pPr lvl="1"/>
            <a:r>
              <a:rPr lang="en-US" dirty="0">
                <a:sym typeface="Wingdings" panose="05000000000000000000" pitchFamily="2" charset="2"/>
              </a:rPr>
              <a:t>2. Check Micro-</a:t>
            </a:r>
          </a:p>
        </p:txBody>
      </p:sp>
      <p:sp>
        <p:nvSpPr>
          <p:cNvPr id="16" name="Text Placeholder 15">
            <a:extLst>
              <a:ext uri="{FF2B5EF4-FFF2-40B4-BE49-F238E27FC236}">
                <a16:creationId xmlns:a16="http://schemas.microsoft.com/office/drawing/2014/main" id="{0F0A93C4-37DD-4BDD-9F2B-8782D8BB85F6}"/>
              </a:ext>
            </a:extLst>
          </p:cNvPr>
          <p:cNvSpPr>
            <a:spLocks noGrp="1"/>
          </p:cNvSpPr>
          <p:nvPr>
            <p:ph type="body" sz="quarter" idx="12"/>
          </p:nvPr>
        </p:nvSpPr>
        <p:spPr/>
        <p:txBody>
          <a:bodyPr>
            <a:normAutofit fontScale="92500" lnSpcReduction="20000"/>
          </a:bodyPr>
          <a:lstStyle/>
          <a:p>
            <a:endParaRPr lang="en-US"/>
          </a:p>
        </p:txBody>
      </p:sp>
      <p:pic>
        <p:nvPicPr>
          <p:cNvPr id="21" name="Content Placeholder 20">
            <a:extLst>
              <a:ext uri="{FF2B5EF4-FFF2-40B4-BE49-F238E27FC236}">
                <a16:creationId xmlns:a16="http://schemas.microsoft.com/office/drawing/2014/main" id="{966469BD-FEC9-4D71-B855-F58EF95E0ED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2" name="Rectangle 1">
            <a:extLst>
              <a:ext uri="{FF2B5EF4-FFF2-40B4-BE49-F238E27FC236}">
                <a16:creationId xmlns:a16="http://schemas.microsoft.com/office/drawing/2014/main" id="{E47715A4-A69C-4596-BB16-DB7C5CED7791}"/>
              </a:ext>
            </a:extLst>
          </p:cNvPr>
          <p:cNvSpPr/>
          <p:nvPr/>
        </p:nvSpPr>
        <p:spPr>
          <a:xfrm>
            <a:off x="5640238" y="4322159"/>
            <a:ext cx="3275162" cy="461665"/>
          </a:xfrm>
          <a:prstGeom prst="rect">
            <a:avLst/>
          </a:prstGeom>
        </p:spPr>
        <p:txBody>
          <a:bodyPr wrap="square">
            <a:spAutoFit/>
          </a:bodyPr>
          <a:lstStyle/>
          <a:p>
            <a:r>
              <a:rPr lang="en-US" sz="1200" dirty="0"/>
              <a:t>https://commons.wikimedia.org/wiki/File:Green_question_mark.svg</a:t>
            </a:r>
          </a:p>
        </p:txBody>
      </p:sp>
      <p:pic>
        <p:nvPicPr>
          <p:cNvPr id="6" name="Picture 5">
            <a:extLst>
              <a:ext uri="{FF2B5EF4-FFF2-40B4-BE49-F238E27FC236}">
                <a16:creationId xmlns:a16="http://schemas.microsoft.com/office/drawing/2014/main" id="{AE73FC03-1C2C-4A0E-8C33-69CCDF595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0238" y="1600200"/>
            <a:ext cx="2665562" cy="2665562"/>
          </a:xfrm>
          <a:prstGeom prst="rect">
            <a:avLst/>
          </a:prstGeom>
        </p:spPr>
      </p:pic>
      <p:sp>
        <p:nvSpPr>
          <p:cNvPr id="3" name="Content Placeholder 2">
            <a:extLst>
              <a:ext uri="{FF2B5EF4-FFF2-40B4-BE49-F238E27FC236}">
                <a16:creationId xmlns:a16="http://schemas.microsoft.com/office/drawing/2014/main" id="{4C532252-92D7-D45B-BC06-364186036553}"/>
              </a:ext>
            </a:extLst>
          </p:cNvPr>
          <p:cNvSpPr>
            <a:spLocks noGrp="1"/>
          </p:cNvSpPr>
          <p:nvPr>
            <p:ph sz="quarter" idx="15"/>
          </p:nvPr>
        </p:nvSpPr>
        <p:spPr/>
        <p:txBody>
          <a:bodyPr/>
          <a:lstStyle/>
          <a:p>
            <a:endParaRPr lang="en-US"/>
          </a:p>
        </p:txBody>
      </p:sp>
      <p:pic>
        <p:nvPicPr>
          <p:cNvPr id="4" name="Content Placeholder 24">
            <a:extLst>
              <a:ext uri="{FF2B5EF4-FFF2-40B4-BE49-F238E27FC236}">
                <a16:creationId xmlns:a16="http://schemas.microsoft.com/office/drawing/2014/main" id="{A33EC8F8-1CF4-4382-B6AE-9E4702036680}"/>
              </a:ext>
            </a:extLst>
          </p:cNvPr>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rcRect/>
          <a:stretch>
            <a:fillRect/>
          </a:stretch>
        </p:blipFill>
        <p:spPr bwMode="auto">
          <a:xfrm>
            <a:off x="76962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832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6 Using Native Speakers</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pPr>
              <a:buFont typeface="Wingdings" panose="05000000000000000000" pitchFamily="2" charset="2"/>
              <a:buChar char="à"/>
            </a:pPr>
            <a:r>
              <a:rPr lang="en-US" dirty="0">
                <a:sym typeface="Wingdings" panose="05000000000000000000" pitchFamily="2" charset="2"/>
              </a:rPr>
              <a:t>Listen to the short talk.</a:t>
            </a:r>
          </a:p>
        </p:txBody>
      </p:sp>
      <p:sp>
        <p:nvSpPr>
          <p:cNvPr id="10" name="Text Placeholder 9">
            <a:extLst>
              <a:ext uri="{FF2B5EF4-FFF2-40B4-BE49-F238E27FC236}">
                <a16:creationId xmlns:a16="http://schemas.microsoft.com/office/drawing/2014/main" id="{8DD3EDDE-6745-443B-AA6D-719D6069C35E}"/>
              </a:ext>
            </a:extLst>
          </p:cNvPr>
          <p:cNvSpPr>
            <a:spLocks noGrp="1"/>
          </p:cNvSpPr>
          <p:nvPr>
            <p:ph type="body" sz="quarter" idx="12"/>
          </p:nvPr>
        </p:nvSpPr>
        <p:spPr/>
        <p:txBody>
          <a:bodyPr>
            <a:normAutofit fontScale="92500" lnSpcReduction="20000"/>
          </a:bodyPr>
          <a:lstStyle/>
          <a:p>
            <a:endParaRPr lang="en-US" dirty="0"/>
          </a:p>
        </p:txBody>
      </p:sp>
      <p:sp>
        <p:nvSpPr>
          <p:cNvPr id="12" name="Content Placeholder 11">
            <a:extLst>
              <a:ext uri="{FF2B5EF4-FFF2-40B4-BE49-F238E27FC236}">
                <a16:creationId xmlns:a16="http://schemas.microsoft.com/office/drawing/2014/main" id="{CAD8690E-3788-48D3-AA65-2397A05F5C0F}"/>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49E6003A-D603-41E3-9138-D863ED0CEC13}"/>
              </a:ext>
            </a:extLst>
          </p:cNvPr>
          <p:cNvSpPr>
            <a:spLocks noGrp="1"/>
          </p:cNvSpPr>
          <p:nvPr>
            <p:ph sz="quarter" idx="15"/>
          </p:nvPr>
        </p:nvSpPr>
        <p:spPr/>
        <p:txBody>
          <a:bodyPr/>
          <a:lstStyle/>
          <a:p>
            <a:endParaRPr lang="en-US"/>
          </a:p>
        </p:txBody>
      </p:sp>
      <p:pic>
        <p:nvPicPr>
          <p:cNvPr id="15" name="Content Placeholder 11">
            <a:extLst>
              <a:ext uri="{FF2B5EF4-FFF2-40B4-BE49-F238E27FC236}">
                <a16:creationId xmlns:a16="http://schemas.microsoft.com/office/drawing/2014/main" id="{B58B8468-E73D-4D56-B693-0971FE3F735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2" name="Content Placeholder 2" descr="A child holding a dog&#10;&#10;Description automatically generated with medium confidence">
            <a:extLst>
              <a:ext uri="{FF2B5EF4-FFF2-40B4-BE49-F238E27FC236}">
                <a16:creationId xmlns:a16="http://schemas.microsoft.com/office/drawing/2014/main" id="{CDAD713A-6F5E-0FFC-CD6D-C85E731B3A33}"/>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408844" y="1447800"/>
            <a:ext cx="3050711" cy="5181600"/>
          </a:xfrm>
        </p:spPr>
      </p:pic>
    </p:spTree>
    <p:extLst>
      <p:ext uri="{BB962C8B-B14F-4D97-AF65-F5344CB8AC3E}">
        <p14:creationId xmlns:p14="http://schemas.microsoft.com/office/powerpoint/2010/main" val="336842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178B33-F872-4889-B40A-499BFD415CD1}"/>
              </a:ext>
            </a:extLst>
          </p:cNvPr>
          <p:cNvSpPr>
            <a:spLocks noGrp="1"/>
          </p:cNvSpPr>
          <p:nvPr>
            <p:ph type="title"/>
          </p:nvPr>
        </p:nvSpPr>
        <p:spPr/>
        <p:txBody>
          <a:bodyPr>
            <a:normAutofit fontScale="90000"/>
          </a:bodyPr>
          <a:lstStyle/>
          <a:p>
            <a:r>
              <a:rPr lang="en-US" dirty="0"/>
              <a:t>6 Using Native Speakers</a:t>
            </a:r>
          </a:p>
        </p:txBody>
      </p:sp>
      <p:sp>
        <p:nvSpPr>
          <p:cNvPr id="9" name="Content Placeholder 8">
            <a:extLst>
              <a:ext uri="{FF2B5EF4-FFF2-40B4-BE49-F238E27FC236}">
                <a16:creationId xmlns:a16="http://schemas.microsoft.com/office/drawing/2014/main" id="{88645401-9846-40E5-A4CB-A4C6C25FA8F2}"/>
              </a:ext>
            </a:extLst>
          </p:cNvPr>
          <p:cNvSpPr>
            <a:spLocks noGrp="1"/>
          </p:cNvSpPr>
          <p:nvPr>
            <p:ph idx="1"/>
          </p:nvPr>
        </p:nvSpPr>
        <p:spPr/>
        <p:txBody>
          <a:bodyPr/>
          <a:lstStyle/>
          <a:p>
            <a:r>
              <a:rPr lang="en-US" dirty="0"/>
              <a:t>Some minor issues are very difficult for non-native speakers (e.g. “a”, “the” or “ ”)</a:t>
            </a:r>
          </a:p>
          <a:p>
            <a:r>
              <a:rPr lang="en-US" dirty="0"/>
              <a:t>AI doesn’t feel human to native speakers.</a:t>
            </a:r>
          </a:p>
        </p:txBody>
      </p:sp>
      <p:sp>
        <p:nvSpPr>
          <p:cNvPr id="10" name="Text Placeholder 9">
            <a:extLst>
              <a:ext uri="{FF2B5EF4-FFF2-40B4-BE49-F238E27FC236}">
                <a16:creationId xmlns:a16="http://schemas.microsoft.com/office/drawing/2014/main" id="{8DD3EDDE-6745-443B-AA6D-719D6069C35E}"/>
              </a:ext>
            </a:extLst>
          </p:cNvPr>
          <p:cNvSpPr>
            <a:spLocks noGrp="1"/>
          </p:cNvSpPr>
          <p:nvPr>
            <p:ph type="body" sz="quarter" idx="12"/>
          </p:nvPr>
        </p:nvSpPr>
        <p:spPr/>
        <p:txBody>
          <a:bodyPr>
            <a:normAutofit fontScale="92500" lnSpcReduction="20000"/>
          </a:bodyPr>
          <a:lstStyle/>
          <a:p>
            <a:endParaRPr lang="en-US" dirty="0"/>
          </a:p>
        </p:txBody>
      </p:sp>
      <p:sp>
        <p:nvSpPr>
          <p:cNvPr id="12" name="Content Placeholder 11">
            <a:extLst>
              <a:ext uri="{FF2B5EF4-FFF2-40B4-BE49-F238E27FC236}">
                <a16:creationId xmlns:a16="http://schemas.microsoft.com/office/drawing/2014/main" id="{CAD8690E-3788-48D3-AA65-2397A05F5C0F}"/>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49E6003A-D603-41E3-9138-D863ED0CEC13}"/>
              </a:ext>
            </a:extLst>
          </p:cNvPr>
          <p:cNvSpPr>
            <a:spLocks noGrp="1"/>
          </p:cNvSpPr>
          <p:nvPr>
            <p:ph sz="quarter" idx="15"/>
          </p:nvPr>
        </p:nvSpPr>
        <p:spPr/>
        <p:txBody>
          <a:bodyPr/>
          <a:lstStyle/>
          <a:p>
            <a:endParaRPr lang="en-US"/>
          </a:p>
        </p:txBody>
      </p:sp>
      <p:pic>
        <p:nvPicPr>
          <p:cNvPr id="15" name="Content Placeholder 11">
            <a:extLst>
              <a:ext uri="{FF2B5EF4-FFF2-40B4-BE49-F238E27FC236}">
                <a16:creationId xmlns:a16="http://schemas.microsoft.com/office/drawing/2014/main" id="{B58B8468-E73D-4D56-B693-0971FE3F735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2" name="Content Placeholder 2" descr="A child holding a dog&#10;&#10;Description automatically generated with medium confidence">
            <a:extLst>
              <a:ext uri="{FF2B5EF4-FFF2-40B4-BE49-F238E27FC236}">
                <a16:creationId xmlns:a16="http://schemas.microsoft.com/office/drawing/2014/main" id="{5BE629AF-E0A2-AA6B-32F2-EBCEDE21EAB3}"/>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408844" y="1447800"/>
            <a:ext cx="3050711" cy="5181600"/>
          </a:xfrm>
        </p:spPr>
      </p:pic>
    </p:spTree>
    <p:extLst>
      <p:ext uri="{BB962C8B-B14F-4D97-AF65-F5344CB8AC3E}">
        <p14:creationId xmlns:p14="http://schemas.microsoft.com/office/powerpoint/2010/main" val="53800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D2939-FDD4-4160-98E1-69CDCDA74C98}"/>
              </a:ext>
            </a:extLst>
          </p:cNvPr>
          <p:cNvSpPr>
            <a:spLocks noGrp="1"/>
          </p:cNvSpPr>
          <p:nvPr>
            <p:ph type="title"/>
          </p:nvPr>
        </p:nvSpPr>
        <p:spPr/>
        <p:txBody>
          <a:bodyPr>
            <a:normAutofit fontScale="90000"/>
          </a:bodyPr>
          <a:lstStyle/>
          <a:p>
            <a:r>
              <a:rPr lang="en-US" dirty="0"/>
              <a:t>7 Homework &amp; Assignments</a:t>
            </a:r>
          </a:p>
        </p:txBody>
      </p:sp>
      <p:sp>
        <p:nvSpPr>
          <p:cNvPr id="5" name="Content Placeholder 4">
            <a:extLst>
              <a:ext uri="{FF2B5EF4-FFF2-40B4-BE49-F238E27FC236}">
                <a16:creationId xmlns:a16="http://schemas.microsoft.com/office/drawing/2014/main" id="{C469C83D-7DB5-475E-8529-49B35C859143}"/>
              </a:ext>
            </a:extLst>
          </p:cNvPr>
          <p:cNvSpPr>
            <a:spLocks noGrp="1"/>
          </p:cNvSpPr>
          <p:nvPr>
            <p:ph idx="1"/>
          </p:nvPr>
        </p:nvSpPr>
        <p:spPr/>
        <p:txBody>
          <a:bodyPr/>
          <a:lstStyle/>
          <a:p>
            <a:pPr>
              <a:buFont typeface="Wingdings" panose="05000000000000000000" pitchFamily="2" charset="2"/>
              <a:buChar char="à"/>
            </a:pPr>
            <a:r>
              <a:rPr lang="en-US" dirty="0">
                <a:sym typeface="Wingdings" panose="05000000000000000000" pitchFamily="2" charset="2"/>
              </a:rPr>
              <a:t>Rewrite your informal letter of introduction (previous homework).</a:t>
            </a:r>
          </a:p>
          <a:p>
            <a:pPr>
              <a:buFont typeface="Wingdings" panose="05000000000000000000" pitchFamily="2" charset="2"/>
              <a:buChar char="à"/>
            </a:pPr>
            <a:r>
              <a:rPr lang="en-US" dirty="0">
                <a:sym typeface="Wingdings" panose="05000000000000000000" pitchFamily="2" charset="2"/>
              </a:rPr>
              <a:t>Use a single A4 sheet of paper.</a:t>
            </a:r>
          </a:p>
          <a:p>
            <a:pPr>
              <a:buFont typeface="Wingdings" panose="05000000000000000000" pitchFamily="2" charset="2"/>
              <a:buChar char="à"/>
            </a:pPr>
            <a:r>
              <a:rPr lang="en-US" dirty="0">
                <a:sym typeface="Wingdings" panose="05000000000000000000" pitchFamily="2" charset="2"/>
              </a:rPr>
              <a:t>Front: final draft</a:t>
            </a:r>
          </a:p>
          <a:p>
            <a:pPr>
              <a:buFont typeface="Wingdings" panose="05000000000000000000" pitchFamily="2" charset="2"/>
              <a:buChar char="à"/>
            </a:pPr>
            <a:r>
              <a:rPr lang="en-US" dirty="0">
                <a:sym typeface="Wingdings" panose="05000000000000000000" pitchFamily="2" charset="2"/>
              </a:rPr>
              <a:t>Back: Cluster diagram (drawn</a:t>
            </a:r>
          </a:p>
          <a:p>
            <a:pPr marL="0" indent="0">
              <a:buNone/>
            </a:pPr>
            <a:r>
              <a:rPr lang="en-US" dirty="0">
                <a:sym typeface="Wingdings" panose="05000000000000000000" pitchFamily="2" charset="2"/>
              </a:rPr>
              <a:t>    by hand or using CLUSTER)</a:t>
            </a:r>
          </a:p>
          <a:p>
            <a:pPr>
              <a:buFont typeface="Wingdings" panose="05000000000000000000" pitchFamily="2" charset="2"/>
              <a:buChar char="à"/>
            </a:pPr>
            <a:r>
              <a:rPr lang="en-US" dirty="0">
                <a:sym typeface="Wingdings" panose="05000000000000000000" pitchFamily="2" charset="2"/>
              </a:rPr>
              <a:t>Hand in for </a:t>
            </a:r>
            <a:r>
              <a:rPr lang="en-US" i="1" dirty="0">
                <a:sym typeface="Wingdings" panose="05000000000000000000" pitchFamily="2" charset="2"/>
              </a:rPr>
              <a:t>grading</a:t>
            </a:r>
            <a:r>
              <a:rPr lang="en-US" dirty="0">
                <a:sym typeface="Wingdings" panose="05000000000000000000" pitchFamily="2" charset="2"/>
              </a:rPr>
              <a:t> next class.</a:t>
            </a:r>
          </a:p>
          <a:p>
            <a:pPr>
              <a:buFont typeface="Wingdings" panose="05000000000000000000" pitchFamily="2" charset="2"/>
              <a:buChar char="à"/>
            </a:pPr>
            <a:r>
              <a:rPr lang="en-US" dirty="0">
                <a:sym typeface="Wingdings" panose="05000000000000000000" pitchFamily="2" charset="2"/>
              </a:rPr>
              <a:t>See Website for mark allocation.</a:t>
            </a:r>
            <a:endParaRPr lang="en-US" dirty="0"/>
          </a:p>
        </p:txBody>
      </p:sp>
      <p:sp>
        <p:nvSpPr>
          <p:cNvPr id="2" name="Text Placeholder 1">
            <a:extLst>
              <a:ext uri="{FF2B5EF4-FFF2-40B4-BE49-F238E27FC236}">
                <a16:creationId xmlns:a16="http://schemas.microsoft.com/office/drawing/2014/main" id="{7AEC4079-BEDD-493C-BA4B-D9428ACEF357}"/>
              </a:ext>
            </a:extLst>
          </p:cNvPr>
          <p:cNvSpPr>
            <a:spLocks noGrp="1"/>
          </p:cNvSpPr>
          <p:nvPr>
            <p:ph type="body" sz="quarter" idx="12"/>
          </p:nvPr>
        </p:nvSpPr>
        <p:spPr/>
        <p:txBody>
          <a:bodyPr>
            <a:normAutofit fontScale="92500" lnSpcReduction="20000"/>
          </a:bodyPr>
          <a:lstStyle/>
          <a:p>
            <a:r>
              <a:rPr lang="en-US" dirty="0"/>
              <a:t>Assignment (Letter of introduction)</a:t>
            </a:r>
          </a:p>
        </p:txBody>
      </p:sp>
      <p:pic>
        <p:nvPicPr>
          <p:cNvPr id="12" name="Content Placeholder 11">
            <a:extLst>
              <a:ext uri="{FF2B5EF4-FFF2-40B4-BE49-F238E27FC236}">
                <a16:creationId xmlns:a16="http://schemas.microsoft.com/office/drawing/2014/main" id="{02F28B11-3048-43A2-92F8-58F344DA211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pic>
        <p:nvPicPr>
          <p:cNvPr id="11" name="Picture 10">
            <a:extLst>
              <a:ext uri="{FF2B5EF4-FFF2-40B4-BE49-F238E27FC236}">
                <a16:creationId xmlns:a16="http://schemas.microsoft.com/office/drawing/2014/main" id="{EB325F77-816F-41FF-9D35-3A123BA0C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6973" y="2845897"/>
            <a:ext cx="1454173" cy="2166050"/>
          </a:xfrm>
          <a:prstGeom prst="rect">
            <a:avLst/>
          </a:prstGeom>
        </p:spPr>
      </p:pic>
      <p:pic>
        <p:nvPicPr>
          <p:cNvPr id="14" name="Picture 13">
            <a:extLst>
              <a:ext uri="{FF2B5EF4-FFF2-40B4-BE49-F238E27FC236}">
                <a16:creationId xmlns:a16="http://schemas.microsoft.com/office/drawing/2014/main" id="{E3AE705E-5E99-44E3-9819-786661D5EF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146" y="2845897"/>
            <a:ext cx="1454173" cy="2178220"/>
          </a:xfrm>
          <a:prstGeom prst="rect">
            <a:avLst/>
          </a:prstGeom>
        </p:spPr>
      </p:pic>
      <p:sp>
        <p:nvSpPr>
          <p:cNvPr id="13" name="TextBox 12">
            <a:extLst>
              <a:ext uri="{FF2B5EF4-FFF2-40B4-BE49-F238E27FC236}">
                <a16:creationId xmlns:a16="http://schemas.microsoft.com/office/drawing/2014/main" id="{E201AA62-3ABD-4178-97AE-4C6C63C79B12}"/>
              </a:ext>
            </a:extLst>
          </p:cNvPr>
          <p:cNvSpPr txBox="1"/>
          <p:nvPr/>
        </p:nvSpPr>
        <p:spPr>
          <a:xfrm>
            <a:off x="6132379" y="2337733"/>
            <a:ext cx="1184940" cy="646331"/>
          </a:xfrm>
          <a:prstGeom prst="rect">
            <a:avLst/>
          </a:prstGeom>
          <a:noFill/>
        </p:spPr>
        <p:txBody>
          <a:bodyPr wrap="none" rtlCol="0">
            <a:spAutoFit/>
          </a:bodyPr>
          <a:lstStyle/>
          <a:p>
            <a:r>
              <a:rPr lang="en-US" sz="3600" dirty="0">
                <a:solidFill>
                  <a:schemeClr val="tx2"/>
                </a:solidFill>
              </a:rPr>
              <a:t>Front</a:t>
            </a:r>
          </a:p>
        </p:txBody>
      </p:sp>
      <p:sp>
        <p:nvSpPr>
          <p:cNvPr id="16" name="TextBox 15">
            <a:extLst>
              <a:ext uri="{FF2B5EF4-FFF2-40B4-BE49-F238E27FC236}">
                <a16:creationId xmlns:a16="http://schemas.microsoft.com/office/drawing/2014/main" id="{234384F3-2522-46FA-8FAA-F5506A4C08F6}"/>
              </a:ext>
            </a:extLst>
          </p:cNvPr>
          <p:cNvSpPr txBox="1"/>
          <p:nvPr/>
        </p:nvSpPr>
        <p:spPr>
          <a:xfrm>
            <a:off x="7566032" y="2337733"/>
            <a:ext cx="1133644" cy="646331"/>
          </a:xfrm>
          <a:prstGeom prst="rect">
            <a:avLst/>
          </a:prstGeom>
          <a:noFill/>
        </p:spPr>
        <p:txBody>
          <a:bodyPr wrap="none" rtlCol="0">
            <a:spAutoFit/>
          </a:bodyPr>
          <a:lstStyle/>
          <a:p>
            <a:r>
              <a:rPr lang="en-US" sz="3600" dirty="0">
                <a:solidFill>
                  <a:schemeClr val="tx2"/>
                </a:solidFill>
              </a:rPr>
              <a:t>Back</a:t>
            </a:r>
          </a:p>
        </p:txBody>
      </p:sp>
      <p:sp>
        <p:nvSpPr>
          <p:cNvPr id="3" name="Content Placeholder 2">
            <a:extLst>
              <a:ext uri="{FF2B5EF4-FFF2-40B4-BE49-F238E27FC236}">
                <a16:creationId xmlns:a16="http://schemas.microsoft.com/office/drawing/2014/main" id="{FA218ECB-9735-213F-3E06-0C0EAA895F4D}"/>
              </a:ext>
            </a:extLst>
          </p:cNvPr>
          <p:cNvSpPr>
            <a:spLocks noGrp="1"/>
          </p:cNvSpPr>
          <p:nvPr>
            <p:ph sz="quarter" idx="15"/>
          </p:nvPr>
        </p:nvSpPr>
        <p:spPr/>
        <p:txBody>
          <a:bodyPr/>
          <a:lstStyle/>
          <a:p>
            <a:endParaRPr lang="en-US"/>
          </a:p>
        </p:txBody>
      </p:sp>
      <p:pic>
        <p:nvPicPr>
          <p:cNvPr id="6" name="Picture 6">
            <a:hlinkClick r:id="rId5"/>
            <a:extLst>
              <a:ext uri="{FF2B5EF4-FFF2-40B4-BE49-F238E27FC236}">
                <a16:creationId xmlns:a16="http://schemas.microsoft.com/office/drawing/2014/main" id="{6EAE4E61-BE25-41F2-83BA-7B5CD5F1E347}"/>
              </a:ext>
            </a:extLst>
          </p:cNvPr>
          <p:cNvPicPr>
            <a:picLocks noGrp="1" noChangeAspect="1" noChangeArrowheads="1"/>
          </p:cNvPicPr>
          <p:nvPr>
            <p:ph sz="quarter" idx="14"/>
          </p:nvPr>
        </p:nvPicPr>
        <p:blipFill>
          <a:blip r:embed="rId6">
            <a:extLst>
              <a:ext uri="{28A0092B-C50C-407E-A947-70E740481C1C}">
                <a14:useLocalDpi xmlns:a14="http://schemas.microsoft.com/office/drawing/2010/main" val="0"/>
              </a:ext>
            </a:extLst>
          </a:blip>
          <a:srcRect/>
          <a:stretch>
            <a:fillRect/>
          </a:stretch>
        </p:blipFill>
        <p:spPr bwMode="auto">
          <a:xfrm>
            <a:off x="76962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545570"/>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bw44edit</Template>
  <TotalTime>3858</TotalTime>
  <Words>1754</Words>
  <Application>Microsoft Office PowerPoint</Application>
  <PresentationFormat>On-screen Show (4:3)</PresentationFormat>
  <Paragraphs>325</Paragraphs>
  <Slides>41</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Alasassy Caps</vt:lpstr>
      <vt:lpstr>Arial</vt:lpstr>
      <vt:lpstr>Calibri</vt:lpstr>
      <vt:lpstr>Embassy BT</vt:lpstr>
      <vt:lpstr>Times New Roman</vt:lpstr>
      <vt:lpstr>Wingdings</vt:lpstr>
      <vt:lpstr>ecp1026</vt:lpstr>
      <vt:lpstr>CorelDRAW</vt:lpstr>
      <vt:lpstr>4.4 Editing &amp; Revision</vt:lpstr>
      <vt:lpstr>0. The Writing Process</vt:lpstr>
      <vt:lpstr>1 Journal Entry</vt:lpstr>
      <vt:lpstr>1 Journal Entry</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2 Macro-level (The Big Picture)</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3 Micro-level (Grammar/Spelling)</vt:lpstr>
      <vt:lpstr>4 Computer Assisted Editing</vt:lpstr>
      <vt:lpstr>4 Computer Assisted Editing</vt:lpstr>
      <vt:lpstr>4 Computer Assisted Editing</vt:lpstr>
      <vt:lpstr>5 Peer Editing</vt:lpstr>
      <vt:lpstr>5 Peer Editing</vt:lpstr>
      <vt:lpstr>5 Peer Editing</vt:lpstr>
      <vt:lpstr>6 Using Native Speakers</vt:lpstr>
      <vt:lpstr>6 Using Native Speakers</vt:lpstr>
      <vt:lpstr>7 Homework &amp; Assignments</vt:lpstr>
    </vt:vector>
  </TitlesOfParts>
  <Company>Research Communication: EFL for Science and Engineering Students</Company>
  <LinksUpToDate>false</LinksUpToDate>
  <SharedDoc>false</SharedDoc>
  <HyperlinkBase>http://www.kejiyingwen.com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0Title</dc:title>
  <dc:subject>Template for Lecture Slides for Kejiyingwen</dc:subject>
  <dc:creator>林歐瑪</dc:creator>
  <cp:lastModifiedBy>Jonathon David White</cp:lastModifiedBy>
  <cp:revision>65</cp:revision>
  <dcterms:created xsi:type="dcterms:W3CDTF">2023-03-06T01:30:53Z</dcterms:created>
  <dcterms:modified xsi:type="dcterms:W3CDTF">2025-03-20T12:05:43Z</dcterms:modified>
  <cp:category>course</cp:category>
</cp:coreProperties>
</file>