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9" r:id="rId3"/>
    <p:sldId id="270" r:id="rId4"/>
    <p:sldId id="271" r:id="rId5"/>
    <p:sldId id="272" r:id="rId6"/>
    <p:sldId id="273" r:id="rId7"/>
    <p:sldId id="280" r:id="rId8"/>
    <p:sldId id="281" r:id="rId9"/>
    <p:sldId id="282" r:id="rId10"/>
    <p:sldId id="284" r:id="rId11"/>
    <p:sldId id="283" r:id="rId12"/>
    <p:sldId id="285" r:id="rId13"/>
    <p:sldId id="287" r:id="rId14"/>
    <p:sldId id="290" r:id="rId15"/>
    <p:sldId id="288" r:id="rId16"/>
    <p:sldId id="289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F66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59" autoAdjust="0"/>
    <p:restoredTop sz="94660"/>
  </p:normalViewPr>
  <p:slideViewPr>
    <p:cSldViewPr snapToGrid="0">
      <p:cViewPr varScale="1">
        <p:scale>
          <a:sx n="164" d="100"/>
          <a:sy n="164" d="100"/>
        </p:scale>
        <p:origin x="1956" y="-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38495290-4093-4296-84C3-E029D632E402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0" y="-76200"/>
          <a:ext cx="358140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2769413" imgH="830885" progId="CorelDraw.Graphic.17">
                  <p:embed/>
                </p:oleObj>
              </mc:Choice>
              <mc:Fallback>
                <p:oleObj name="CorelDRAW" r:id="rId2" imgW="2769413" imgH="830885" progId="CorelDraw.Graphic.17">
                  <p:embed/>
                  <p:pic>
                    <p:nvPicPr>
                      <p:cNvPr id="4" name="Object 6">
                        <a:extLst>
                          <a:ext uri="{FF2B5EF4-FFF2-40B4-BE49-F238E27FC236}">
                            <a16:creationId xmlns:a16="http://schemas.microsoft.com/office/drawing/2014/main" id="{38495290-4093-4296-84C3-E029D632E4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76200"/>
                        <a:ext cx="3581400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600200"/>
            <a:ext cx="8610600" cy="26162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4267200"/>
            <a:ext cx="6858000" cy="14478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One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87727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malLet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pic>
        <p:nvPicPr>
          <p:cNvPr id="4" name="Content Placeholder 15">
            <a:extLst>
              <a:ext uri="{FF2B5EF4-FFF2-40B4-BE49-F238E27FC236}">
                <a16:creationId xmlns:a16="http://schemas.microsoft.com/office/drawing/2014/main" id="{7FC79E07-569A-388E-059A-0463127C31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71000" y="1447800"/>
            <a:ext cx="3273000" cy="4882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57124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malLet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2pPr marL="742950" indent="-285750">
              <a:buFont typeface="Wingdings" panose="05000000000000000000" pitchFamily="2" charset="2"/>
              <a:buChar char="Ø"/>
              <a:defRPr/>
            </a:lvl2pPr>
            <a:lvl3pPr marL="1143000" indent="-228600">
              <a:buFont typeface="Wingdings" panose="05000000000000000000" pitchFamily="2" charset="2"/>
              <a:buChar char="Ø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pic>
        <p:nvPicPr>
          <p:cNvPr id="4" name="Content Placeholder 15">
            <a:extLst>
              <a:ext uri="{FF2B5EF4-FFF2-40B4-BE49-F238E27FC236}">
                <a16:creationId xmlns:a16="http://schemas.microsoft.com/office/drawing/2014/main" id="{7FC79E07-569A-388E-059A-0463127C31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71000" y="1447800"/>
            <a:ext cx="3273000" cy="4882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95907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TwoPanes_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371600"/>
            <a:ext cx="4422775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14400"/>
            <a:ext cx="4362450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5974" y="1371600"/>
            <a:ext cx="436245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3595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>
            <a:lvl1pPr>
              <a:buFont typeface="Wingdings" panose="05000000000000000000" pitchFamily="2" charset="2"/>
              <a:buChar char="Ø"/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2308622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Two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>
            <a:lvl1pPr marL="457200" indent="-457200">
              <a:buFont typeface="Wingdings" panose="05000000000000000000" pitchFamily="2" charset="2"/>
              <a:buChar char="Ø"/>
              <a:defRPr/>
            </a:lvl1pPr>
            <a:lvl2pPr marL="914400" indent="-457200">
              <a:buFont typeface="Wingdings" panose="05000000000000000000" pitchFamily="2" charset="2"/>
              <a:buChar char="Ø"/>
              <a:defRPr/>
            </a:lvl2pPr>
            <a:lvl3pPr marL="1257300" indent="-342900">
              <a:buFont typeface="Wingdings" panose="05000000000000000000" pitchFamily="2" charset="2"/>
              <a:buChar char="Ø"/>
              <a:defRPr/>
            </a:lvl3pPr>
            <a:lvl4pPr marL="1714500" indent="-342900">
              <a:buFont typeface="Wingdings" panose="05000000000000000000" pitchFamily="2" charset="2"/>
              <a:buChar char="Ø"/>
              <a:defRPr/>
            </a:lvl4pPr>
            <a:lvl5pPr marL="2171700" indent="-3429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2pPr marL="742950" indent="-285750">
              <a:buFont typeface="Wingdings" panose="05000000000000000000" pitchFamily="2" charset="2"/>
              <a:buChar char="Ø"/>
              <a:defRPr/>
            </a:lvl2pPr>
            <a:lvl3pPr marL="1143000" indent="-228600">
              <a:buFont typeface="Wingdings" panose="05000000000000000000" pitchFamily="2" charset="2"/>
              <a:buChar char="Ø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42298246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6990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://www.kejiyingwen.com/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©2020 by J. D. White. For use with Research Communication: EFL for Scientists and Engineers by J D White,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3"/>
              </a:rPr>
              <a:t>http://www.kejiyingwen.com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pic>
        <p:nvPicPr>
          <p:cNvPr id="1030" name="Picture 1">
            <a:extLst>
              <a:ext uri="{FF2B5EF4-FFF2-40B4-BE49-F238E27FC236}">
                <a16:creationId xmlns:a16="http://schemas.microsoft.com/office/drawing/2014/main" id="{3377FCB3-4BD5-42D7-AF9F-900F3A23275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39688"/>
            <a:ext cx="798512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§4.5 Business Letters…</a:t>
            </a:r>
            <a:endParaRPr lang="en-CA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83" r:id="rId5"/>
    <p:sldLayoutId id="2147483684" r:id="rId6"/>
    <p:sldLayoutId id="2147483678" r:id="rId7"/>
    <p:sldLayoutId id="2147483679" r:id="rId8"/>
    <p:sldLayoutId id="2147483681" r:id="rId9"/>
    <p:sldLayoutId id="2147483682" r:id="rId10"/>
    <p:sldLayoutId id="214748368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../a/42format.mp3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kejiyingwen.com/" TargetMode="Externa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>
            <a:extLst>
              <a:ext uri="{FF2B5EF4-FFF2-40B4-BE49-F238E27FC236}">
                <a16:creationId xmlns:a16="http://schemas.microsoft.com/office/drawing/2014/main" id="{9CFDF381-D965-4A1B-A464-53BE12D3FAF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19">
            <a:extLst>
              <a:ext uri="{FF2B5EF4-FFF2-40B4-BE49-F238E27FC236}">
                <a16:creationId xmlns:a16="http://schemas.microsoft.com/office/drawing/2014/main" id="{9CFF48D4-58DB-4E21-BCAA-97EBB471DD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6449" y="1849240"/>
            <a:ext cx="8022752" cy="3688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A7AA3F2-AE48-4C1A-A904-18C6A84EA4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700" y="1057610"/>
            <a:ext cx="8610600" cy="910087"/>
          </a:xfrm>
        </p:spPr>
        <p:txBody>
          <a:bodyPr/>
          <a:lstStyle/>
          <a:p>
            <a:r>
              <a:rPr lang="en-CA" dirty="0"/>
              <a:t>4.5 Business Letters</a:t>
            </a:r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247ACC1B-FB5B-4251-9E07-8F1CFF777D5D}"/>
              </a:ext>
            </a:extLst>
          </p:cNvPr>
          <p:cNvSpPr/>
          <p:nvPr/>
        </p:nvSpPr>
        <p:spPr bwMode="auto">
          <a:xfrm flipV="1">
            <a:off x="7720584" y="5538159"/>
            <a:ext cx="484632" cy="1215269"/>
          </a:xfrm>
          <a:prstGeom prst="downArrow">
            <a:avLst/>
          </a:prstGeom>
          <a:solidFill>
            <a:srgbClr val="FF00FF"/>
          </a:solidFill>
          <a:ln w="9525" cap="flat" cmpd="sng" algn="ctr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1359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14C5300-F39A-4ECA-88EA-98AF56DC3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1 Resumes and Cover Letters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CD7565A-1BD9-4AB4-A0E6-F4CBAC0820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Follow the talk in your workbooks</a:t>
            </a:r>
          </a:p>
          <a:p>
            <a:r>
              <a:rPr lang="en-US"/>
              <a:t>Fill in the blanks</a:t>
            </a:r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AD5B863-0AC2-4964-B5C6-6456850E442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8E42E91A-DB26-439B-829A-705961B1E5A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075ECF6C-D422-4123-B928-9C5C1A17933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AC376B91-2E5C-4A15-B635-DE8185324CCB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992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14C5300-F39A-4ECA-88EA-98AF56DC3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 Resumes and Cover Letters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CD7565A-1BD9-4AB4-A0E6-F4CBAC0820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document listing…</a:t>
            </a:r>
          </a:p>
          <a:p>
            <a:pPr lvl="1"/>
            <a:r>
              <a:rPr lang="en-US" dirty="0"/>
              <a:t>Personal details</a:t>
            </a:r>
          </a:p>
          <a:p>
            <a:pPr lvl="1"/>
            <a:r>
              <a:rPr lang="en-US" dirty="0"/>
              <a:t>Education</a:t>
            </a:r>
          </a:p>
          <a:p>
            <a:pPr lvl="1"/>
            <a:r>
              <a:rPr lang="en-US" dirty="0"/>
              <a:t>Job experience</a:t>
            </a:r>
          </a:p>
          <a:p>
            <a:pPr lvl="1"/>
            <a:r>
              <a:rPr lang="en-US" dirty="0"/>
              <a:t>Special skills and </a:t>
            </a:r>
            <a:r>
              <a:rPr lang="en-US" dirty="0" err="1"/>
              <a:t>honours</a:t>
            </a:r>
            <a:endParaRPr lang="en-US" dirty="0"/>
          </a:p>
          <a:p>
            <a:r>
              <a:rPr lang="en-US" dirty="0"/>
              <a:t>usually for the purpose of obtaining an interview when seeking employment</a:t>
            </a:r>
          </a:p>
          <a:p>
            <a:r>
              <a:rPr lang="en-US" dirty="0"/>
              <a:t>Now that implies getting past computer vetting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81B2284-A247-46BA-AB85-49CD870E8AD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Resume</a:t>
            </a:r>
            <a:endParaRPr lang="en-US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8E42E91A-DB26-439B-829A-705961B1E5A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47888FCD-5B4D-5D23-E9EA-91D5A2642611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F702E5A-6FE4-D567-598E-A28876543881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215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14C5300-F39A-4ECA-88EA-98AF56DC3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 Resumes and Cover Letters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CD7565A-1BD9-4AB4-A0E6-F4CBAC0820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indicate for what job you are applying</a:t>
            </a:r>
          </a:p>
          <a:p>
            <a:r>
              <a:rPr lang="en-US" dirty="0"/>
              <a:t>To explain why you are applying</a:t>
            </a:r>
          </a:p>
          <a:p>
            <a:r>
              <a:rPr lang="en-US" dirty="0"/>
              <a:t>To highlight how you are uniquely qualified for this position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81B2284-A247-46BA-AB85-49CD870E8AD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Cover Letter</a:t>
            </a:r>
            <a:endParaRPr lang="en-US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8E42E91A-DB26-439B-829A-705961B1E5A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F5B83E-C1B5-E80C-4F98-9CB2193B7A83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3E9838C-E4D7-8DCF-A327-ECBD21B37A4E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A1BFB94-80CA-7D53-CCF2-D1C1088CD63F}"/>
              </a:ext>
            </a:extLst>
          </p:cNvPr>
          <p:cNvCxnSpPr/>
          <p:nvPr/>
        </p:nvCxnSpPr>
        <p:spPr bwMode="auto">
          <a:xfrm>
            <a:off x="3177153" y="1956661"/>
            <a:ext cx="747793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0118304-F3A6-C22D-44AD-98BB3FD27EAF}"/>
              </a:ext>
            </a:extLst>
          </p:cNvPr>
          <p:cNvCxnSpPr/>
          <p:nvPr/>
        </p:nvCxnSpPr>
        <p:spPr bwMode="auto">
          <a:xfrm>
            <a:off x="2484896" y="3019586"/>
            <a:ext cx="747793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533C68-6BF9-53A0-5179-97E41B72BCD6}"/>
              </a:ext>
            </a:extLst>
          </p:cNvPr>
          <p:cNvCxnSpPr/>
          <p:nvPr/>
        </p:nvCxnSpPr>
        <p:spPr bwMode="auto">
          <a:xfrm>
            <a:off x="2676043" y="4109633"/>
            <a:ext cx="747793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049739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14C5300-F39A-4ECA-88EA-98AF56DC3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 Format and Structure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CD7565A-1BD9-4AB4-A0E6-F4CBAC0820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Each group member work in one question</a:t>
            </a:r>
          </a:p>
          <a:p>
            <a:r>
              <a:rPr lang="en-US" dirty="0"/>
              <a:t>Fill in the blanks</a:t>
            </a:r>
          </a:p>
          <a:p>
            <a:r>
              <a:rPr lang="en-US" dirty="0"/>
              <a:t>Share your answers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8F94B48-EA41-4A0B-A749-E8F7A6A6513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Inspecting a Cover Letter</a:t>
            </a: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FBD52442-DA15-4521-BDE3-ACD7750093A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870D7-5F6A-5416-BEA5-521E0E6C2583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353F682-C106-27A2-CA54-62A61673DED9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799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14C5300-F39A-4ECA-88EA-98AF56DC3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 Format and Structure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CD7565A-1BD9-4AB4-A0E6-F4CBAC0820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Listen to the talk</a:t>
            </a:r>
          </a:p>
          <a:p>
            <a:r>
              <a:rPr lang="en-US" dirty="0"/>
              <a:t>Correct your answers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DF84B6-0A99-9857-8689-934265766BC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11" name="Content Placeholder 9">
            <a:extLst>
              <a:ext uri="{FF2B5EF4-FFF2-40B4-BE49-F238E27FC236}">
                <a16:creationId xmlns:a16="http://schemas.microsoft.com/office/drawing/2014/main" id="{C0BEE45F-AE94-457A-95D6-826B7441402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70121B-BADE-7070-A711-51FFA9CE991F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78EA57-B678-E9F1-835F-292EB66C93A4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1235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D94E2859-F41F-4F56-8A0A-65774884C790}"/>
              </a:ext>
            </a:extLst>
          </p:cNvPr>
          <p:cNvSpPr txBox="1"/>
          <p:nvPr/>
        </p:nvSpPr>
        <p:spPr>
          <a:xfrm>
            <a:off x="3196583" y="4693893"/>
            <a:ext cx="2241668" cy="3693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dirty="0">
                <a:solidFill>
                  <a:schemeClr val="bg1"/>
                </a:solidFill>
              </a:rPr>
              <a:t>E.g. “Yours truly,”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256B556-A101-47FB-8646-47269AFB7793}"/>
              </a:ext>
            </a:extLst>
          </p:cNvPr>
          <p:cNvSpPr txBox="1"/>
          <p:nvPr/>
        </p:nvSpPr>
        <p:spPr>
          <a:xfrm>
            <a:off x="2239505" y="3808739"/>
            <a:ext cx="3400820" cy="646331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CA" dirty="0">
                <a:solidFill>
                  <a:schemeClr val="bg1"/>
                </a:solidFill>
              </a:rPr>
              <a:t>No indent</a:t>
            </a:r>
          </a:p>
          <a:p>
            <a:pPr marL="285750" indent="-285750">
              <a:buFontTx/>
              <a:buChar char="-"/>
            </a:pPr>
            <a:r>
              <a:rPr lang="en-CA" dirty="0">
                <a:solidFill>
                  <a:schemeClr val="bg1"/>
                </a:solidFill>
              </a:rPr>
              <a:t>Blank line between paragraphs</a:t>
            </a: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EC64064D-000C-4E21-8C0E-251832449AC2}"/>
              </a:ext>
            </a:extLst>
          </p:cNvPr>
          <p:cNvSpPr/>
          <p:nvPr/>
        </p:nvSpPr>
        <p:spPr bwMode="auto">
          <a:xfrm>
            <a:off x="5438251" y="4820687"/>
            <a:ext cx="613038" cy="356929"/>
          </a:xfrm>
          <a:prstGeom prst="rightArrow">
            <a:avLst/>
          </a:prstGeom>
          <a:solidFill>
            <a:srgbClr val="0033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2" name="Arrow: Right 41">
            <a:extLst>
              <a:ext uri="{FF2B5EF4-FFF2-40B4-BE49-F238E27FC236}">
                <a16:creationId xmlns:a16="http://schemas.microsoft.com/office/drawing/2014/main" id="{EA86DE64-735A-4A5D-8D23-AE8B92FA736C}"/>
              </a:ext>
            </a:extLst>
          </p:cNvPr>
          <p:cNvSpPr/>
          <p:nvPr/>
        </p:nvSpPr>
        <p:spPr bwMode="auto">
          <a:xfrm>
            <a:off x="3405754" y="5343386"/>
            <a:ext cx="2654298" cy="324925"/>
          </a:xfrm>
          <a:prstGeom prst="rightArrow">
            <a:avLst/>
          </a:prstGeom>
          <a:solidFill>
            <a:srgbClr val="0033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1E0C5DB-5E9D-4F75-94BD-B3C4648C9E96}"/>
              </a:ext>
            </a:extLst>
          </p:cNvPr>
          <p:cNvSpPr txBox="1"/>
          <p:nvPr/>
        </p:nvSpPr>
        <p:spPr>
          <a:xfrm>
            <a:off x="3767387" y="2518468"/>
            <a:ext cx="1609226" cy="1200329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CA" dirty="0">
                <a:solidFill>
                  <a:schemeClr val="bg1"/>
                </a:solidFill>
              </a:rPr>
              <a:t>“Dear”</a:t>
            </a:r>
          </a:p>
          <a:p>
            <a:pPr marL="285750" indent="-285750">
              <a:buFontTx/>
              <a:buChar char="-"/>
            </a:pPr>
            <a:r>
              <a:rPr lang="en-CA" dirty="0">
                <a:solidFill>
                  <a:schemeClr val="bg1"/>
                </a:solidFill>
              </a:rPr>
              <a:t>+ title</a:t>
            </a:r>
          </a:p>
          <a:p>
            <a:pPr marL="285750" indent="-285750">
              <a:buFontTx/>
              <a:buChar char="-"/>
            </a:pPr>
            <a:r>
              <a:rPr lang="en-CA" dirty="0">
                <a:solidFill>
                  <a:schemeClr val="bg1"/>
                </a:solidFill>
              </a:rPr>
              <a:t>+ surname</a:t>
            </a:r>
          </a:p>
          <a:p>
            <a:pPr marL="285750" indent="-285750">
              <a:buFontTx/>
              <a:buChar char="-"/>
            </a:pPr>
            <a:r>
              <a:rPr lang="en-CA" dirty="0">
                <a:solidFill>
                  <a:schemeClr val="bg1"/>
                </a:solidFill>
              </a:rPr>
              <a:t>+”:”</a:t>
            </a:r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99F72307-A753-4EEE-949E-09C6222C9228}"/>
              </a:ext>
            </a:extLst>
          </p:cNvPr>
          <p:cNvSpPr/>
          <p:nvPr/>
        </p:nvSpPr>
        <p:spPr bwMode="auto">
          <a:xfrm>
            <a:off x="3405755" y="5624115"/>
            <a:ext cx="2624952" cy="356929"/>
          </a:xfrm>
          <a:prstGeom prst="rightArrow">
            <a:avLst/>
          </a:prstGeom>
          <a:solidFill>
            <a:srgbClr val="0033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E79ED2E-8CA8-4826-82F6-75B95919091F}"/>
              </a:ext>
            </a:extLst>
          </p:cNvPr>
          <p:cNvSpPr txBox="1"/>
          <p:nvPr/>
        </p:nvSpPr>
        <p:spPr>
          <a:xfrm>
            <a:off x="3744499" y="1386706"/>
            <a:ext cx="1656286" cy="92333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CA" dirty="0">
                <a:solidFill>
                  <a:schemeClr val="bg1"/>
                </a:solidFill>
              </a:rPr>
              <a:t>Full name</a:t>
            </a:r>
          </a:p>
          <a:p>
            <a:pPr marL="285750" indent="-285750">
              <a:buFontTx/>
              <a:buChar char="-"/>
            </a:pPr>
            <a:r>
              <a:rPr lang="en-CA" dirty="0">
                <a:solidFill>
                  <a:schemeClr val="bg1"/>
                </a:solidFill>
              </a:rPr>
              <a:t>Position</a:t>
            </a:r>
          </a:p>
          <a:p>
            <a:pPr marL="285750" indent="-285750">
              <a:buFontTx/>
              <a:buChar char="-"/>
            </a:pPr>
            <a:r>
              <a:rPr lang="en-CA" dirty="0">
                <a:solidFill>
                  <a:schemeClr val="bg1"/>
                </a:solidFill>
              </a:rPr>
              <a:t>address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2 Format and 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9354A-C3AD-4F2A-89E7-C072A86F9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Return address</a:t>
            </a:r>
          </a:p>
          <a:p>
            <a:r>
              <a:rPr lang="en-CA" dirty="0"/>
              <a:t>Date*</a:t>
            </a:r>
          </a:p>
          <a:p>
            <a:r>
              <a:rPr lang="en-CA" dirty="0"/>
              <a:t>Receiver’s info</a:t>
            </a:r>
          </a:p>
          <a:p>
            <a:r>
              <a:rPr lang="en-CA" dirty="0"/>
              <a:t>Salutation*</a:t>
            </a:r>
          </a:p>
          <a:p>
            <a:r>
              <a:rPr lang="en-CA" dirty="0"/>
              <a:t>Body*</a:t>
            </a:r>
          </a:p>
          <a:p>
            <a:r>
              <a:rPr lang="en-CA" dirty="0"/>
              <a:t>Closing</a:t>
            </a:r>
          </a:p>
          <a:p>
            <a:r>
              <a:rPr lang="en-CA" dirty="0"/>
              <a:t>Signature line*</a:t>
            </a:r>
          </a:p>
          <a:p>
            <a:r>
              <a:rPr lang="en-CA" dirty="0"/>
              <a:t>Enclosure line*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BA4490B-A5AB-0978-ED3A-58E4B99E99F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CEC83669-2C18-418A-9859-FE01AEDEBE7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D11453B-ED1F-293B-D518-4B34878731A7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" name="Content Placeholder 13">
            <a:hlinkClick r:id="rId3" action="ppaction://hlinkfile"/>
            <a:extLst>
              <a:ext uri="{FF2B5EF4-FFF2-40B4-BE49-F238E27FC236}">
                <a16:creationId xmlns:a16="http://schemas.microsoft.com/office/drawing/2014/main" id="{C9A7F4B7-4074-4C57-BAA3-E7DB32D111BD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/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6437FA7B-C1B8-499D-9BA7-391446577BCF}"/>
              </a:ext>
            </a:extLst>
          </p:cNvPr>
          <p:cNvSpPr txBox="1"/>
          <p:nvPr/>
        </p:nvSpPr>
        <p:spPr>
          <a:xfrm>
            <a:off x="3330232" y="959057"/>
            <a:ext cx="2026337" cy="3693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bg1"/>
                </a:solidFill>
              </a:rPr>
              <a:t>e.g. March 15, 2007</a:t>
            </a:r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98238C7F-EC0F-4D78-A8DD-9AB5A7D0761B}"/>
              </a:ext>
            </a:extLst>
          </p:cNvPr>
          <p:cNvSpPr/>
          <p:nvPr/>
        </p:nvSpPr>
        <p:spPr bwMode="auto">
          <a:xfrm>
            <a:off x="5399502" y="1927863"/>
            <a:ext cx="613038" cy="506533"/>
          </a:xfrm>
          <a:prstGeom prst="rightArrow">
            <a:avLst/>
          </a:prstGeom>
          <a:solidFill>
            <a:srgbClr val="0033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2" name="Arrow: Right 31">
            <a:extLst>
              <a:ext uri="{FF2B5EF4-FFF2-40B4-BE49-F238E27FC236}">
                <a16:creationId xmlns:a16="http://schemas.microsoft.com/office/drawing/2014/main" id="{30B4B3BE-4C40-44DA-9E12-2C4F55CF1047}"/>
              </a:ext>
            </a:extLst>
          </p:cNvPr>
          <p:cNvSpPr/>
          <p:nvPr/>
        </p:nvSpPr>
        <p:spPr bwMode="auto">
          <a:xfrm>
            <a:off x="5484746" y="2261529"/>
            <a:ext cx="613038" cy="382488"/>
          </a:xfrm>
          <a:prstGeom prst="rightArrow">
            <a:avLst/>
          </a:prstGeom>
          <a:solidFill>
            <a:srgbClr val="0033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9" name="Arrow: Right 38">
            <a:extLst>
              <a:ext uri="{FF2B5EF4-FFF2-40B4-BE49-F238E27FC236}">
                <a16:creationId xmlns:a16="http://schemas.microsoft.com/office/drawing/2014/main" id="{0A5675F2-7ECD-495A-9265-39CFB4110AC2}"/>
              </a:ext>
            </a:extLst>
          </p:cNvPr>
          <p:cNvSpPr/>
          <p:nvPr/>
        </p:nvSpPr>
        <p:spPr bwMode="auto">
          <a:xfrm>
            <a:off x="5429488" y="2726902"/>
            <a:ext cx="613038" cy="410441"/>
          </a:xfrm>
          <a:prstGeom prst="rightArrow">
            <a:avLst/>
          </a:prstGeom>
          <a:solidFill>
            <a:srgbClr val="0033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BD7C06E6-E396-44CD-B272-ECAA73E7F9F3}"/>
              </a:ext>
            </a:extLst>
          </p:cNvPr>
          <p:cNvSpPr/>
          <p:nvPr/>
        </p:nvSpPr>
        <p:spPr bwMode="auto">
          <a:xfrm>
            <a:off x="5484746" y="3207997"/>
            <a:ext cx="619641" cy="460378"/>
          </a:xfrm>
          <a:prstGeom prst="rightArrow">
            <a:avLst/>
          </a:prstGeom>
          <a:solidFill>
            <a:srgbClr val="0033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1" name="Arrow: Right 40">
            <a:extLst>
              <a:ext uri="{FF2B5EF4-FFF2-40B4-BE49-F238E27FC236}">
                <a16:creationId xmlns:a16="http://schemas.microsoft.com/office/drawing/2014/main" id="{A8D5E293-A4FD-4CB9-9210-300772FFE82A}"/>
              </a:ext>
            </a:extLst>
          </p:cNvPr>
          <p:cNvSpPr/>
          <p:nvPr/>
        </p:nvSpPr>
        <p:spPr bwMode="auto">
          <a:xfrm>
            <a:off x="5429488" y="3759673"/>
            <a:ext cx="630563" cy="543044"/>
          </a:xfrm>
          <a:prstGeom prst="rightArrow">
            <a:avLst/>
          </a:prstGeom>
          <a:solidFill>
            <a:srgbClr val="0033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2982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4" grpId="0" animBg="1"/>
      <p:bldP spid="23" grpId="0" animBg="1"/>
      <p:bldP spid="23" grpId="1" animBg="1"/>
      <p:bldP spid="42" grpId="0" animBg="1"/>
      <p:bldP spid="42" grpId="1" animBg="1"/>
      <p:bldP spid="33" grpId="0" animBg="1"/>
      <p:bldP spid="24" grpId="0" animBg="1"/>
      <p:bldP spid="31" grpId="1" animBg="1"/>
      <p:bldP spid="28" grpId="0" animBg="1"/>
      <p:bldP spid="29" grpId="1" animBg="1"/>
      <p:bldP spid="32" grpId="0" animBg="1"/>
      <p:bldP spid="32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14C5300-F39A-4ECA-88EA-98AF56DC3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 Format and Structure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55D359F2-6D38-4B00-A6CB-EEDC9C1D25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329" y="1350315"/>
            <a:ext cx="3519287" cy="5249602"/>
          </a:xfr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FD9F24F-1107-80E0-60DF-BB01A2107A9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11" name="Content Placeholder 9">
            <a:extLst>
              <a:ext uri="{FF2B5EF4-FFF2-40B4-BE49-F238E27FC236}">
                <a16:creationId xmlns:a16="http://schemas.microsoft.com/office/drawing/2014/main" id="{C0BEE45F-AE94-457A-95D6-826B7441402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19A91B09-7AE9-4BEC-91AA-7374DEA9920A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6665" y="6172200"/>
            <a:ext cx="408670" cy="609600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D845E0-E52A-3C38-14CE-DFD9BC08F222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96856FC-32E1-4C25-877D-FE43741A8F99}"/>
              </a:ext>
            </a:extLst>
          </p:cNvPr>
          <p:cNvCxnSpPr/>
          <p:nvPr/>
        </p:nvCxnSpPr>
        <p:spPr bwMode="auto">
          <a:xfrm>
            <a:off x="6057851" y="1207327"/>
            <a:ext cx="0" cy="521208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17C0ADB-079E-4B8F-BCF3-A2966D995EE5}"/>
              </a:ext>
            </a:extLst>
          </p:cNvPr>
          <p:cNvCxnSpPr/>
          <p:nvPr/>
        </p:nvCxnSpPr>
        <p:spPr bwMode="auto">
          <a:xfrm>
            <a:off x="685044" y="1370149"/>
            <a:ext cx="0" cy="521208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C508F981-5A08-427A-8899-2CEFEC3F9022}"/>
              </a:ext>
            </a:extLst>
          </p:cNvPr>
          <p:cNvSpPr/>
          <p:nvPr/>
        </p:nvSpPr>
        <p:spPr bwMode="auto">
          <a:xfrm>
            <a:off x="4077477" y="2925200"/>
            <a:ext cx="1906512" cy="92124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33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Formal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73BC72C1-97EB-4266-9A26-3C49BB40D8AC}"/>
              </a:ext>
            </a:extLst>
          </p:cNvPr>
          <p:cNvSpPr/>
          <p:nvPr/>
        </p:nvSpPr>
        <p:spPr bwMode="auto">
          <a:xfrm flipH="1">
            <a:off x="3930115" y="1956188"/>
            <a:ext cx="1763341" cy="921247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33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Informal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30A6123-E602-ABD5-2334-ADB56A85EDBB}"/>
              </a:ext>
            </a:extLst>
          </p:cNvPr>
          <p:cNvCxnSpPr/>
          <p:nvPr/>
        </p:nvCxnSpPr>
        <p:spPr bwMode="auto">
          <a:xfrm>
            <a:off x="1143535" y="1350315"/>
            <a:ext cx="0" cy="521208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525A84D-E461-2185-6FE0-C5B9A27075A1}"/>
              </a:ext>
            </a:extLst>
          </p:cNvPr>
          <p:cNvCxnSpPr/>
          <p:nvPr/>
        </p:nvCxnSpPr>
        <p:spPr bwMode="auto">
          <a:xfrm>
            <a:off x="2243916" y="1291497"/>
            <a:ext cx="0" cy="521208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1959025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A7ED5CA1-49DD-45F7-96F9-B457210A5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3 Analyzing a Cover Letter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B2A5909-0706-4F8C-9DD2-0283C038B2A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0033CC"/>
                </a:solidFill>
              </a:rPr>
              <a:t>Demonstration: RE Using CLUSTER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917C5B18-03F3-44F4-B627-2E5B1254747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B2B1FFFF-AF78-485B-97B1-E4880640880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3CDD9E0E-3C7A-4D9C-A591-A9015780C143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" name="Picture 6">
            <a:hlinkClick r:id="rId2"/>
            <a:extLst>
              <a:ext uri="{FF2B5EF4-FFF2-40B4-BE49-F238E27FC236}">
                <a16:creationId xmlns:a16="http://schemas.microsoft.com/office/drawing/2014/main" id="{05216CB3-E8F8-4E09-939C-36A44D1AB65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389" y="2562690"/>
            <a:ext cx="2915728" cy="2915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02924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14C5300-F39A-4ECA-88EA-98AF56DC3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4 Reading Job Postings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CD7565A-1BD9-4AB4-A0E6-F4CBAC0820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Listen to the Talk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DE610FA-C673-4F87-B925-9829D6475FE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8E42E91A-DB26-439B-829A-705961B1E5A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04D49-862E-4455-B881-C2502944DE10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F03EC61-1C3E-42F1-A289-C20D1BC368D4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150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14C5300-F39A-4ECA-88EA-98AF56DC3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4 Reading Job Postings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CD7565A-1BD9-4AB4-A0E6-F4CBAC0820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Read the job descriptions in your book.</a:t>
            </a:r>
          </a:p>
          <a:p>
            <a:pPr lvl="1"/>
            <a:r>
              <a:rPr lang="en-US" dirty="0"/>
              <a:t>ID=YE11: Software Engineer</a:t>
            </a:r>
          </a:p>
          <a:p>
            <a:pPr lvl="1"/>
            <a:r>
              <a:rPr lang="en-US" dirty="0"/>
              <a:t>ID=YE21: Ph.D. in Engineering &amp; Science</a:t>
            </a:r>
          </a:p>
          <a:p>
            <a:pPr lvl="1"/>
            <a:r>
              <a:rPr lang="en-US" dirty="0"/>
              <a:t>ID=YE31: Post Doctoral Position in EE</a:t>
            </a:r>
          </a:p>
          <a:p>
            <a:pPr lvl="1"/>
            <a:r>
              <a:rPr lang="en-US" dirty="0"/>
              <a:t>ID=YE41: Tenure-Track Position in EE</a:t>
            </a:r>
          </a:p>
          <a:p>
            <a:r>
              <a:rPr lang="en-US" dirty="0"/>
              <a:t>Consider job descriptions on course website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81B2284-A247-46BA-AB85-49CD870E8AD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0CE8092-D767-4A37-9334-B1AB60555F7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76BEE7F-127F-4800-9133-2AF4DC869901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BCC01C33-925C-43A8-B863-FF5DC79EF1A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A9E6779-D18B-4EC0-A556-3B804AF5DFD2}"/>
              </a:ext>
            </a:extLst>
          </p:cNvPr>
          <p:cNvCxnSpPr/>
          <p:nvPr/>
        </p:nvCxnSpPr>
        <p:spPr bwMode="auto">
          <a:xfrm>
            <a:off x="396815" y="2035851"/>
            <a:ext cx="8281359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4949181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14C5300-F39A-4ECA-88EA-98AF56DC3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 Cover Letters for Job App…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CD7565A-1BD9-4AB4-A0E6-F4CBAC0820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Follow the talk in your workbooks </a:t>
            </a:r>
          </a:p>
          <a:p>
            <a:r>
              <a:rPr lang="en-US" dirty="0"/>
              <a:t>Fill in the blanks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81B2284-A247-46BA-AB85-49CD870E8AD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Drafting a Cover Letter: Some Tips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8E42E91A-DB26-439B-829A-705961B1E5A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298EEF0-8FB4-4DD6-8173-11F6A5A359D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B9A18-EF34-43A9-BAF4-5D3BCEA7805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8798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14C5300-F39A-4ECA-88EA-98AF56DC3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 Cover Letters for Job App…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CD7565A-1BD9-4AB4-A0E6-F4CBAC0820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State applicable qualifications clearly, but don’t</a:t>
            </a:r>
          </a:p>
          <a:p>
            <a:endParaRPr lang="en-US" dirty="0"/>
          </a:p>
          <a:p>
            <a:r>
              <a:rPr lang="en-US" dirty="0"/>
              <a:t>Draw 		 to relevant items in resume</a:t>
            </a:r>
          </a:p>
          <a:p>
            <a:r>
              <a:rPr lang="en-US" dirty="0"/>
              <a:t>Do not point out</a:t>
            </a:r>
          </a:p>
          <a:p>
            <a:r>
              <a:rPr lang="en-US" dirty="0"/>
              <a:t>In rare cases, 		  your resume.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81B2284-A247-46BA-AB85-49CD870E8AD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Drafting a Cover Letter: Some Tips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76BEE7F-127F-4800-9133-2AF4DC869901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8E42E91A-DB26-439B-829A-705961B1E5A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2824CC7-847B-4498-A5A2-3516EA198A5A}"/>
              </a:ext>
            </a:extLst>
          </p:cNvPr>
          <p:cNvCxnSpPr>
            <a:cxnSpLocks/>
          </p:cNvCxnSpPr>
          <p:nvPr/>
        </p:nvCxnSpPr>
        <p:spPr bwMode="auto">
          <a:xfrm>
            <a:off x="1613140" y="3088262"/>
            <a:ext cx="1535502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28A6652-67CE-45C7-B087-E96C2AF12007}"/>
              </a:ext>
            </a:extLst>
          </p:cNvPr>
          <p:cNvCxnSpPr>
            <a:cxnSpLocks/>
          </p:cNvCxnSpPr>
          <p:nvPr/>
        </p:nvCxnSpPr>
        <p:spPr bwMode="auto">
          <a:xfrm>
            <a:off x="3430438" y="3663357"/>
            <a:ext cx="1624641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C6F731E-A312-449E-8FAD-56F43DC7E6EF}"/>
              </a:ext>
            </a:extLst>
          </p:cNvPr>
          <p:cNvCxnSpPr>
            <a:cxnSpLocks/>
          </p:cNvCxnSpPr>
          <p:nvPr/>
        </p:nvCxnSpPr>
        <p:spPr bwMode="auto">
          <a:xfrm>
            <a:off x="2863970" y="4249955"/>
            <a:ext cx="1259456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D965E54-3B5B-4B8E-9AFD-AF3DFDA30033}"/>
              </a:ext>
            </a:extLst>
          </p:cNvPr>
          <p:cNvCxnSpPr/>
          <p:nvPr/>
        </p:nvCxnSpPr>
        <p:spPr bwMode="auto">
          <a:xfrm>
            <a:off x="669980" y="2490167"/>
            <a:ext cx="1354347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6566A653-7BB6-403C-9078-A5FCEB8BC399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" name="Content Placeholder 13">
            <a:extLst>
              <a:ext uri="{FF2B5EF4-FFF2-40B4-BE49-F238E27FC236}">
                <a16:creationId xmlns:a16="http://schemas.microsoft.com/office/drawing/2014/main" id="{A8C1672A-3B66-479A-8531-BEAF7BB355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91176" y="4300832"/>
            <a:ext cx="3414624" cy="222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3A3D570-F6AF-4DC1-B534-A252E2DB5ABE}"/>
              </a:ext>
            </a:extLst>
          </p:cNvPr>
          <p:cNvSpPr/>
          <p:nvPr/>
        </p:nvSpPr>
        <p:spPr>
          <a:xfrm>
            <a:off x="4683424" y="6296082"/>
            <a:ext cx="38301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solidFill>
                  <a:schemeClr val="tx2"/>
                </a:solidFill>
              </a:rPr>
              <a:t>https://www.gutenberg.org/files/10020/10020-h/images/095-1.jpg</a:t>
            </a:r>
          </a:p>
        </p:txBody>
      </p:sp>
    </p:spTree>
    <p:extLst>
      <p:ext uri="{BB962C8B-B14F-4D97-AF65-F5344CB8AC3E}">
        <p14:creationId xmlns:p14="http://schemas.microsoft.com/office/powerpoint/2010/main" val="1560255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14C5300-F39A-4ECA-88EA-98AF56DC3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 Cover Letters for Job App…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CD7565A-1BD9-4AB4-A0E6-F4CBAC0820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State applicable qualifications clearly, but don’t</a:t>
            </a:r>
          </a:p>
          <a:p>
            <a:pPr marL="0" indent="0">
              <a:buNone/>
            </a:pPr>
            <a:r>
              <a:rPr lang="en-US" dirty="0"/>
              <a:t>     </a:t>
            </a:r>
            <a:r>
              <a:rPr lang="en-US" b="1" dirty="0">
                <a:solidFill>
                  <a:srgbClr val="FF66FF"/>
                </a:solidFill>
              </a:rPr>
              <a:t>boast</a:t>
            </a:r>
          </a:p>
          <a:p>
            <a:r>
              <a:rPr lang="en-US" dirty="0"/>
              <a:t>Draw </a:t>
            </a:r>
            <a:r>
              <a:rPr lang="en-US" b="1" dirty="0">
                <a:solidFill>
                  <a:srgbClr val="FF66FF"/>
                </a:solidFill>
              </a:rPr>
              <a:t>attention</a:t>
            </a:r>
            <a:r>
              <a:rPr lang="en-US" dirty="0"/>
              <a:t> to relevant items in resume</a:t>
            </a:r>
          </a:p>
          <a:p>
            <a:r>
              <a:rPr lang="en-US" dirty="0"/>
              <a:t>Do not point out </a:t>
            </a:r>
            <a:r>
              <a:rPr lang="en-US" b="1" dirty="0">
                <a:solidFill>
                  <a:srgbClr val="FF66FF"/>
                </a:solidFill>
              </a:rPr>
              <a:t>weaknesses</a:t>
            </a:r>
          </a:p>
          <a:p>
            <a:r>
              <a:rPr lang="en-US" dirty="0"/>
              <a:t>In rare cases, </a:t>
            </a:r>
            <a:r>
              <a:rPr lang="en-US" b="1" dirty="0">
                <a:solidFill>
                  <a:srgbClr val="FF66FF"/>
                </a:solidFill>
              </a:rPr>
              <a:t>explain</a:t>
            </a:r>
            <a:r>
              <a:rPr lang="en-US" dirty="0"/>
              <a:t> your resume.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81B2284-A247-46BA-AB85-49CD870E8AD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Drafting a Cover Letter: Some Tips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76BEE7F-127F-4800-9133-2AF4DC869901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8E42E91A-DB26-439B-829A-705961B1E5A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2824CC7-847B-4498-A5A2-3516EA198A5A}"/>
              </a:ext>
            </a:extLst>
          </p:cNvPr>
          <p:cNvCxnSpPr>
            <a:cxnSpLocks/>
          </p:cNvCxnSpPr>
          <p:nvPr/>
        </p:nvCxnSpPr>
        <p:spPr bwMode="auto">
          <a:xfrm>
            <a:off x="1665277" y="3120347"/>
            <a:ext cx="1535502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28A6652-67CE-45C7-B087-E96C2AF12007}"/>
              </a:ext>
            </a:extLst>
          </p:cNvPr>
          <p:cNvCxnSpPr>
            <a:cxnSpLocks/>
          </p:cNvCxnSpPr>
          <p:nvPr/>
        </p:nvCxnSpPr>
        <p:spPr bwMode="auto">
          <a:xfrm>
            <a:off x="3450490" y="3719504"/>
            <a:ext cx="1979762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C6F731E-A312-449E-8FAD-56F43DC7E6EF}"/>
              </a:ext>
            </a:extLst>
          </p:cNvPr>
          <p:cNvCxnSpPr>
            <a:cxnSpLocks/>
          </p:cNvCxnSpPr>
          <p:nvPr/>
        </p:nvCxnSpPr>
        <p:spPr bwMode="auto">
          <a:xfrm>
            <a:off x="2871991" y="4314124"/>
            <a:ext cx="1259456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D965E54-3B5B-4B8E-9AFD-AF3DFDA30033}"/>
              </a:ext>
            </a:extLst>
          </p:cNvPr>
          <p:cNvCxnSpPr/>
          <p:nvPr/>
        </p:nvCxnSpPr>
        <p:spPr bwMode="auto">
          <a:xfrm>
            <a:off x="665969" y="2534282"/>
            <a:ext cx="1354347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6566A653-7BB6-403C-9078-A5FCEB8BC399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2668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14C5300-F39A-4ECA-88EA-98AF56DC3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 Cover Letter for Job Application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CD7565A-1BD9-4AB4-A0E6-F4CBAC0820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/>
              <a:t>Read</a:t>
            </a:r>
            <a:r>
              <a:rPr lang="en-US" dirty="0"/>
              <a:t> the job descriptions – text and online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Choose</a:t>
            </a:r>
            <a:r>
              <a:rPr lang="en-US" dirty="0"/>
              <a:t> 1 position (book, website, online posting)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Understand</a:t>
            </a:r>
            <a:r>
              <a:rPr lang="en-US" dirty="0"/>
              <a:t> the job requirements.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Draw</a:t>
            </a:r>
            <a:r>
              <a:rPr lang="en-US" dirty="0"/>
              <a:t> a cluster diagram for your cover letter. (Use </a:t>
            </a:r>
            <a:r>
              <a:rPr lang="en-US" dirty="0">
                <a:solidFill>
                  <a:srgbClr val="FF0000"/>
                </a:solidFill>
              </a:rPr>
              <a:t>different</a:t>
            </a:r>
            <a:r>
              <a:rPr lang="en-US" dirty="0"/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colour</a:t>
            </a:r>
            <a:r>
              <a:rPr lang="en-US" dirty="0"/>
              <a:t> </a:t>
            </a:r>
            <a:r>
              <a:rPr lang="en-US" dirty="0">
                <a:solidFill>
                  <a:srgbClr val="0000FF"/>
                </a:solidFill>
              </a:rPr>
              <a:t>pens</a:t>
            </a:r>
            <a:r>
              <a:rPr lang="en-US" dirty="0"/>
              <a:t> to group ideas.)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Convert</a:t>
            </a:r>
            <a:r>
              <a:rPr lang="en-US" dirty="0"/>
              <a:t> the cluster diagram </a:t>
            </a:r>
            <a:r>
              <a:rPr lang="en-US" dirty="0">
                <a:sym typeface="Wingdings" panose="05000000000000000000" pitchFamily="2" charset="2"/>
              </a:rPr>
              <a:t> first draft.</a:t>
            </a:r>
            <a:endParaRPr lang="en-US" dirty="0"/>
          </a:p>
          <a:p>
            <a:pPr lvl="1"/>
            <a:r>
              <a:rPr lang="en-US" dirty="0"/>
              <a:t>ID=YE11: Software Engineer</a:t>
            </a:r>
          </a:p>
          <a:p>
            <a:pPr lvl="1"/>
            <a:r>
              <a:rPr lang="en-US" dirty="0"/>
              <a:t>ID=YE21: Ph.D. in Engineering &amp; Science</a:t>
            </a:r>
          </a:p>
          <a:p>
            <a:pPr lvl="1"/>
            <a:r>
              <a:rPr lang="en-US" dirty="0"/>
              <a:t>ID=YE31: Post Doctoral Position in EE</a:t>
            </a:r>
          </a:p>
          <a:p>
            <a:pPr lvl="1"/>
            <a:r>
              <a:rPr lang="en-US" dirty="0"/>
              <a:t>ID=YE41: Tenure-Track Position in EE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81B2284-A247-46BA-AB85-49CD870E8AD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24890" y="9525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Imagine that you will soon graduate…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BCC01C33-925C-43A8-B863-FF5DC79EF1A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906FCA4-4309-4742-9058-B2154807BF41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07657D4-204C-47EB-BB9A-4004DB1914F0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86F825B-3F70-4A8E-BF77-35D898919ED4}"/>
              </a:ext>
            </a:extLst>
          </p:cNvPr>
          <p:cNvCxnSpPr/>
          <p:nvPr/>
        </p:nvCxnSpPr>
        <p:spPr bwMode="auto">
          <a:xfrm>
            <a:off x="396815" y="4554747"/>
            <a:ext cx="8281359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5841797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2C3A9-240F-40DC-9D6E-19EB9AA13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6 Homework &amp; Assignments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77B505B-1749-41F8-8406-D5A8ED2396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For your cover letter</a:t>
            </a:r>
          </a:p>
          <a:p>
            <a:pPr lvl="1"/>
            <a:r>
              <a:rPr lang="en-CA" dirty="0"/>
              <a:t>Complete cluster diagram (use CLUSTER)</a:t>
            </a:r>
          </a:p>
          <a:p>
            <a:pPr lvl="1"/>
            <a:r>
              <a:rPr lang="en-CA" dirty="0"/>
              <a:t>Organize into a Linear Outline</a:t>
            </a:r>
          </a:p>
          <a:p>
            <a:pPr lvl="1"/>
            <a:r>
              <a:rPr lang="en-CA" dirty="0"/>
              <a:t>Write a first draft</a:t>
            </a:r>
          </a:p>
          <a:p>
            <a:r>
              <a:rPr lang="en-CA" dirty="0"/>
              <a:t>Prepare your resume (use an online tool if you wish)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Cover Letter &amp; Resume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AAC3883E-0159-4EDE-9045-8690FE7F479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BE793247-D896-4996-94FC-7925502AA84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37EA0EE2-D9FB-4C99-AE18-39AEC6C3D767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61722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4304535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kejiyingwen.potx" id="{1E7E033A-585D-4725-B160-08E2BF807BA3}" vid="{340CEADB-9BA1-4509-9A05-001D1ECFF98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bw45form</Template>
  <TotalTime>516</TotalTime>
  <Words>517</Words>
  <Application>Microsoft Office PowerPoint</Application>
  <PresentationFormat>On-screen Show (4:3)</PresentationFormat>
  <Paragraphs>97</Paragraphs>
  <Slides>16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Times New Roman</vt:lpstr>
      <vt:lpstr>Wingdings</vt:lpstr>
      <vt:lpstr>ecp1026</vt:lpstr>
      <vt:lpstr>CorelDRAW</vt:lpstr>
      <vt:lpstr>4.5 Business Letters</vt:lpstr>
      <vt:lpstr>1 Resumes and Cover Letters</vt:lpstr>
      <vt:lpstr>1 Resumes and Cover Letters</vt:lpstr>
      <vt:lpstr>1 Resumes and Cover Letters</vt:lpstr>
      <vt:lpstr>2 Format and Structure</vt:lpstr>
      <vt:lpstr>2 Format and Structure</vt:lpstr>
      <vt:lpstr>2 Format and Structure</vt:lpstr>
      <vt:lpstr>2 Format and Structure</vt:lpstr>
      <vt:lpstr>3 Analyzing a Cover Letter</vt:lpstr>
      <vt:lpstr>4 Reading Job Postings</vt:lpstr>
      <vt:lpstr>4 Reading Job Postings</vt:lpstr>
      <vt:lpstr>5 Cover Letters for Job App…</vt:lpstr>
      <vt:lpstr>5 Cover Letters for Job App…</vt:lpstr>
      <vt:lpstr>5 Cover Letters for Job App…</vt:lpstr>
      <vt:lpstr>5 Cover Letter for Job Application</vt:lpstr>
      <vt:lpstr>6 Homework &amp; Assignments</vt:lpstr>
    </vt:vector>
  </TitlesOfParts>
  <Company>Research Communication: EFL for Science and Engineering Students</Company>
  <LinksUpToDate>false</LinksUpToDate>
  <SharedDoc>false</SharedDoc>
  <HyperlinkBase>http://www.kejiyingwen.com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0Title</dc:title>
  <dc:subject>Template for Lecture Slides for Kejiyingwen</dc:subject>
  <dc:creator>林歐瑪</dc:creator>
  <cp:lastModifiedBy>Jonathon David White</cp:lastModifiedBy>
  <cp:revision>19</cp:revision>
  <dcterms:created xsi:type="dcterms:W3CDTF">2023-03-21T10:21:14Z</dcterms:created>
  <dcterms:modified xsi:type="dcterms:W3CDTF">2024-04-01T09:25:06Z</dcterms:modified>
  <cp:category>course</cp:category>
</cp:coreProperties>
</file>