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3" r:id="rId24"/>
    <p:sldId id="302" r:id="rId25"/>
    <p:sldId id="292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269" r:id="rId35"/>
    <p:sldId id="258" r:id="rId36"/>
    <p:sldId id="266" r:id="rId37"/>
    <p:sldId id="259" r:id="rId38"/>
    <p:sldId id="260" r:id="rId39"/>
    <p:sldId id="261" r:id="rId40"/>
    <p:sldId id="264" r:id="rId41"/>
    <p:sldId id="265" r:id="rId42"/>
    <p:sldId id="267" r:id="rId43"/>
    <p:sldId id="268" r:id="rId44"/>
    <p:sldId id="263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CC"/>
    <a:srgbClr val="FF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30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304" y="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</a:t>
            </a:r>
            <a:r>
              <a:rPr lang="en-US" altLang="zh-TW" sz="900">
                <a:solidFill>
                  <a:schemeClr val="tx2"/>
                </a:solidFill>
                <a:ea typeface="新細明體" panose="02020500000000000000" pitchFamily="18" charset="-120"/>
              </a:rPr>
              <a:t>, </a:t>
            </a:r>
            <a:r>
              <a:rPr lang="en-US" altLang="zh-TW" sz="90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§4.6 Summary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jiyingwen.com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6.png"/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12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11" Type="http://schemas.openxmlformats.org/officeDocument/2006/relationships/image" Target="../media/image7.png"/><Relationship Id="rId5" Type="http://schemas.openxmlformats.org/officeDocument/2006/relationships/image" Target="../media/image19.png"/><Relationship Id="rId1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image" Target="../media/image20.png"/><Relationship Id="rId9" Type="http://schemas.openxmlformats.org/officeDocument/2006/relationships/image" Target="../media/image26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57531"/>
            <a:ext cx="8610600" cy="836763"/>
          </a:xfrm>
        </p:spPr>
        <p:txBody>
          <a:bodyPr/>
          <a:lstStyle/>
          <a:p>
            <a:r>
              <a:rPr lang="en-CA" dirty="0"/>
              <a:t>4.6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981" y="3295291"/>
            <a:ext cx="7314481" cy="3198242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/>
              <a:t>Types of Correspondence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/>
              <a:t>Pre-Writing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sz="2800" dirty="0"/>
              <a:t>Importance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sz="2800" dirty="0"/>
              <a:t>Applicability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sz="2800" dirty="0"/>
              <a:t>Cluster Diagrams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sz="2800" dirty="0"/>
              <a:t>Linear Outlines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/>
              <a:t>First Draft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/>
              <a:t>Editing &amp; Revision Techniques  </a:t>
            </a:r>
            <a:r>
              <a:rPr lang="en-CA" sz="3200" dirty="0">
                <a:sym typeface="Wingdings" panose="05000000000000000000" pitchFamily="2" charset="2"/>
              </a:rPr>
              <a:t> Final Draft</a:t>
            </a:r>
            <a:endParaRPr lang="en-CA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2A0C78-04CF-4C7C-9AB9-3D29536A2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2636">
            <a:off x="1511141" y="303247"/>
            <a:ext cx="6854552" cy="311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89C8D3-CD29-4F70-88AD-6EB1D973DE4A}"/>
              </a:ext>
            </a:extLst>
          </p:cNvPr>
          <p:cNvSpPr txBox="1"/>
          <p:nvPr/>
        </p:nvSpPr>
        <p:spPr>
          <a:xfrm rot="17658636">
            <a:off x="4910674" y="2317231"/>
            <a:ext cx="1819444" cy="327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Journal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Your first sentence: “The most important scientific discovery was…”</a:t>
            </a:r>
          </a:p>
          <a:p>
            <a:r>
              <a:rPr lang="en-CA" dirty="0"/>
              <a:t>Explain why you think this is the most important discovery</a:t>
            </a:r>
          </a:p>
          <a:p>
            <a:r>
              <a:rPr lang="en-CA" dirty="0"/>
              <a:t>Don’t forget the Cluster diagram!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69ABE8-031D-4A0A-8CB0-8F2D301A41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 Most Important Scientific Discovery…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F0FE765-5495-4552-B5C0-CECB7A3FD15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453" y="1600199"/>
            <a:ext cx="3773944" cy="4878803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1C2D7C7-3906-4ADC-A4E1-210F5D69DE6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95121C0-FAE5-47AA-BCCB-4C63B9760CC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396D22E-5F02-4382-9B7A-D4B68CA16B7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17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Listening for Macro-Level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Follow along in your textbook.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AFE50-017A-4B59-8A67-27132FACE6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Three (3) questions to ask as you listen</a:t>
            </a:r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0423B5A0-AE24-49A0-B7AB-22AA15251DE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F65A8A-F60D-5A93-0B01-798FB4A987B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1A9826-2274-CF35-C99F-EC2E6050E7B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11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Listening for Macro-Level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What parts do I really </a:t>
            </a:r>
            <a:r>
              <a:rPr lang="en-CA" i="1" dirty="0"/>
              <a:t>like</a:t>
            </a:r>
            <a:r>
              <a:rPr lang="en-CA" dirty="0"/>
              <a:t>?</a:t>
            </a:r>
          </a:p>
          <a:p>
            <a:r>
              <a:rPr lang="en-CA" dirty="0"/>
              <a:t>What parts are unclear or </a:t>
            </a:r>
            <a:r>
              <a:rPr lang="en-CA" i="1" dirty="0"/>
              <a:t>confusing</a:t>
            </a:r>
            <a:r>
              <a:rPr lang="en-CA" dirty="0"/>
              <a:t>?</a:t>
            </a:r>
          </a:p>
          <a:p>
            <a:r>
              <a:rPr lang="en-CA" dirty="0"/>
              <a:t>How can I make it </a:t>
            </a:r>
            <a:r>
              <a:rPr lang="en-CA" i="1" dirty="0"/>
              <a:t>better</a:t>
            </a:r>
            <a:r>
              <a:rPr lang="en-CA" dirty="0"/>
              <a:t>?</a:t>
            </a:r>
          </a:p>
          <a:p>
            <a:endParaRPr lang="en-CA" dirty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Give your book to your partner.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Close your eyes.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Listen while your partner reads your cover letter.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Think about your answers to above questions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Revise (arrows, circles…) your cover letter.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Use a </a:t>
            </a:r>
            <a:r>
              <a:rPr lang="en-CA" dirty="0">
                <a:solidFill>
                  <a:srgbClr val="0033CC"/>
                </a:solidFill>
                <a:sym typeface="Wingdings" panose="05000000000000000000" pitchFamily="2" charset="2"/>
              </a:rPr>
              <a:t>blue </a:t>
            </a:r>
            <a:r>
              <a:rPr lang="en-CA" dirty="0">
                <a:sym typeface="Wingdings" panose="05000000000000000000" pitchFamily="2" charset="2"/>
              </a:rPr>
              <a:t>pen.</a:t>
            </a:r>
          </a:p>
          <a:p>
            <a:pPr>
              <a:buFont typeface="Wingdings" panose="05000000000000000000" pitchFamily="2" charset="2"/>
              <a:buChar char="à"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AFE50-017A-4B59-8A67-27132FACE6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Three (3) questions to ask as you listen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589CE3-1884-48A3-A66D-BCB1FFA6347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0423B5A0-AE24-49A0-B7AB-22AA15251DE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FCE962-51A6-4BA1-AEB5-F257E2B422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B06737-1F42-4A71-9EF4-EF9DA3C53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29718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Recognizing Micro-Level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Read your partner’s letter silently.</a:t>
            </a:r>
          </a:p>
          <a:p>
            <a:r>
              <a:rPr lang="en-CA" dirty="0"/>
              <a:t>Circle (do not correct) with a </a:t>
            </a:r>
            <a:r>
              <a:rPr lang="en-CA" dirty="0">
                <a:solidFill>
                  <a:srgbClr val="92D050"/>
                </a:solidFill>
              </a:rPr>
              <a:t>green</a:t>
            </a:r>
            <a:r>
              <a:rPr lang="en-CA" dirty="0"/>
              <a:t> pen micro-level errors (c.f. </a:t>
            </a:r>
            <a:r>
              <a:rPr lang="en-US" altLang="zh-TW" dirty="0">
                <a:ea typeface="新細明體" panose="02020500000000000000" pitchFamily="18" charset="-120"/>
              </a:rPr>
              <a:t>§4.4.3) </a:t>
            </a:r>
            <a:r>
              <a:rPr lang="en-US" altLang="zh-TW" dirty="0" err="1">
                <a:ea typeface="新細明體" panose="02020500000000000000" pitchFamily="18" charset="-120"/>
              </a:rPr>
              <a:t>pg</a:t>
            </a:r>
            <a:r>
              <a:rPr lang="en-US" altLang="zh-TW" dirty="0">
                <a:ea typeface="新細明體" panose="02020500000000000000" pitchFamily="18" charset="-120"/>
              </a:rPr>
              <a:t> 116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AFE50-017A-4B59-8A67-27132FACE6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Helping to Revise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CB15D39-6D93-4C09-99D0-0741FE02714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0F810DA-0579-41FD-8F3F-691D4160C6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E2601A9-55DC-4248-BA32-D1BB8EEB049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3">
            <a:extLst>
              <a:ext uri="{FF2B5EF4-FFF2-40B4-BE49-F238E27FC236}">
                <a16:creationId xmlns:a16="http://schemas.microsoft.com/office/drawing/2014/main" id="{AD639D83-653C-43C2-A505-6E9468EE56E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058" y="1430920"/>
            <a:ext cx="3817704" cy="4935374"/>
          </a:xfr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73979FB-EB52-411A-A9EE-B06BC2E5349B}"/>
              </a:ext>
            </a:extLst>
          </p:cNvPr>
          <p:cNvSpPr/>
          <p:nvPr/>
        </p:nvSpPr>
        <p:spPr bwMode="auto">
          <a:xfrm>
            <a:off x="5526658" y="1954260"/>
            <a:ext cx="1641893" cy="609600"/>
          </a:xfrm>
          <a:prstGeom prst="ellipse">
            <a:avLst/>
          </a:prstGeom>
          <a:noFill/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32004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2C470D7-ABF1-4CE8-AFF4-216EACC6E61B}"/>
              </a:ext>
            </a:extLst>
          </p:cNvPr>
          <p:cNvSpPr/>
          <p:nvPr/>
        </p:nvSpPr>
        <p:spPr bwMode="auto">
          <a:xfrm>
            <a:off x="7620000" y="4951940"/>
            <a:ext cx="1038041" cy="533400"/>
          </a:xfrm>
          <a:prstGeom prst="ellipse">
            <a:avLst/>
          </a:prstGeom>
          <a:noFill/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32004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7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Recognizing Micro-Level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Give back your partner’s bool</a:t>
            </a:r>
          </a:p>
          <a:p>
            <a:r>
              <a:rPr lang="en-US" dirty="0"/>
              <a:t>Correct the errors in our own work using a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pen.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AFE50-017A-4B59-8A67-27132FACE6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0F810DA-0579-41FD-8F3F-691D4160C6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E2601A9-55DC-4248-BA32-D1BB8EEB049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3">
            <a:extLst>
              <a:ext uri="{FF2B5EF4-FFF2-40B4-BE49-F238E27FC236}">
                <a16:creationId xmlns:a16="http://schemas.microsoft.com/office/drawing/2014/main" id="{AD639D83-653C-43C2-A505-6E9468EE56E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058" y="1430920"/>
            <a:ext cx="3817704" cy="4935374"/>
          </a:xfr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73979FB-EB52-411A-A9EE-B06BC2E5349B}"/>
              </a:ext>
            </a:extLst>
          </p:cNvPr>
          <p:cNvSpPr/>
          <p:nvPr/>
        </p:nvSpPr>
        <p:spPr bwMode="auto">
          <a:xfrm>
            <a:off x="5526658" y="1954260"/>
            <a:ext cx="1641893" cy="609600"/>
          </a:xfrm>
          <a:prstGeom prst="ellipse">
            <a:avLst/>
          </a:prstGeom>
          <a:noFill/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32004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2C470D7-ABF1-4CE8-AFF4-216EACC6E61B}"/>
              </a:ext>
            </a:extLst>
          </p:cNvPr>
          <p:cNvSpPr/>
          <p:nvPr/>
        </p:nvSpPr>
        <p:spPr bwMode="auto">
          <a:xfrm>
            <a:off x="7620000" y="4951940"/>
            <a:ext cx="1038041" cy="533400"/>
          </a:xfrm>
          <a:prstGeom prst="ellipse">
            <a:avLst/>
          </a:prstGeom>
          <a:noFill/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32004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855949D-0122-4E32-AC3F-8E02D4CF73E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E09986-FE00-4837-8E20-9B669DF6C9AB}"/>
              </a:ext>
            </a:extLst>
          </p:cNvPr>
          <p:cNvSpPr txBox="1"/>
          <p:nvPr/>
        </p:nvSpPr>
        <p:spPr>
          <a:xfrm>
            <a:off x="5391046" y="2333027"/>
            <a:ext cx="1619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 will write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56DC55-4432-43D4-8A7F-E8E463C9674B}"/>
              </a:ext>
            </a:extLst>
          </p:cNvPr>
          <p:cNvSpPr txBox="1"/>
          <p:nvPr/>
        </p:nvSpPr>
        <p:spPr>
          <a:xfrm>
            <a:off x="7820816" y="5280389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and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89D8A2-8558-4054-BE91-0EA470287804}"/>
              </a:ext>
            </a:extLst>
          </p:cNvPr>
          <p:cNvCxnSpPr>
            <a:cxnSpLocks/>
          </p:cNvCxnSpPr>
          <p:nvPr/>
        </p:nvCxnSpPr>
        <p:spPr bwMode="auto">
          <a:xfrm>
            <a:off x="5658928" y="2259060"/>
            <a:ext cx="143198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56D434B-D3B1-4B35-A1B6-1DD67667CAF5}"/>
              </a:ext>
            </a:extLst>
          </p:cNvPr>
          <p:cNvCxnSpPr/>
          <p:nvPr/>
        </p:nvCxnSpPr>
        <p:spPr bwMode="auto">
          <a:xfrm>
            <a:off x="8001000" y="5089585"/>
            <a:ext cx="160614" cy="3278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13790BC-63DD-46DD-BECD-71CFF0903436}"/>
              </a:ext>
            </a:extLst>
          </p:cNvPr>
          <p:cNvCxnSpPr>
            <a:cxnSpLocks/>
          </p:cNvCxnSpPr>
          <p:nvPr/>
        </p:nvCxnSpPr>
        <p:spPr bwMode="auto">
          <a:xfrm flipH="1">
            <a:off x="8001000" y="5099276"/>
            <a:ext cx="167906" cy="3181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2555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3 Recognizing Micro-Level Errors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Determine if there is a micro-error</a:t>
            </a:r>
          </a:p>
          <a:p>
            <a:pPr lvl="1"/>
            <a:r>
              <a:rPr lang="en-CA"/>
              <a:t>60 seconds</a:t>
            </a:r>
          </a:p>
          <a:p>
            <a:pPr lvl="1"/>
            <a:r>
              <a:rPr lang="en-CA"/>
              <a:t>For 2 points</a:t>
            </a:r>
          </a:p>
          <a:p>
            <a:r>
              <a:rPr lang="en-CA"/>
              <a:t>Fix the micro-error</a:t>
            </a:r>
          </a:p>
          <a:p>
            <a:pPr lvl="1"/>
            <a:r>
              <a:rPr lang="en-CA"/>
              <a:t>60 seconds</a:t>
            </a:r>
          </a:p>
          <a:p>
            <a:pPr lvl="1"/>
            <a:r>
              <a:rPr lang="en-CA"/>
              <a:t>For 5 points</a:t>
            </a:r>
          </a:p>
          <a:p>
            <a:r>
              <a:rPr lang="en-CA"/>
              <a:t>If fail, others groups can try.</a:t>
            </a:r>
          </a:p>
          <a:p>
            <a:pPr lvl="1"/>
            <a:r>
              <a:rPr lang="en-CA"/>
              <a:t>For 2 points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Class Activity: Game Rules</a:t>
            </a:r>
            <a:endParaRPr lang="en-CA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29678B-62E1-4093-B79B-8B517E91D58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0555FD0-FFC1-4296-A75C-3139F15A6E1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17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the reasons for the experimental results.</a:t>
            </a:r>
          </a:p>
          <a:p>
            <a:endParaRPr lang="en-US" dirty="0"/>
          </a:p>
          <a:p>
            <a:r>
              <a:rPr lang="en-US" dirty="0"/>
              <a:t>Type: Subject-Verb Agreement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B6BF4D-C06A-4982-9955-DD3DFEE46B4C}"/>
              </a:ext>
            </a:extLst>
          </p:cNvPr>
          <p:cNvGrpSpPr/>
          <p:nvPr/>
        </p:nvGrpSpPr>
        <p:grpSpPr>
          <a:xfrm>
            <a:off x="1682151" y="1035173"/>
            <a:ext cx="2320507" cy="405435"/>
            <a:chOff x="1682151" y="1035173"/>
            <a:chExt cx="2320507" cy="40543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E93CDC7-0417-4791-89DA-FA2DB6804586}"/>
                </a:ext>
              </a:extLst>
            </p:cNvPr>
            <p:cNvCxnSpPr/>
            <p:nvPr/>
          </p:nvCxnSpPr>
          <p:spPr bwMode="auto">
            <a:xfrm>
              <a:off x="1682151" y="1250829"/>
              <a:ext cx="301924" cy="0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D3C08AF-8AF6-49F8-BC00-310D4CA5BA7B}"/>
                </a:ext>
              </a:extLst>
            </p:cNvPr>
            <p:cNvSpPr/>
            <p:nvPr/>
          </p:nvSpPr>
          <p:spPr bwMode="auto">
            <a:xfrm>
              <a:off x="3640349" y="1035173"/>
              <a:ext cx="362309" cy="40543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3E3EFD0-8469-4CF5-A157-31A2831C6841}"/>
              </a:ext>
            </a:extLst>
          </p:cNvPr>
          <p:cNvSpPr txBox="1"/>
          <p:nvPr/>
        </p:nvSpPr>
        <p:spPr>
          <a:xfrm>
            <a:off x="1489910" y="1148220"/>
            <a:ext cx="686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1A3EED8-DE90-D91C-8ACE-ECF5C9AA2A5B}"/>
              </a:ext>
            </a:extLst>
          </p:cNvPr>
          <p:cNvCxnSpPr/>
          <p:nvPr/>
        </p:nvCxnSpPr>
        <p:spPr bwMode="auto">
          <a:xfrm>
            <a:off x="0" y="2009950"/>
            <a:ext cx="9144000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8513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9677BA14-9704-8175-69D6-606AF1FB8265}"/>
              </a:ext>
            </a:extLst>
          </p:cNvPr>
          <p:cNvSpPr/>
          <p:nvPr/>
        </p:nvSpPr>
        <p:spPr bwMode="auto">
          <a:xfrm flipV="1">
            <a:off x="2847474" y="1424424"/>
            <a:ext cx="360947" cy="509326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keep the birds from eating seeds, soak them in blue food coloring.</a:t>
            </a:r>
          </a:p>
          <a:p>
            <a:r>
              <a:rPr lang="en-US" dirty="0"/>
              <a:t>Type: Unclear Pronoun Reference</a:t>
            </a:r>
          </a:p>
          <a:p>
            <a:r>
              <a:rPr lang="en-US" dirty="0"/>
              <a:t>Repair: Soak the seeds in blue food coloring to keep the birds from eating them.</a:t>
            </a:r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0" y="2009950"/>
            <a:ext cx="9144000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7504981" y="1406104"/>
            <a:ext cx="81951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1461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may be systematic errors in measurement. A possibility that results from the calibration of the equipment.</a:t>
            </a:r>
          </a:p>
          <a:p>
            <a:r>
              <a:rPr lang="en-US" dirty="0"/>
              <a:t>Type: Sentence fragment</a:t>
            </a:r>
          </a:p>
          <a:p>
            <a:r>
              <a:rPr lang="en-US" dirty="0"/>
              <a:t>Repair: …resulting ….</a:t>
            </a: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646981" y="1725281"/>
            <a:ext cx="397314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8609B8-9149-09E9-C3BE-FAE08B8973C7}"/>
              </a:ext>
            </a:extLst>
          </p:cNvPr>
          <p:cNvCxnSpPr/>
          <p:nvPr/>
        </p:nvCxnSpPr>
        <p:spPr bwMode="auto">
          <a:xfrm>
            <a:off x="0" y="2507248"/>
            <a:ext cx="9144000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2287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reading the original study, the paper remains unconvincing.</a:t>
            </a:r>
          </a:p>
          <a:p>
            <a:endParaRPr lang="en-US" dirty="0"/>
          </a:p>
          <a:p>
            <a:r>
              <a:rPr lang="en-US" dirty="0"/>
              <a:t>Type: Dangling / Misplaced Modifier</a:t>
            </a:r>
          </a:p>
          <a:p>
            <a:r>
              <a:rPr lang="en-US" dirty="0"/>
              <a:t>Repair: After reading the original study, this reviewer remains unconvinced by the paper.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6573327" y="1414730"/>
            <a:ext cx="92302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BF71C18-17DA-B38D-2BAD-1143C8C10F7D}"/>
              </a:ext>
            </a:extLst>
          </p:cNvPr>
          <p:cNvCxnSpPr/>
          <p:nvPr/>
        </p:nvCxnSpPr>
        <p:spPr bwMode="auto">
          <a:xfrm>
            <a:off x="0" y="2507248"/>
            <a:ext cx="9144000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7386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Whatever you think.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Type: Sentence fragment (incomplete thought)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2934214" y="968900"/>
            <a:ext cx="283234" cy="40544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28384A0-CD65-430E-BD88-DD03F33CC7EC}"/>
              </a:ext>
            </a:extLst>
          </p:cNvPr>
          <p:cNvSpPr txBox="1"/>
          <p:nvPr/>
        </p:nvSpPr>
        <p:spPr>
          <a:xfrm>
            <a:off x="1759788" y="1370776"/>
            <a:ext cx="1596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I’ll do 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C584E8-2B82-4632-BD54-7A51CD682FEE}"/>
              </a:ext>
            </a:extLst>
          </p:cNvPr>
          <p:cNvSpPr txBox="1"/>
          <p:nvPr/>
        </p:nvSpPr>
        <p:spPr>
          <a:xfrm>
            <a:off x="6068170" y="1353524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 right.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56209E9-2E3B-178E-224B-F87627E20F18}"/>
              </a:ext>
            </a:extLst>
          </p:cNvPr>
          <p:cNvCxnSpPr/>
          <p:nvPr/>
        </p:nvCxnSpPr>
        <p:spPr bwMode="auto">
          <a:xfrm>
            <a:off x="0" y="2507248"/>
            <a:ext cx="9144000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468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Oil supplies are diminishing, an alternative fuel is hydrogen.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Type: Comma Fault (comma between 2 independent clauses)</a:t>
            </a:r>
          </a:p>
          <a:p>
            <a:r>
              <a:rPr lang="en-US" dirty="0"/>
              <a:t>Repair: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2 Sentences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5409995" y="1030529"/>
            <a:ext cx="283234" cy="40544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C584E8-2B82-4632-BD54-7A51CD682FEE}"/>
              </a:ext>
            </a:extLst>
          </p:cNvPr>
          <p:cNvSpPr txBox="1"/>
          <p:nvPr/>
        </p:nvSpPr>
        <p:spPr>
          <a:xfrm>
            <a:off x="5145888" y="1359188"/>
            <a:ext cx="663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. 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D623EB-E37A-434F-B0D4-F68E3917C9B2}"/>
              </a:ext>
            </a:extLst>
          </p:cNvPr>
          <p:cNvSpPr/>
          <p:nvPr/>
        </p:nvSpPr>
        <p:spPr bwMode="auto">
          <a:xfrm>
            <a:off x="5106838" y="1181086"/>
            <a:ext cx="370936" cy="40543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0F1B086-1083-21EE-BA40-205D74CCA4A5}"/>
              </a:ext>
            </a:extLst>
          </p:cNvPr>
          <p:cNvCxnSpPr/>
          <p:nvPr/>
        </p:nvCxnSpPr>
        <p:spPr bwMode="auto">
          <a:xfrm>
            <a:off x="0" y="2507248"/>
            <a:ext cx="9144000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5724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Because recycling is intended to conserve both energy and material resources.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Type: Sentence Fragment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27804" y="3234891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698740" y="1242203"/>
            <a:ext cx="154412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C584E8-2B82-4632-BD54-7A51CD682FEE}"/>
              </a:ext>
            </a:extLst>
          </p:cNvPr>
          <p:cNvSpPr txBox="1"/>
          <p:nvPr/>
        </p:nvSpPr>
        <p:spPr>
          <a:xfrm>
            <a:off x="2004063" y="1184544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B6DBD9-95FB-49DC-82C1-54533F6A174D}"/>
              </a:ext>
            </a:extLst>
          </p:cNvPr>
          <p:cNvCxnSpPr>
            <a:cxnSpLocks/>
          </p:cNvCxnSpPr>
          <p:nvPr/>
        </p:nvCxnSpPr>
        <p:spPr bwMode="auto">
          <a:xfrm>
            <a:off x="661365" y="1385977"/>
            <a:ext cx="1357216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377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like Christmas it is a good time to meet all my old friends.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Type: Run-on Sentence (two independent clauses not connected)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27804" y="3243517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3361279" y="1075275"/>
            <a:ext cx="207034" cy="32507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C584E8-2B82-4632-BD54-7A51CD682FEE}"/>
              </a:ext>
            </a:extLst>
          </p:cNvPr>
          <p:cNvSpPr txBox="1"/>
          <p:nvPr/>
        </p:nvSpPr>
        <p:spPr>
          <a:xfrm>
            <a:off x="3108230" y="1227674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. It</a:t>
            </a:r>
          </a:p>
        </p:txBody>
      </p:sp>
    </p:spTree>
    <p:extLst>
      <p:ext uri="{BB962C8B-B14F-4D97-AF65-F5344CB8AC3E}">
        <p14:creationId xmlns:p14="http://schemas.microsoft.com/office/powerpoint/2010/main" val="165243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experiment will have been running for three months.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Type: time Modifier Missing</a:t>
            </a:r>
          </a:p>
          <a:p>
            <a:r>
              <a:rPr lang="en-US" dirty="0"/>
              <a:t>Alt. Repair: The experiment has been running for three months.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27804" y="3243517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3355675" y="1397928"/>
            <a:ext cx="1471921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C584E8-2B82-4632-BD54-7A51CD682FEE}"/>
              </a:ext>
            </a:extLst>
          </p:cNvPr>
          <p:cNvSpPr txBox="1"/>
          <p:nvPr/>
        </p:nvSpPr>
        <p:spPr>
          <a:xfrm>
            <a:off x="606569" y="1926559"/>
            <a:ext cx="4221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by the end of next week.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189C2-2F5B-4DBF-B779-24E57AF70581}"/>
              </a:ext>
            </a:extLst>
          </p:cNvPr>
          <p:cNvSpPr txBox="1"/>
          <p:nvPr/>
        </p:nvSpPr>
        <p:spPr>
          <a:xfrm>
            <a:off x="1759633" y="149418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7202D9-A466-48EA-8049-448B51685C92}"/>
              </a:ext>
            </a:extLst>
          </p:cNvPr>
          <p:cNvSpPr/>
          <p:nvPr/>
        </p:nvSpPr>
        <p:spPr bwMode="auto">
          <a:xfrm>
            <a:off x="1837178" y="1494183"/>
            <a:ext cx="319426" cy="26900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24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am writing this letter to introducing myself.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Type: Infinitive, not participle required with “to”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27804" y="3243517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4399471" y="1406554"/>
            <a:ext cx="230325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C584E8-2B82-4632-BD54-7A51CD682FEE}"/>
              </a:ext>
            </a:extLst>
          </p:cNvPr>
          <p:cNvSpPr txBox="1"/>
          <p:nvPr/>
        </p:nvSpPr>
        <p:spPr>
          <a:xfrm>
            <a:off x="6070773" y="1290017"/>
            <a:ext cx="367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1BE1E6-2117-4E1F-B222-1E6E37BC0350}"/>
              </a:ext>
            </a:extLst>
          </p:cNvPr>
          <p:cNvCxnSpPr>
            <a:cxnSpLocks/>
          </p:cNvCxnSpPr>
          <p:nvPr/>
        </p:nvCxnSpPr>
        <p:spPr bwMode="auto">
          <a:xfrm>
            <a:off x="6173637" y="1248402"/>
            <a:ext cx="52908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6909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had lived in Taipei for 1 year.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Type: Incorrect Use of Past Perfect</a:t>
            </a:r>
          </a:p>
          <a:p>
            <a:r>
              <a:rPr lang="en-US" dirty="0"/>
              <a:t>Alt. Repair: I have been living….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27804" y="3243517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93CDC7-0417-4791-89DA-FA2DB6804586}"/>
              </a:ext>
            </a:extLst>
          </p:cNvPr>
          <p:cNvCxnSpPr>
            <a:cxnSpLocks/>
          </p:cNvCxnSpPr>
          <p:nvPr/>
        </p:nvCxnSpPr>
        <p:spPr bwMode="auto">
          <a:xfrm>
            <a:off x="897159" y="1406554"/>
            <a:ext cx="1509611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1BE1E6-2117-4E1F-B222-1E6E37BC0350}"/>
              </a:ext>
            </a:extLst>
          </p:cNvPr>
          <p:cNvCxnSpPr>
            <a:cxnSpLocks/>
          </p:cNvCxnSpPr>
          <p:nvPr/>
        </p:nvCxnSpPr>
        <p:spPr bwMode="auto">
          <a:xfrm>
            <a:off x="894271" y="1239774"/>
            <a:ext cx="589472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2525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I live in Taoyuan, a city lies in the north part of Taiwan.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Type: Omitted Relative Pronoun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27804" y="3243517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1BE1E6-2117-4E1F-B222-1E6E37BC0350}"/>
              </a:ext>
            </a:extLst>
          </p:cNvPr>
          <p:cNvCxnSpPr>
            <a:cxnSpLocks/>
          </p:cNvCxnSpPr>
          <p:nvPr/>
        </p:nvCxnSpPr>
        <p:spPr bwMode="auto">
          <a:xfrm>
            <a:off x="4313208" y="1248400"/>
            <a:ext cx="108692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BA6C5C1-7F71-4093-A88C-549EDF6EB02B}"/>
              </a:ext>
            </a:extLst>
          </p:cNvPr>
          <p:cNvSpPr txBox="1"/>
          <p:nvPr/>
        </p:nvSpPr>
        <p:spPr>
          <a:xfrm>
            <a:off x="4319623" y="1290017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which</a:t>
            </a:r>
          </a:p>
        </p:txBody>
      </p:sp>
    </p:spTree>
    <p:extLst>
      <p:ext uri="{BB962C8B-B14F-4D97-AF65-F5344CB8AC3E}">
        <p14:creationId xmlns:p14="http://schemas.microsoft.com/office/powerpoint/2010/main" val="278143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am specialized in Opto-Electronics.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Type: Helper Verb Requires Present Progressive.</a:t>
            </a:r>
          </a:p>
          <a:p>
            <a:r>
              <a:rPr lang="en-US" dirty="0"/>
              <a:t>Alt. Repair: I am specializing in…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57996" y="2708679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1BE1E6-2117-4E1F-B222-1E6E37BC0350}"/>
              </a:ext>
            </a:extLst>
          </p:cNvPr>
          <p:cNvCxnSpPr>
            <a:cxnSpLocks/>
          </p:cNvCxnSpPr>
          <p:nvPr/>
        </p:nvCxnSpPr>
        <p:spPr bwMode="auto">
          <a:xfrm>
            <a:off x="897159" y="1248400"/>
            <a:ext cx="50894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593773-2E29-472C-A7D2-50A7EB0BEF16}"/>
              </a:ext>
            </a:extLst>
          </p:cNvPr>
          <p:cNvCxnSpPr>
            <a:cxnSpLocks/>
          </p:cNvCxnSpPr>
          <p:nvPr/>
        </p:nvCxnSpPr>
        <p:spPr bwMode="auto">
          <a:xfrm>
            <a:off x="879895" y="1403676"/>
            <a:ext cx="243264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4802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proposal was rejected, not having studied the application guidelines.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Type: Helper Dangling Modifier (The proposal did not study the application guidelines!)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57996" y="2708679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593773-2E29-472C-A7D2-50A7EB0BEF16}"/>
              </a:ext>
            </a:extLst>
          </p:cNvPr>
          <p:cNvCxnSpPr>
            <a:cxnSpLocks/>
          </p:cNvCxnSpPr>
          <p:nvPr/>
        </p:nvCxnSpPr>
        <p:spPr bwMode="auto">
          <a:xfrm>
            <a:off x="5020574" y="1257027"/>
            <a:ext cx="176841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B36345E-6FD9-4346-A8C9-821FA94EDB09}"/>
              </a:ext>
            </a:extLst>
          </p:cNvPr>
          <p:cNvSpPr txBox="1"/>
          <p:nvPr/>
        </p:nvSpPr>
        <p:spPr>
          <a:xfrm>
            <a:off x="4860264" y="1307267"/>
            <a:ext cx="2089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as I had not</a:t>
            </a:r>
          </a:p>
        </p:txBody>
      </p:sp>
    </p:spTree>
    <p:extLst>
      <p:ext uri="{BB962C8B-B14F-4D97-AF65-F5344CB8AC3E}">
        <p14:creationId xmlns:p14="http://schemas.microsoft.com/office/powerpoint/2010/main" val="148997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3 Recognizing Micro-Level Errors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D1A12-652D-4DDE-84C6-6EC18F06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who seek their advisor’s advice often can improve often can improve their papers.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Type: Squinting Modifier (unclear which verb id modified)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2A2503-AE98-4387-AA06-7FD6DC782AC4}"/>
              </a:ext>
            </a:extLst>
          </p:cNvPr>
          <p:cNvCxnSpPr/>
          <p:nvPr/>
        </p:nvCxnSpPr>
        <p:spPr bwMode="auto">
          <a:xfrm>
            <a:off x="357996" y="2708679"/>
            <a:ext cx="8428007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593773-2E29-472C-A7D2-50A7EB0BEF16}"/>
              </a:ext>
            </a:extLst>
          </p:cNvPr>
          <p:cNvCxnSpPr>
            <a:cxnSpLocks/>
          </p:cNvCxnSpPr>
          <p:nvPr/>
        </p:nvCxnSpPr>
        <p:spPr bwMode="auto">
          <a:xfrm>
            <a:off x="2725948" y="1733905"/>
            <a:ext cx="905773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B36345E-6FD9-4346-A8C9-821FA94EDB09}"/>
              </a:ext>
            </a:extLst>
          </p:cNvPr>
          <p:cNvSpPr txBox="1"/>
          <p:nvPr/>
        </p:nvSpPr>
        <p:spPr>
          <a:xfrm>
            <a:off x="2469307" y="1175006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often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CF5985-43A5-4256-B47B-CDCADC972860}"/>
              </a:ext>
            </a:extLst>
          </p:cNvPr>
          <p:cNvCxnSpPr>
            <a:cxnSpLocks/>
          </p:cNvCxnSpPr>
          <p:nvPr/>
        </p:nvCxnSpPr>
        <p:spPr bwMode="auto">
          <a:xfrm>
            <a:off x="2723074" y="1886305"/>
            <a:ext cx="905773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27EC5-E958-4B45-8EAE-4894DB111281}"/>
              </a:ext>
            </a:extLst>
          </p:cNvPr>
          <p:cNvCxnSpPr>
            <a:cxnSpLocks/>
          </p:cNvCxnSpPr>
          <p:nvPr/>
        </p:nvCxnSpPr>
        <p:spPr bwMode="auto">
          <a:xfrm>
            <a:off x="2909978" y="1072923"/>
            <a:ext cx="0" cy="238669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FE46F2-BA3B-4118-B055-B888549337F8}"/>
              </a:ext>
            </a:extLst>
          </p:cNvPr>
          <p:cNvCxnSpPr>
            <a:cxnSpLocks/>
          </p:cNvCxnSpPr>
          <p:nvPr/>
        </p:nvCxnSpPr>
        <p:spPr bwMode="auto">
          <a:xfrm>
            <a:off x="4330461" y="1604881"/>
            <a:ext cx="0" cy="238669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73C8813-B835-4D5A-86E2-A61C27A90072}"/>
              </a:ext>
            </a:extLst>
          </p:cNvPr>
          <p:cNvSpPr txBox="1"/>
          <p:nvPr/>
        </p:nvSpPr>
        <p:spPr>
          <a:xfrm>
            <a:off x="3820771" y="1715589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often</a:t>
            </a:r>
          </a:p>
        </p:txBody>
      </p:sp>
    </p:spTree>
    <p:extLst>
      <p:ext uri="{BB962C8B-B14F-4D97-AF65-F5344CB8AC3E}">
        <p14:creationId xmlns:p14="http://schemas.microsoft.com/office/powerpoint/2010/main" val="75742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52B826E4-2B7A-4522-BC86-543539A5B044}"/>
              </a:ext>
            </a:extLst>
          </p:cNvPr>
          <p:cNvSpPr/>
          <p:nvPr/>
        </p:nvSpPr>
        <p:spPr bwMode="auto">
          <a:xfrm>
            <a:off x="2645519" y="1663774"/>
            <a:ext cx="1782603" cy="1538796"/>
          </a:xfrm>
          <a:prstGeom prst="rightArrow">
            <a:avLst/>
          </a:prstGeom>
          <a:solidFill>
            <a:srgbClr val="FF00FF"/>
          </a:solidFill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9" y="1311215"/>
            <a:ext cx="3194631" cy="2906440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9E985FB-DAA7-4218-883A-200B84934D0E}"/>
              </a:ext>
            </a:extLst>
          </p:cNvPr>
          <p:cNvGrpSpPr/>
          <p:nvPr/>
        </p:nvGrpSpPr>
        <p:grpSpPr>
          <a:xfrm>
            <a:off x="915793" y="1431984"/>
            <a:ext cx="2051694" cy="1915065"/>
            <a:chOff x="2106239" y="1370263"/>
            <a:chExt cx="2913436" cy="259266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E4CF54-FC76-4303-A06E-BAE56308CB30}"/>
                </a:ext>
              </a:extLst>
            </p:cNvPr>
            <p:cNvCxnSpPr/>
            <p:nvPr/>
          </p:nvCxnSpPr>
          <p:spPr bwMode="auto">
            <a:xfrm>
              <a:off x="2705100" y="1562100"/>
              <a:ext cx="1104900" cy="87153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43E2921-96C7-408B-A4A3-81CB5BF317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33650" y="1684066"/>
              <a:ext cx="214313" cy="749572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08F53AF-3FCD-4327-B6A1-F50C98E719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7963" y="1370263"/>
              <a:ext cx="2181225" cy="374786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AAD18E5-817E-4484-8CD6-122593524D4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657725" y="1969399"/>
              <a:ext cx="361950" cy="46424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AB4890F-F2E2-41D3-B8BB-C1A0E76B755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57563" y="3257550"/>
              <a:ext cx="452437" cy="60483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A937BD4-47DC-49F6-83D9-8EBE71BA11D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06239" y="2776538"/>
              <a:ext cx="498849" cy="497672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27454C3-65E5-4A6F-8176-F2C5BF244A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559969"/>
              <a:ext cx="704850" cy="402954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E99F206-A926-4E7C-AEEF-279C3C7ABD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90862" y="2630238"/>
              <a:ext cx="385763" cy="13879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3" name="Content Placeholder 22">
            <a:extLst>
              <a:ext uri="{FF2B5EF4-FFF2-40B4-BE49-F238E27FC236}">
                <a16:creationId xmlns:a16="http://schemas.microsoft.com/office/drawing/2014/main" id="{FDC84B6C-C2BB-4810-B3A2-BC989DEB1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397" y="3022735"/>
            <a:ext cx="1133954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5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21" y="1017917"/>
            <a:ext cx="5854196" cy="5326083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9E985FB-DAA7-4218-883A-200B84934D0E}"/>
              </a:ext>
            </a:extLst>
          </p:cNvPr>
          <p:cNvGrpSpPr/>
          <p:nvPr/>
        </p:nvGrpSpPr>
        <p:grpSpPr>
          <a:xfrm>
            <a:off x="1457864" y="1285336"/>
            <a:ext cx="3925019" cy="3476445"/>
            <a:chOff x="2106239" y="1370263"/>
            <a:chExt cx="2913436" cy="259266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E4CF54-FC76-4303-A06E-BAE56308CB30}"/>
                </a:ext>
              </a:extLst>
            </p:cNvPr>
            <p:cNvCxnSpPr/>
            <p:nvPr/>
          </p:nvCxnSpPr>
          <p:spPr bwMode="auto">
            <a:xfrm>
              <a:off x="2705100" y="1562100"/>
              <a:ext cx="1104900" cy="87153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43E2921-96C7-408B-A4A3-81CB5BF317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33650" y="1684066"/>
              <a:ext cx="214313" cy="749572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08F53AF-3FCD-4327-B6A1-F50C98E719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7963" y="1370263"/>
              <a:ext cx="2181225" cy="374786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AAD18E5-817E-4484-8CD6-122593524D4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657725" y="1969399"/>
              <a:ext cx="361950" cy="46424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AB4890F-F2E2-41D3-B8BB-C1A0E76B755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57563" y="3257550"/>
              <a:ext cx="452437" cy="60483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A937BD4-47DC-49F6-83D9-8EBE71BA11D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06239" y="2776538"/>
              <a:ext cx="498849" cy="497672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27454C3-65E5-4A6F-8176-F2C5BF244A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559969"/>
              <a:ext cx="704850" cy="402954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E99F206-A926-4E7C-AEEF-279C3C7ABD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90862" y="2630238"/>
              <a:ext cx="385763" cy="13879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946682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09" y="1263300"/>
            <a:ext cx="6452559" cy="4531291"/>
          </a:xfrm>
        </p:spPr>
      </p:pic>
    </p:spTree>
    <p:extLst>
      <p:ext uri="{BB962C8B-B14F-4D97-AF65-F5344CB8AC3E}">
        <p14:creationId xmlns:p14="http://schemas.microsoft.com/office/powerpoint/2010/main" val="3852624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09" y="1263300"/>
            <a:ext cx="6452558" cy="4531291"/>
          </a:xfrm>
        </p:spPr>
      </p:pic>
    </p:spTree>
    <p:extLst>
      <p:ext uri="{BB962C8B-B14F-4D97-AF65-F5344CB8AC3E}">
        <p14:creationId xmlns:p14="http://schemas.microsoft.com/office/powerpoint/2010/main" val="3850161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09" y="1263300"/>
            <a:ext cx="6452558" cy="4531290"/>
          </a:xfrm>
        </p:spPr>
      </p:pic>
    </p:spTree>
    <p:extLst>
      <p:ext uri="{BB962C8B-B14F-4D97-AF65-F5344CB8AC3E}">
        <p14:creationId xmlns:p14="http://schemas.microsoft.com/office/powerpoint/2010/main" val="2076429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18" y="948907"/>
            <a:ext cx="3996565" cy="5691109"/>
          </a:xfrm>
        </p:spPr>
      </p:pic>
    </p:spTree>
    <p:extLst>
      <p:ext uri="{BB962C8B-B14F-4D97-AF65-F5344CB8AC3E}">
        <p14:creationId xmlns:p14="http://schemas.microsoft.com/office/powerpoint/2010/main" val="1804745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18" y="1028456"/>
            <a:ext cx="3996565" cy="5532010"/>
          </a:xfrm>
        </p:spPr>
      </p:pic>
    </p:spTree>
    <p:extLst>
      <p:ext uri="{BB962C8B-B14F-4D97-AF65-F5344CB8AC3E}">
        <p14:creationId xmlns:p14="http://schemas.microsoft.com/office/powerpoint/2010/main" val="1105472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92FC7-03E0-40AB-9B03-176E45E28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281" y="1028456"/>
            <a:ext cx="3884838" cy="5532010"/>
          </a:xfrm>
        </p:spPr>
      </p:pic>
    </p:spTree>
    <p:extLst>
      <p:ext uri="{BB962C8B-B14F-4D97-AF65-F5344CB8AC3E}">
        <p14:creationId xmlns:p14="http://schemas.microsoft.com/office/powerpoint/2010/main" val="3223523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08CB3960-9F4B-403B-ADC8-CB9781CA9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557" y="2182078"/>
            <a:ext cx="857027" cy="12204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C3F21E-1642-45C8-BCAF-17093FF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 Summarizing the Writing Process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9B6E5BD-CC86-4CAB-89A8-8262B2DAF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A8B99CC5-A0A8-4035-BC20-4CFAF330D3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66" y="1580839"/>
            <a:ext cx="3176291" cy="2889754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AEBC4AF-82C5-471D-BCAE-117152545A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8FA5BE94-A463-47E3-96D9-C8CA546B661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174" y="3275673"/>
            <a:ext cx="1133954" cy="1194920"/>
          </a:xfr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5CA91DE4-7C73-4A3A-8E17-499894B5A4A6}"/>
              </a:ext>
            </a:extLst>
          </p:cNvPr>
          <p:cNvGrpSpPr/>
          <p:nvPr/>
        </p:nvGrpSpPr>
        <p:grpSpPr>
          <a:xfrm>
            <a:off x="819150" y="1722120"/>
            <a:ext cx="2091351" cy="1892466"/>
            <a:chOff x="819150" y="1722120"/>
            <a:chExt cx="2091351" cy="189246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4F6955D-E4B8-42EA-B08D-1D657C679A42}"/>
                </a:ext>
              </a:extLst>
            </p:cNvPr>
            <p:cNvCxnSpPr/>
            <p:nvPr/>
          </p:nvCxnSpPr>
          <p:spPr bwMode="auto">
            <a:xfrm>
              <a:off x="1257300" y="1722120"/>
              <a:ext cx="1586386" cy="28194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95E1998-1C68-46D8-902B-E7DAD4C048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93466" y="1905795"/>
              <a:ext cx="857027" cy="583405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7C24B91-8648-4D5E-A74A-3C64D5724F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0916" y="1954928"/>
              <a:ext cx="146384" cy="534272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131A0A7-84C3-49BD-AD6B-26071996ADF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19150" y="2758580"/>
              <a:ext cx="348916" cy="36562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68E8447-A999-4668-8371-49D44A8239C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08150" y="3114276"/>
              <a:ext cx="287812" cy="416324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E67074-ADAF-43A5-BA21-6613632D918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946150" y="3333439"/>
              <a:ext cx="496900" cy="281147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FA93987-E26E-4932-9942-8441C71312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74498" y="2183441"/>
              <a:ext cx="236003" cy="305759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6750457-8F4B-456B-A1BE-BBDA162A2AB0}"/>
              </a:ext>
            </a:extLst>
          </p:cNvPr>
          <p:cNvGrpSpPr/>
          <p:nvPr/>
        </p:nvGrpSpPr>
        <p:grpSpPr>
          <a:xfrm>
            <a:off x="5179174" y="1548117"/>
            <a:ext cx="3212260" cy="2922476"/>
            <a:chOff x="5179174" y="1548117"/>
            <a:chExt cx="3212260" cy="2922476"/>
          </a:xfrm>
        </p:grpSpPr>
        <p:pic>
          <p:nvPicPr>
            <p:cNvPr id="24" name="Content Placeholder 22">
              <a:extLst>
                <a:ext uri="{FF2B5EF4-FFF2-40B4-BE49-F238E27FC236}">
                  <a16:creationId xmlns:a16="http://schemas.microsoft.com/office/drawing/2014/main" id="{EE93CC71-FAB5-4270-9CA0-88B734909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79174" y="1548117"/>
              <a:ext cx="3212260" cy="2922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D58861A-0F2B-4B5D-B90F-BF679019B9CE}"/>
                </a:ext>
              </a:extLst>
            </p:cNvPr>
            <p:cNvGrpSpPr/>
            <p:nvPr/>
          </p:nvGrpSpPr>
          <p:grpSpPr>
            <a:xfrm flipH="1">
              <a:off x="6008052" y="1706701"/>
              <a:ext cx="2111058" cy="1892466"/>
              <a:chOff x="819150" y="1722120"/>
              <a:chExt cx="2091351" cy="1892466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5B5D101B-5777-4657-B187-33D0FB835F7E}"/>
                  </a:ext>
                </a:extLst>
              </p:cNvPr>
              <p:cNvCxnSpPr/>
              <p:nvPr/>
            </p:nvCxnSpPr>
            <p:spPr bwMode="auto">
              <a:xfrm>
                <a:off x="1257300" y="1722120"/>
                <a:ext cx="1586386" cy="281940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D99298A-37A5-4585-87F6-659FE9D57C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93466" y="1905795"/>
                <a:ext cx="857027" cy="583405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97E0B9F-F43C-4D21-9E86-841B4CD52E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10916" y="1954928"/>
                <a:ext cx="146384" cy="534272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097B3EB-85A0-4CF2-8CFE-6AB348674D8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19150" y="2758580"/>
                <a:ext cx="348916" cy="365620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FFD9339-7641-4312-98B5-7670AD08CE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708150" y="3114276"/>
                <a:ext cx="287812" cy="416324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763F4DC-ADFB-4059-8646-A29980CBB7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946150" y="3333439"/>
                <a:ext cx="496900" cy="281147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9727105-F267-4B1C-A69F-2C574A1DAD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74498" y="2183441"/>
                <a:ext cx="236003" cy="305759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56681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0.17517 -0.0048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-2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1B6BE6F1-3E59-4FCF-B42F-1C0FF7090405}"/>
              </a:ext>
            </a:extLst>
          </p:cNvPr>
          <p:cNvSpPr/>
          <p:nvPr/>
        </p:nvSpPr>
        <p:spPr bwMode="auto">
          <a:xfrm>
            <a:off x="5067300" y="4523147"/>
            <a:ext cx="1790700" cy="181669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70E5C6-8678-41F0-B572-C2BACDCDA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50"/>
          <a:stretch/>
        </p:blipFill>
        <p:spPr>
          <a:xfrm>
            <a:off x="781241" y="1291389"/>
            <a:ext cx="6221539" cy="48828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Editing &amp; Revision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6C23FB-D216-4F81-A1A0-7C060956EBD2}"/>
              </a:ext>
            </a:extLst>
          </p:cNvPr>
          <p:cNvCxnSpPr>
            <a:cxnSpLocks/>
          </p:cNvCxnSpPr>
          <p:nvPr/>
        </p:nvCxnSpPr>
        <p:spPr bwMode="auto">
          <a:xfrm>
            <a:off x="1905000" y="1726406"/>
            <a:ext cx="128588" cy="8310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2F12FE-9440-4F62-8427-EE5071EB0B78}"/>
              </a:ext>
            </a:extLst>
          </p:cNvPr>
          <p:cNvCxnSpPr>
            <a:cxnSpLocks/>
          </p:cNvCxnSpPr>
          <p:nvPr/>
        </p:nvCxnSpPr>
        <p:spPr bwMode="auto">
          <a:xfrm flipH="1">
            <a:off x="1690688" y="1690688"/>
            <a:ext cx="121443" cy="1119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B76B08-D037-42B2-AC67-E20F01C7DC66}"/>
              </a:ext>
            </a:extLst>
          </p:cNvPr>
          <p:cNvCxnSpPr>
            <a:cxnSpLocks/>
          </p:cNvCxnSpPr>
          <p:nvPr/>
        </p:nvCxnSpPr>
        <p:spPr bwMode="auto">
          <a:xfrm flipH="1">
            <a:off x="1095375" y="2121694"/>
            <a:ext cx="285750" cy="2103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EFC6EE-1097-47EB-AEB9-9CE2004F5C99}"/>
              </a:ext>
            </a:extLst>
          </p:cNvPr>
          <p:cNvCxnSpPr>
            <a:cxnSpLocks/>
          </p:cNvCxnSpPr>
          <p:nvPr/>
        </p:nvCxnSpPr>
        <p:spPr bwMode="auto">
          <a:xfrm flipH="1">
            <a:off x="1309688" y="2612231"/>
            <a:ext cx="214312" cy="2000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C59A63-BA3F-4C34-B856-15F9F1F9301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690688" y="2201905"/>
            <a:ext cx="278607" cy="3760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B9EA5BF-AEEC-4152-98E2-329E132FD280}"/>
              </a:ext>
            </a:extLst>
          </p:cNvPr>
          <p:cNvCxnSpPr>
            <a:cxnSpLocks/>
          </p:cNvCxnSpPr>
          <p:nvPr/>
        </p:nvCxnSpPr>
        <p:spPr bwMode="auto">
          <a:xfrm flipH="1">
            <a:off x="2688431" y="2146696"/>
            <a:ext cx="150020" cy="1852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E240224-BF0B-4854-A639-515687244BD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557463" y="2062164"/>
            <a:ext cx="245268" cy="2857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FB98644-8698-439E-BA49-D454032DFE5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688431" y="1831181"/>
            <a:ext cx="142875" cy="17709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C4B7DB2-9CE7-4CA5-88A8-130ED4FFD665}"/>
              </a:ext>
            </a:extLst>
          </p:cNvPr>
          <p:cNvCxnSpPr>
            <a:cxnSpLocks/>
          </p:cNvCxnSpPr>
          <p:nvPr/>
        </p:nvCxnSpPr>
        <p:spPr bwMode="auto">
          <a:xfrm>
            <a:off x="1062133" y="2462213"/>
            <a:ext cx="140398" cy="27384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40554BE-D7FD-40F9-A0D5-5A4BB77F69FE}"/>
              </a:ext>
            </a:extLst>
          </p:cNvPr>
          <p:cNvCxnSpPr>
            <a:cxnSpLocks/>
          </p:cNvCxnSpPr>
          <p:nvPr/>
        </p:nvCxnSpPr>
        <p:spPr bwMode="auto">
          <a:xfrm>
            <a:off x="1561506" y="2331995"/>
            <a:ext cx="4165" cy="10164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5BA692E-E149-4251-BBC3-2CE2A4C9B33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645444" y="2577959"/>
            <a:ext cx="280987" cy="6523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C4E5E8C-DED0-456B-874C-158533A7D31A}"/>
              </a:ext>
            </a:extLst>
          </p:cNvPr>
          <p:cNvCxnSpPr>
            <a:cxnSpLocks/>
          </p:cNvCxnSpPr>
          <p:nvPr/>
        </p:nvCxnSpPr>
        <p:spPr bwMode="auto">
          <a:xfrm flipH="1">
            <a:off x="3359150" y="1831181"/>
            <a:ext cx="158750" cy="17709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5533AD5-271B-48C6-8A38-71014E7985C8}"/>
              </a:ext>
            </a:extLst>
          </p:cNvPr>
          <p:cNvCxnSpPr>
            <a:cxnSpLocks/>
          </p:cNvCxnSpPr>
          <p:nvPr/>
        </p:nvCxnSpPr>
        <p:spPr bwMode="auto">
          <a:xfrm flipH="1">
            <a:off x="2943225" y="2076451"/>
            <a:ext cx="1905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F223665-1957-44AD-9557-59CC16F347B9}"/>
              </a:ext>
            </a:extLst>
          </p:cNvPr>
          <p:cNvCxnSpPr>
            <a:cxnSpLocks/>
          </p:cNvCxnSpPr>
          <p:nvPr/>
        </p:nvCxnSpPr>
        <p:spPr bwMode="auto">
          <a:xfrm>
            <a:off x="3359150" y="2179631"/>
            <a:ext cx="158750" cy="1523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65DA22A-0B7E-4B54-969B-6AAC02EE0803}"/>
              </a:ext>
            </a:extLst>
          </p:cNvPr>
          <p:cNvCxnSpPr>
            <a:cxnSpLocks/>
          </p:cNvCxnSpPr>
          <p:nvPr/>
        </p:nvCxnSpPr>
        <p:spPr bwMode="auto">
          <a:xfrm flipH="1">
            <a:off x="3635375" y="2389932"/>
            <a:ext cx="16430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53B5BCD-E40B-4E29-BDFC-42E736BBB7C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622675" y="2436813"/>
            <a:ext cx="82154" cy="17693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B2323D0-144D-49B8-90D8-8734CDA41557}"/>
              </a:ext>
            </a:extLst>
          </p:cNvPr>
          <p:cNvCxnSpPr>
            <a:cxnSpLocks/>
          </p:cNvCxnSpPr>
          <p:nvPr/>
        </p:nvCxnSpPr>
        <p:spPr bwMode="auto">
          <a:xfrm flipH="1">
            <a:off x="3444875" y="2463800"/>
            <a:ext cx="113508" cy="1730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DC2E7E0-C94F-411B-BC7E-138FDE62D9E1}"/>
              </a:ext>
            </a:extLst>
          </p:cNvPr>
          <p:cNvCxnSpPr>
            <a:cxnSpLocks/>
          </p:cNvCxnSpPr>
          <p:nvPr/>
        </p:nvCxnSpPr>
        <p:spPr bwMode="auto">
          <a:xfrm flipH="1">
            <a:off x="3578621" y="1517649"/>
            <a:ext cx="113508" cy="1730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F271A6E-1881-4613-911D-C4101A063C45}"/>
              </a:ext>
            </a:extLst>
          </p:cNvPr>
          <p:cNvCxnSpPr>
            <a:cxnSpLocks/>
          </p:cNvCxnSpPr>
          <p:nvPr/>
        </p:nvCxnSpPr>
        <p:spPr bwMode="auto">
          <a:xfrm flipH="1">
            <a:off x="3635375" y="1780751"/>
            <a:ext cx="16430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FAB61A-3026-4851-A198-963058F274D6}"/>
              </a:ext>
            </a:extLst>
          </p:cNvPr>
          <p:cNvCxnSpPr>
            <a:cxnSpLocks/>
          </p:cNvCxnSpPr>
          <p:nvPr/>
        </p:nvCxnSpPr>
        <p:spPr bwMode="auto">
          <a:xfrm>
            <a:off x="3444875" y="1516898"/>
            <a:ext cx="73025" cy="1737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231B71DA-1940-492B-AE29-5E91D91CAFFF}"/>
              </a:ext>
            </a:extLst>
          </p:cNvPr>
          <p:cNvSpPr/>
          <p:nvPr/>
        </p:nvSpPr>
        <p:spPr bwMode="auto">
          <a:xfrm>
            <a:off x="1426370" y="1421539"/>
            <a:ext cx="1290664" cy="111918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693D0928-EF11-49E6-AE58-44089028261C}"/>
              </a:ext>
            </a:extLst>
          </p:cNvPr>
          <p:cNvSpPr/>
          <p:nvPr/>
        </p:nvSpPr>
        <p:spPr bwMode="auto">
          <a:xfrm>
            <a:off x="3799681" y="1438249"/>
            <a:ext cx="1183112" cy="104073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89DC15A2-E023-46E5-B767-21A55C2F2B99}"/>
              </a:ext>
            </a:extLst>
          </p:cNvPr>
          <p:cNvSpPr/>
          <p:nvPr/>
        </p:nvSpPr>
        <p:spPr bwMode="auto">
          <a:xfrm>
            <a:off x="5857871" y="2812256"/>
            <a:ext cx="214312" cy="235744"/>
          </a:xfrm>
          <a:prstGeom prst="down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96C056CA-BEFE-4F67-81EC-E907A72F0348}"/>
              </a:ext>
            </a:extLst>
          </p:cNvPr>
          <p:cNvSpPr/>
          <p:nvPr/>
        </p:nvSpPr>
        <p:spPr bwMode="auto">
          <a:xfrm>
            <a:off x="5857871" y="4486275"/>
            <a:ext cx="214312" cy="200464"/>
          </a:xfrm>
          <a:prstGeom prst="down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BCC199B-93C9-462C-8ECD-500BD15CB13E}"/>
              </a:ext>
            </a:extLst>
          </p:cNvPr>
          <p:cNvSpPr txBox="1"/>
          <p:nvPr/>
        </p:nvSpPr>
        <p:spPr>
          <a:xfrm>
            <a:off x="2807029" y="1253289"/>
            <a:ext cx="5613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2D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308E5B5-D1FB-447F-9644-04075188E788}"/>
              </a:ext>
            </a:extLst>
          </p:cNvPr>
          <p:cNvSpPr txBox="1"/>
          <p:nvPr/>
        </p:nvSpPr>
        <p:spPr>
          <a:xfrm>
            <a:off x="4964963" y="1253289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1D</a:t>
            </a:r>
          </a:p>
        </p:txBody>
      </p:sp>
    </p:spTree>
    <p:extLst>
      <p:ext uri="{BB962C8B-B14F-4D97-AF65-F5344CB8AC3E}">
        <p14:creationId xmlns:p14="http://schemas.microsoft.com/office/powerpoint/2010/main" val="4142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8" grpId="0" animBg="1"/>
      <p:bldP spid="6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5 Homework &amp; Assignments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Complete your cover letter and resume.</a:t>
            </a:r>
          </a:p>
          <a:p>
            <a:r>
              <a:rPr lang="en-CA" dirty="0"/>
              <a:t>Submit electronically</a:t>
            </a:r>
          </a:p>
          <a:p>
            <a:r>
              <a:rPr lang="en-CA" dirty="0"/>
              <a:t>Due Next Week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Assignments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0A0FF58A-5253-48C9-91FA-DF03C14ECC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8" name="Picture 6">
            <a:hlinkClick r:id="rId3"/>
            <a:extLst>
              <a:ext uri="{FF2B5EF4-FFF2-40B4-BE49-F238E27FC236}">
                <a16:creationId xmlns:a16="http://schemas.microsoft.com/office/drawing/2014/main" id="{A0A95724-80FC-48C7-9D02-CE88B958D2A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4477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1A_OnePane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Use for standard slides (not usually)</a:t>
            </a:r>
          </a:p>
        </p:txBody>
      </p:sp>
    </p:spTree>
    <p:extLst>
      <p:ext uri="{BB962C8B-B14F-4D97-AF65-F5344CB8AC3E}">
        <p14:creationId xmlns:p14="http://schemas.microsoft.com/office/powerpoint/2010/main" val="1732891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1B_OnePane_Icons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Talk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1B_OnePane_Icons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Vocabulary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1C_TwoPane_Icons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C48CF-BBCE-490A-989A-AEA951E55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Sub-section title will be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81A3A-E450-4365-B2DD-91C01C2BA6C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5DD39E-BE1A-4D07-A2B9-330FEF51026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68A235-EEA4-487A-975C-5C1E3575E8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FD8AABE-E239-4927-9F2C-725F1AA0D1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45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2_TwoPanes_Compare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EE95E-4302-4086-B297-BF60BDDD6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092BC-2A91-484D-8EF9-517F8B988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5224F-4171-4718-9A9F-B488BC0DA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AEA05-2D91-47A8-8DA7-82F05C99CC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3_Title(</a:t>
            </a:r>
            <a:r>
              <a:rPr lang="en-CA" dirty="0" err="1"/>
              <a:t>NoPane</a:t>
            </a:r>
            <a:r>
              <a:rPr lang="en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Instruction for Activities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3C9988-EEEF-49C1-882E-45078DB8D8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18D4E6-FC5D-4046-B976-6B8D35EA0C1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Homework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Assignments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0A0FF58A-5253-48C9-91FA-DF03C14ECC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2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C026-3F18-4BF5-A401-E781F14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Activity_2Panes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F8ACC-170F-496A-BE72-1C9A9114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3324-FDE7-41C4-B2CB-66C2A78D0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 the case in which we have two sides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212CD7-86D3-4A09-B925-B9E1F34F5153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1264E9-30E1-4E50-864C-F049D215E5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41728D0-CA29-4651-9B8C-FF72F99D323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36678D3-DAFC-41DC-B50C-DCCE71F7382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47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2843808" y="4135438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bw43revi</Template>
  <TotalTime>771</TotalTime>
  <Words>840</Words>
  <Application>Microsoft Office PowerPoint</Application>
  <PresentationFormat>On-screen Show (4:3)</PresentationFormat>
  <Paragraphs>175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Times New Roman</vt:lpstr>
      <vt:lpstr>Wingdings</vt:lpstr>
      <vt:lpstr>ecp1026</vt:lpstr>
      <vt:lpstr>CorelDRAW</vt:lpstr>
      <vt:lpstr>4.6 Summary</vt:lpstr>
      <vt:lpstr>1 Journal Entry</vt:lpstr>
      <vt:lpstr>2 Listening for Macro-Level Errors</vt:lpstr>
      <vt:lpstr>2 Listening for Macro-Level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3 Recognizing Micro-Level Errors</vt:lpstr>
      <vt:lpstr>5 Summarizing the Writing Process</vt:lpstr>
      <vt:lpstr>5 Summarizing the Writing Process</vt:lpstr>
      <vt:lpstr>5 Summarizing the Writing Process</vt:lpstr>
      <vt:lpstr>5 Summarizing the Writing Process</vt:lpstr>
      <vt:lpstr>5 Summarizing the Writing Process</vt:lpstr>
      <vt:lpstr>5 Summarizing the Writing Process</vt:lpstr>
      <vt:lpstr>5 Summarizing the Writing Process</vt:lpstr>
      <vt:lpstr>5 Summarizing the Writing Process</vt:lpstr>
      <vt:lpstr>5 Summarizing the Writing Process</vt:lpstr>
      <vt:lpstr>Editing &amp; Revision</vt:lpstr>
      <vt:lpstr>5 Homework &amp; Assignments</vt:lpstr>
      <vt:lpstr>1A_OnePane</vt:lpstr>
      <vt:lpstr>1B_OnePane_Icons</vt:lpstr>
      <vt:lpstr>1B_OnePane_Icons</vt:lpstr>
      <vt:lpstr>1C_TwoPane_Icons</vt:lpstr>
      <vt:lpstr>2_TwoPanes_Compare</vt:lpstr>
      <vt:lpstr>3_Title(NoPane)</vt:lpstr>
      <vt:lpstr>Activity</vt:lpstr>
      <vt:lpstr>Activity</vt:lpstr>
      <vt:lpstr>Activity</vt:lpstr>
      <vt:lpstr>Activity_2Panes</vt:lpstr>
      <vt:lpstr>PowerPoint Presentation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林歐瑪</dc:creator>
  <cp:lastModifiedBy>Jonathon David White</cp:lastModifiedBy>
  <cp:revision>32</cp:revision>
  <dcterms:created xsi:type="dcterms:W3CDTF">2023-03-22T09:05:06Z</dcterms:created>
  <dcterms:modified xsi:type="dcterms:W3CDTF">2023-04-11T06:17:39Z</dcterms:modified>
  <cp:category>course</cp:category>
</cp:coreProperties>
</file>