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88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67" r:id="rId21"/>
    <p:sldId id="28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2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FF33CC"/>
    <a:srgbClr val="9933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596" y="104"/>
      </p:cViewPr>
      <p:guideLst>
        <p:guide orient="horz" pos="2160"/>
        <p:guide pos="22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610600" cy="26162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4267200"/>
            <a:ext cx="6858000" cy="1447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://www.kejiyingwen.com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686800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1"/>
              </a:rPr>
              <a:t>http://www.kejiyingwen.com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§5.3 Verbs &amp; Formality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hyperlink" Target="https://www.kejiyingwen.com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98E023-B761-4CD0-A3D8-D4096A90B6A2}"/>
              </a:ext>
            </a:extLst>
          </p:cNvPr>
          <p:cNvCxnSpPr>
            <a:cxnSpLocks/>
          </p:cNvCxnSpPr>
          <p:nvPr/>
        </p:nvCxnSpPr>
        <p:spPr bwMode="auto">
          <a:xfrm flipH="1">
            <a:off x="2719137" y="1840019"/>
            <a:ext cx="2910595" cy="4059465"/>
          </a:xfrm>
          <a:prstGeom prst="line">
            <a:avLst/>
          </a:prstGeom>
          <a:solidFill>
            <a:schemeClr val="accent1"/>
          </a:solidFill>
          <a:ln w="730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958516"/>
            <a:ext cx="8610600" cy="990600"/>
          </a:xfrm>
        </p:spPr>
        <p:txBody>
          <a:bodyPr/>
          <a:lstStyle/>
          <a:p>
            <a:r>
              <a:rPr lang="en-CA" dirty="0"/>
              <a:t>5.3 Verbs &amp; Formality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FB98-6707-47F9-9C38-17F849B5A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7F14DC-B4DC-4BC8-9B79-9C4F59D1B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803" y="1652340"/>
            <a:ext cx="2487777" cy="20245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9C826B-170C-4886-A073-8AED9C2F1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416" y="2751221"/>
            <a:ext cx="3996776" cy="359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 The Meaning of Marks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Actual mark is not key…</a:t>
            </a:r>
          </a:p>
          <a:p>
            <a:r>
              <a:rPr lang="en-CA" dirty="0"/>
              <a:t>Relative mark is important…</a:t>
            </a:r>
          </a:p>
          <a:p>
            <a:pPr lvl="1"/>
            <a:r>
              <a:rPr lang="en-CA" dirty="0"/>
              <a:t>Macro (Cluster) - 50%</a:t>
            </a:r>
          </a:p>
          <a:p>
            <a:pPr lvl="1"/>
            <a:r>
              <a:rPr lang="en-CA" dirty="0"/>
              <a:t>Mechanics (Draft) - 30%</a:t>
            </a:r>
          </a:p>
          <a:p>
            <a:pPr lvl="1"/>
            <a:r>
              <a:rPr lang="en-CA" dirty="0"/>
              <a:t>Micro (English) - 20%</a:t>
            </a:r>
          </a:p>
          <a:p>
            <a:r>
              <a:rPr lang="en-CA" dirty="0"/>
              <a:t>Where you lose marks is where you need to work</a:t>
            </a:r>
          </a:p>
          <a:p>
            <a:r>
              <a:rPr lang="en-CA" dirty="0"/>
              <a:t>Note: Mark allocation is based on importance.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Assignment 1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6B1E8D2-1AD9-4E76-B122-FBDD8C6ECF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836030-D60D-3AE7-FC74-CBD6EA8614E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C6431D-CF7A-3EF7-E32C-57C222BC800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4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A5442E8-DA14-4DE3-AC7C-E255077AE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Phrasal vs Single-word verbs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EE95C6-8B2C-4FDA-A36A-9354E2AB6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Idiom</a:t>
            </a:r>
          </a:p>
          <a:p>
            <a:r>
              <a:rPr lang="en-US" dirty="0"/>
              <a:t>Idiomatic</a:t>
            </a:r>
          </a:p>
          <a:p>
            <a:r>
              <a:rPr lang="en-US" dirty="0"/>
              <a:t>Phrasal verb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CF4947B-E94B-4993-870E-FA4CEC54CD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Vocabulary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B79C66-1988-17E3-F31F-AC89404FF18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66782BB-4D13-47A4-81AF-54032C57B20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990164D-ECBE-B61D-49F4-7E76EEB6AE6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75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16D08A-A0BC-4E00-90C7-7721ADF8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Phrasal vs Single-word verbs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666CA1-C8DA-401F-ADAB-ACD516D10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talk</a:t>
            </a:r>
          </a:p>
          <a:p>
            <a:r>
              <a:rPr lang="en-US" dirty="0"/>
              <a:t>Follow along in your books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451386-8700-62A8-7CB8-EC45D18A12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551ECE6-2BCA-4D60-9270-B664BFA735B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E3465-1897-8F2C-B295-5E31475CE4F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3CBFB69-49E7-4D0B-954C-D85DD71EF89B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597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774D7123-8FA9-4542-A363-C075872D29BF}"/>
              </a:ext>
            </a:extLst>
          </p:cNvPr>
          <p:cNvSpPr/>
          <p:nvPr/>
        </p:nvSpPr>
        <p:spPr bwMode="auto">
          <a:xfrm>
            <a:off x="2884099" y="2386132"/>
            <a:ext cx="3105508" cy="1124309"/>
          </a:xfrm>
          <a:prstGeom prst="leftRightArrow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latin typeface="Times New Roman" panose="02020603050405020304" pitchFamily="18" charset="0"/>
              </a:rPr>
              <a:t>   </a:t>
            </a:r>
            <a:endParaRPr kumimoji="0" 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16D08A-A0BC-4E00-90C7-7721ADF8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Phrasal vs Single-word verbs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6DF97FB-1F42-44A3-893F-BF056E842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9" r="33131" b="52206"/>
          <a:stretch/>
        </p:blipFill>
        <p:spPr>
          <a:xfrm>
            <a:off x="2607523" y="1596693"/>
            <a:ext cx="3278566" cy="3197346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FB1A4F-9EF2-4434-9714-FCC7A79298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CD69E9F-7126-47A2-81AD-0CC37BD541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551ECE6-2BCA-4D60-9270-B664BFA735B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8E8C31D-04D6-423B-95BC-42AC3C998A79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B86E855-34BC-41FF-82AE-4E3FCDA7865D}"/>
              </a:ext>
            </a:extLst>
          </p:cNvPr>
          <p:cNvSpPr/>
          <p:nvPr/>
        </p:nvSpPr>
        <p:spPr bwMode="auto">
          <a:xfrm>
            <a:off x="851142" y="2632284"/>
            <a:ext cx="2032957" cy="1027050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Single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A8897C-EE6A-4A5A-BCAD-941749EA7A0D}"/>
              </a:ext>
            </a:extLst>
          </p:cNvPr>
          <p:cNvSpPr/>
          <p:nvPr/>
        </p:nvSpPr>
        <p:spPr bwMode="auto">
          <a:xfrm>
            <a:off x="6024111" y="2559681"/>
            <a:ext cx="2214115" cy="11243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Phrasal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E2458F4-F32F-42DC-B3C5-8C6BEC72664F}"/>
              </a:ext>
            </a:extLst>
          </p:cNvPr>
          <p:cNvSpPr/>
          <p:nvPr/>
        </p:nvSpPr>
        <p:spPr bwMode="auto">
          <a:xfrm>
            <a:off x="3602965" y="2691742"/>
            <a:ext cx="1667775" cy="503624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</a:rPr>
              <a:t>verbs</a:t>
            </a:r>
          </a:p>
        </p:txBody>
      </p:sp>
    </p:spTree>
    <p:extLst>
      <p:ext uri="{BB962C8B-B14F-4D97-AF65-F5344CB8AC3E}">
        <p14:creationId xmlns:p14="http://schemas.microsoft.com/office/powerpoint/2010/main" val="307299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FD9F7F4-B982-44B0-946E-95522668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Phrasal vs Single-word verbs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3D14446-8547-4B3B-B250-6673A9FAF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Particle following verb changes meaning</a:t>
            </a:r>
          </a:p>
          <a:p>
            <a:r>
              <a:rPr lang="en-US" dirty="0"/>
              <a:t>If look up both words in the dictionary, you will not understand the meaning of the phrasal verb.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Amelia [passed] by the house. (</a:t>
            </a:r>
            <a:r>
              <a:rPr lang="zh-CN" altLang="en-US" dirty="0"/>
              <a:t>經過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At the sight of blood, Amelia [passed out].</a:t>
            </a:r>
          </a:p>
          <a:p>
            <a:pPr lvl="1"/>
            <a:r>
              <a:rPr lang="en-US" dirty="0"/>
              <a:t>At the sight of blood, Amelia [fainted].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72E1DC6-E956-4FE2-B5D7-46D9422EE6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Nature of phrasal verbs</a:t>
            </a:r>
          </a:p>
        </p:txBody>
      </p:sp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E33768D9-4648-F4AC-141F-A6FB5C5AF20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96B6EE2-23E2-161A-100A-A3DE9315B3D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A1F242E-8087-4E18-83A2-FEA4F93462E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6AD6A97-C5ED-4BBB-A437-915D5C454CAE}"/>
              </a:ext>
            </a:extLst>
          </p:cNvPr>
          <p:cNvSpPr txBox="1"/>
          <p:nvPr/>
        </p:nvSpPr>
        <p:spPr>
          <a:xfrm>
            <a:off x="2841398" y="5273646"/>
            <a:ext cx="3461204" cy="95410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Pass   +   out    =  faint</a:t>
            </a:r>
          </a:p>
          <a:p>
            <a:r>
              <a:rPr lang="zh-CN" altLang="en-US" sz="2800" dirty="0">
                <a:solidFill>
                  <a:schemeClr val="bg1"/>
                </a:solidFill>
              </a:rPr>
              <a:t>經過  </a:t>
            </a:r>
            <a:r>
              <a:rPr lang="en-US" altLang="zh-CN" sz="2800" dirty="0">
                <a:solidFill>
                  <a:schemeClr val="bg1"/>
                </a:solidFill>
              </a:rPr>
              <a:t>+  </a:t>
            </a:r>
            <a:r>
              <a:rPr lang="zh-TW" altLang="en-US" sz="2800" dirty="0">
                <a:solidFill>
                  <a:schemeClr val="bg1"/>
                </a:solidFill>
              </a:rPr>
              <a:t>外面  </a:t>
            </a:r>
            <a:r>
              <a:rPr lang="en-US" altLang="zh-TW" sz="2800" dirty="0">
                <a:solidFill>
                  <a:schemeClr val="bg1"/>
                </a:solidFill>
              </a:rPr>
              <a:t>=  </a:t>
            </a:r>
            <a:r>
              <a:rPr lang="zh-TW" altLang="en-US" sz="2800" dirty="0">
                <a:solidFill>
                  <a:schemeClr val="bg1"/>
                </a:solidFill>
              </a:rPr>
              <a:t>昏倒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FD9F7F4-B982-44B0-946E-95522668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Phrasal vs Single-word verbs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3D14446-8547-4B3B-B250-6673A9FAF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</a:t>
            </a:r>
            <a:r>
              <a:rPr lang="en-US" dirty="0"/>
              <a:t>hange particle </a:t>
            </a:r>
            <a:r>
              <a:rPr lang="en-US" dirty="0">
                <a:sym typeface="Wingdings" panose="05000000000000000000" pitchFamily="2" charset="2"/>
              </a:rPr>
              <a:t>  Change meaning </a:t>
            </a:r>
            <a:r>
              <a:rPr lang="en-US" altLang="zh-CN" dirty="0">
                <a:sym typeface="Wingdings" panose="05000000000000000000" pitchFamily="2" charset="2"/>
              </a:rPr>
              <a:t>completely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altLang="zh-CN" dirty="0">
                <a:sym typeface="Wingdings" panose="05000000000000000000" pitchFamily="2" charset="2"/>
              </a:rPr>
              <a:t>Example:</a:t>
            </a:r>
          </a:p>
          <a:p>
            <a:pPr lvl="1"/>
            <a:r>
              <a:rPr lang="en-US" dirty="0"/>
              <a:t>At the sight of blood, Amelia [passed out].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Amelia’s great-grandfather [passed away].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Amelia’s great-grandfather  [died].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72E1DC6-E956-4FE2-B5D7-46D9422EE6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Nature of phrasal verbs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8487EB-8978-FE37-BAA9-14564C08125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A1F242E-8087-4E18-83A2-FEA4F93462E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6AD6A97-C5ED-4BBB-A437-915D5C454CAE}"/>
              </a:ext>
            </a:extLst>
          </p:cNvPr>
          <p:cNvSpPr txBox="1"/>
          <p:nvPr/>
        </p:nvSpPr>
        <p:spPr>
          <a:xfrm>
            <a:off x="5454196" y="4126831"/>
            <a:ext cx="3461204" cy="1384995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Pass   +   out   = faint</a:t>
            </a:r>
          </a:p>
          <a:p>
            <a:r>
              <a:rPr lang="en-US" sz="2800" dirty="0">
                <a:solidFill>
                  <a:schemeClr val="bg1"/>
                </a:solidFill>
              </a:rPr>
              <a:t>Pass   +   away  = die</a:t>
            </a:r>
          </a:p>
          <a:p>
            <a:r>
              <a:rPr lang="zh-CN" altLang="en-US" sz="2800" dirty="0">
                <a:solidFill>
                  <a:schemeClr val="bg1"/>
                </a:solidFill>
              </a:rPr>
              <a:t>經過  </a:t>
            </a:r>
            <a:r>
              <a:rPr lang="en-US" altLang="zh-CN" sz="2800" dirty="0">
                <a:solidFill>
                  <a:schemeClr val="bg1"/>
                </a:solidFill>
              </a:rPr>
              <a:t>+  </a:t>
            </a:r>
            <a:r>
              <a:rPr lang="zh-TW" altLang="en-US" sz="2800" dirty="0">
                <a:solidFill>
                  <a:schemeClr val="bg1"/>
                </a:solidFill>
              </a:rPr>
              <a:t>離開  </a:t>
            </a:r>
            <a:r>
              <a:rPr lang="en-US" altLang="zh-TW" sz="2800" dirty="0">
                <a:solidFill>
                  <a:schemeClr val="bg1"/>
                </a:solidFill>
              </a:rPr>
              <a:t>=  </a:t>
            </a:r>
            <a:r>
              <a:rPr lang="zh-TW" altLang="en-US" sz="2800" dirty="0">
                <a:solidFill>
                  <a:schemeClr val="bg1"/>
                </a:solidFill>
              </a:rPr>
              <a:t>死了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FEEC091C-1B5D-1D21-E935-3B258BC3526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</p:spTree>
    <p:extLst>
      <p:ext uri="{BB962C8B-B14F-4D97-AF65-F5344CB8AC3E}">
        <p14:creationId xmlns:p14="http://schemas.microsoft.com/office/powerpoint/2010/main" val="315365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FD9F7F4-B982-44B0-946E-95522668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Phrasal vs Single-word verbs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3D14446-8547-4B3B-B250-6673A9FAF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Contrast with verb and helper</a:t>
            </a:r>
          </a:p>
          <a:p>
            <a:r>
              <a:rPr lang="en-US" dirty="0">
                <a:sym typeface="Wingdings" panose="05000000000000000000" pitchFamily="2" charset="2"/>
              </a:rPr>
              <a:t>Example: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 [must win] the prize.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 [may win] the prize.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 [can win] the prize.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72E1DC6-E956-4FE2-B5D7-46D9422EE6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Nature of phrasal verbs</a:t>
            </a:r>
          </a:p>
        </p:txBody>
      </p:sp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5CEBD66B-10BF-4F31-FA4E-447B7525DF0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C318B7C-81CC-5165-6136-085AC0E75BF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A1F242E-8087-4E18-83A2-FEA4F93462E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6AD6A97-C5ED-4BBB-A437-915D5C454CAE}"/>
              </a:ext>
            </a:extLst>
          </p:cNvPr>
          <p:cNvSpPr txBox="1"/>
          <p:nvPr/>
        </p:nvSpPr>
        <p:spPr>
          <a:xfrm>
            <a:off x="5067300" y="2736502"/>
            <a:ext cx="2002471" cy="1384995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</a:rPr>
              <a:t>必須 </a:t>
            </a:r>
            <a:r>
              <a:rPr lang="en-US" altLang="zh-TW" sz="2800" dirty="0">
                <a:solidFill>
                  <a:schemeClr val="bg1"/>
                </a:solidFill>
              </a:rPr>
              <a:t>+ </a:t>
            </a:r>
            <a:r>
              <a:rPr lang="zh-TW" altLang="en-US" sz="2800" dirty="0">
                <a:solidFill>
                  <a:schemeClr val="bg1"/>
                </a:solidFill>
              </a:rPr>
              <a:t>贏得</a:t>
            </a:r>
            <a:endParaRPr lang="en-US" altLang="zh-TW" sz="2800" dirty="0">
              <a:solidFill>
                <a:schemeClr val="bg1"/>
              </a:solidFill>
            </a:endParaRPr>
          </a:p>
          <a:p>
            <a:r>
              <a:rPr lang="zh-TW" altLang="en-US" sz="2800" dirty="0">
                <a:solidFill>
                  <a:schemeClr val="bg1"/>
                </a:solidFill>
              </a:rPr>
              <a:t>可能 </a:t>
            </a:r>
            <a:r>
              <a:rPr lang="en-US" altLang="zh-TW" sz="2800" dirty="0">
                <a:solidFill>
                  <a:schemeClr val="bg1"/>
                </a:solidFill>
              </a:rPr>
              <a:t>+ </a:t>
            </a:r>
            <a:r>
              <a:rPr lang="zh-TW" altLang="en-US" sz="2800" dirty="0">
                <a:solidFill>
                  <a:schemeClr val="bg1"/>
                </a:solidFill>
              </a:rPr>
              <a:t>贏得</a:t>
            </a:r>
            <a:endParaRPr lang="en-US" altLang="zh-TW" sz="2800" dirty="0">
              <a:solidFill>
                <a:schemeClr val="bg1"/>
              </a:solidFill>
            </a:endParaRPr>
          </a:p>
          <a:p>
            <a:r>
              <a:rPr lang="en-US" altLang="zh-TW" sz="2800" dirty="0">
                <a:solidFill>
                  <a:schemeClr val="bg1"/>
                </a:solidFill>
              </a:rPr>
              <a:t> </a:t>
            </a:r>
            <a:r>
              <a:rPr lang="zh-TW" altLang="en-US" sz="2800" dirty="0">
                <a:solidFill>
                  <a:schemeClr val="bg1"/>
                </a:solidFill>
              </a:rPr>
              <a:t>能    </a:t>
            </a:r>
            <a:r>
              <a:rPr lang="en-US" altLang="zh-TW" sz="2800" dirty="0">
                <a:solidFill>
                  <a:schemeClr val="bg1"/>
                </a:solidFill>
              </a:rPr>
              <a:t>+ </a:t>
            </a:r>
            <a:r>
              <a:rPr lang="zh-TW" altLang="en-US" sz="2800" dirty="0">
                <a:solidFill>
                  <a:schemeClr val="bg1"/>
                </a:solidFill>
              </a:rPr>
              <a:t>贏得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8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2">
            <a:extLst>
              <a:ext uri="{FF2B5EF4-FFF2-40B4-BE49-F238E27FC236}">
                <a16:creationId xmlns:a16="http://schemas.microsoft.com/office/drawing/2014/main" id="{9B89FEFC-6B4D-C858-EBA1-A45D43E6C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470" y="4372477"/>
            <a:ext cx="5185572" cy="210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9FD9F7F4-B982-44B0-946E-95522668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Phrasal vs Single-word verbs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3D14446-8547-4B3B-B250-6673A9FAF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Wide Range of Meaning</a:t>
            </a:r>
          </a:p>
          <a:p>
            <a:r>
              <a:rPr lang="en-US" dirty="0">
                <a:sym typeface="Wingdings" panose="05000000000000000000" pitchFamily="2" charset="2"/>
              </a:rPr>
              <a:t>Example:</a:t>
            </a:r>
          </a:p>
          <a:p>
            <a:pPr lvl="1"/>
            <a:r>
              <a:rPr lang="en-US" dirty="0"/>
              <a:t>At the sight of blood, Amelia [passed out].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Amelia [passed out] the test papers.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Amelia [distributed] the test papers.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72E1DC6-E956-4FE2-B5D7-46D9422EE6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Nature of phrasal verbs</a:t>
            </a:r>
          </a:p>
        </p:txBody>
      </p:sp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5CEBD66B-10BF-4F31-FA4E-447B7525DF0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ABEDC-0B4B-71D2-3D1C-6CC9100AFE1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A1F242E-8087-4E18-83A2-FEA4F93462E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6AD6A97-C5ED-4BBB-A437-915D5C454CAE}"/>
              </a:ext>
            </a:extLst>
          </p:cNvPr>
          <p:cNvSpPr txBox="1"/>
          <p:nvPr/>
        </p:nvSpPr>
        <p:spPr>
          <a:xfrm>
            <a:off x="4630153" y="4129479"/>
            <a:ext cx="4248279" cy="95410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schemeClr val="bg1"/>
                </a:solidFill>
              </a:rPr>
              <a:t>Pass + Out = Faint</a:t>
            </a:r>
          </a:p>
          <a:p>
            <a:r>
              <a:rPr lang="en-US" sz="2800" dirty="0">
                <a:solidFill>
                  <a:schemeClr val="bg1"/>
                </a:solidFill>
              </a:rPr>
              <a:t>Pass + Out = Distribute (</a:t>
            </a:r>
            <a:r>
              <a:rPr lang="zh-TW" altLang="en-US" sz="2800" dirty="0">
                <a:solidFill>
                  <a:schemeClr val="bg1"/>
                </a:solidFill>
              </a:rPr>
              <a:t>發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8111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FD9F7F4-B982-44B0-946E-95522668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Phrasal vs Single-word verbs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72E1DC6-E956-4FE2-B5D7-46D9422EE6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Nature of phrasal verbs </a:t>
            </a:r>
            <a:r>
              <a:rPr lang="en-US" dirty="0">
                <a:sym typeface="Wingdings" panose="05000000000000000000" pitchFamily="2" charset="2"/>
              </a:rPr>
              <a:t> vague (inexact)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68AD88B8-CD54-DDD0-74C6-76205437C16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213" y="990600"/>
            <a:ext cx="91057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1A3CAB-5572-B478-7906-2ED3DBA7E84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562C61-E785-4FF9-BE6E-A139161C7EF6}"/>
              </a:ext>
            </a:extLst>
          </p:cNvPr>
          <p:cNvSpPr txBox="1"/>
          <p:nvPr/>
        </p:nvSpPr>
        <p:spPr>
          <a:xfrm rot="18484982">
            <a:off x="1744304" y="2819474"/>
            <a:ext cx="47476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tx2"/>
                </a:solidFill>
              </a:rPr>
              <a:t>Pass out</a:t>
            </a:r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DE09CC59-9F6E-426A-AA18-8B2873736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2133600"/>
            <a:ext cx="2136947" cy="17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9F919545-E3AB-70D6-1D19-F9C70B21676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2120318"/>
            <a:ext cx="4267200" cy="383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EE69BF0-E0C2-2233-20E9-90A8767B2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Content Placeholder 13">
            <a:extLst>
              <a:ext uri="{FF2B5EF4-FFF2-40B4-BE49-F238E27FC236}">
                <a16:creationId xmlns:a16="http://schemas.microsoft.com/office/drawing/2014/main" id="{19388492-9D58-2BE0-6C60-B3CE2B95CB63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569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FD9F7F4-B982-44B0-946E-95522668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Phrasal vs Single-word verbs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3D14446-8547-4B3B-B250-6673A9FAF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Nature </a:t>
            </a:r>
            <a:r>
              <a:rPr lang="en-US" dirty="0">
                <a:sym typeface="Wingdings" panose="05000000000000000000" pitchFamily="2" charset="2"/>
              </a:rPr>
              <a:t> Inexact</a:t>
            </a:r>
            <a:endParaRPr lang="en-US" dirty="0"/>
          </a:p>
          <a:p>
            <a:r>
              <a:rPr lang="en-US" dirty="0"/>
              <a:t>Usage</a:t>
            </a:r>
          </a:p>
          <a:p>
            <a:pPr lvl="1"/>
            <a:r>
              <a:rPr lang="en-US" dirty="0"/>
              <a:t>Single-word: </a:t>
            </a:r>
            <a:r>
              <a:rPr lang="en-US" dirty="0">
                <a:sym typeface="Wingdings" panose="05000000000000000000" pitchFamily="2" charset="2"/>
              </a:rPr>
              <a:t>specific  scientific writing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Phrasal: vague 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notes, memos, lists, personal letters, novels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Oral English</a:t>
            </a:r>
          </a:p>
          <a:p>
            <a:r>
              <a:rPr lang="en-US" dirty="0">
                <a:sym typeface="Wingdings" panose="05000000000000000000" pitchFamily="2" charset="2"/>
              </a:rPr>
              <a:t>You need to know both types of verbs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Single for writing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Phrasal for talking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638EECF-8D64-A78A-2157-673090551F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Summary</a:t>
            </a:r>
          </a:p>
        </p:txBody>
      </p:sp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61094DD5-C4B7-03A5-D187-E178131C500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8F2670F-6165-864C-737C-31D99D2AC79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A1F242E-8087-4E18-83A2-FEA4F93462E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7046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E6BEE1E-E30E-47A4-AF10-653EE7D2B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Using Phrasal Verbs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79A3480-1098-4961-9A10-9960CE9D4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Ask out (invite)</a:t>
            </a:r>
          </a:p>
          <a:p>
            <a:r>
              <a:rPr lang="en-US" dirty="0"/>
              <a:t>Back off</a:t>
            </a:r>
          </a:p>
          <a:p>
            <a:r>
              <a:rPr lang="en-US" dirty="0"/>
              <a:t>Break off (end)</a:t>
            </a:r>
          </a:p>
          <a:p>
            <a:r>
              <a:rPr lang="en-US" dirty="0"/>
              <a:t>Butter up (flatter)</a:t>
            </a:r>
          </a:p>
          <a:p>
            <a:r>
              <a:rPr lang="en-US" dirty="0"/>
              <a:t>Chew out (criticize)</a:t>
            </a:r>
          </a:p>
          <a:p>
            <a:r>
              <a:rPr lang="en-US" dirty="0"/>
              <a:t>Drop out</a:t>
            </a:r>
          </a:p>
          <a:p>
            <a:r>
              <a:rPr lang="en-US" dirty="0"/>
              <a:t>Egg on (encourage)</a:t>
            </a:r>
          </a:p>
          <a:p>
            <a:r>
              <a:rPr lang="en-US" dirty="0"/>
              <a:t>Grow up</a:t>
            </a:r>
          </a:p>
          <a:p>
            <a:r>
              <a:rPr lang="en-US" dirty="0"/>
              <a:t>Kick out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C60E5E-50F7-483F-86C5-42129AADB6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Common phrasal verbs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216FEA5-BEA6-4113-AF53-340024AD4073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Look over (inspect)</a:t>
            </a:r>
          </a:p>
          <a:p>
            <a:r>
              <a:rPr lang="en-US" dirty="0"/>
              <a:t>Make up</a:t>
            </a:r>
          </a:p>
          <a:p>
            <a:r>
              <a:rPr lang="en-US" dirty="0"/>
              <a:t>Stand up</a:t>
            </a:r>
          </a:p>
          <a:p>
            <a:r>
              <a:rPr lang="en-US" dirty="0"/>
              <a:t>Stand out</a:t>
            </a:r>
          </a:p>
          <a:p>
            <a:r>
              <a:rPr lang="en-US" dirty="0"/>
              <a:t>Rip off (cheat/steal)</a:t>
            </a:r>
          </a:p>
          <a:p>
            <a:r>
              <a:rPr lang="en-US" dirty="0"/>
              <a:t>Turn on (excite)</a:t>
            </a:r>
          </a:p>
          <a:p>
            <a:r>
              <a:rPr lang="en-US" dirty="0"/>
              <a:t>Turn off</a:t>
            </a:r>
          </a:p>
          <a:p>
            <a:r>
              <a:rPr lang="en-US" dirty="0"/>
              <a:t>Wear out (tire)</a:t>
            </a:r>
          </a:p>
          <a:p>
            <a:r>
              <a:rPr lang="en-US" dirty="0"/>
              <a:t>Write up</a:t>
            </a:r>
          </a:p>
          <a:p>
            <a:r>
              <a:rPr lang="en-US" dirty="0"/>
              <a:t>Write down</a:t>
            </a:r>
          </a:p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D96C65C-4B09-4976-985A-E2E518D80F8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Content Placeholder 13">
            <a:extLst>
              <a:ext uri="{FF2B5EF4-FFF2-40B4-BE49-F238E27FC236}">
                <a16:creationId xmlns:a16="http://schemas.microsoft.com/office/drawing/2014/main" id="{D3074FBA-4D82-4CC2-AE35-B3C1795287DA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E613BECC-93BE-520A-571B-3469402D96F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76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9143EE-DE54-496A-A4C3-D46659F0B66E}"/>
              </a:ext>
            </a:extLst>
          </p:cNvPr>
          <p:cNvSpPr/>
          <p:nvPr/>
        </p:nvSpPr>
        <p:spPr bwMode="auto">
          <a:xfrm>
            <a:off x="4800600" y="1447007"/>
            <a:ext cx="3957918" cy="297259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759BD-AA31-4C07-AB97-515FEF96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Using Phrasal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160FA-44EE-44C4-967A-77642F0DF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Fill in the Blanks</a:t>
            </a:r>
          </a:p>
          <a:p>
            <a:r>
              <a:rPr lang="en-US" dirty="0"/>
              <a:t>Choose a phrasal verb from the box on the right to fill in the blanks.</a:t>
            </a:r>
          </a:p>
          <a:p>
            <a:r>
              <a:rPr lang="en-US" dirty="0"/>
              <a:t>Decide on the correct tense.</a:t>
            </a:r>
          </a:p>
          <a:p>
            <a:r>
              <a:rPr lang="en-US" dirty="0"/>
              <a:t>Write single-word verb equivalents in ()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1F069-83B8-45D8-B2BB-F2FD48206F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Story of The Tramp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620E8B8-F56F-4AF6-A6B5-46E4C9D119C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5D4E5-2B71-41A4-8DDB-B7E49B2DD28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dirty="0"/>
              <a:t>Get out</a:t>
            </a:r>
          </a:p>
          <a:p>
            <a:r>
              <a:rPr lang="en-US" dirty="0"/>
              <a:t>Lie down (recline)</a:t>
            </a:r>
          </a:p>
          <a:p>
            <a:r>
              <a:rPr lang="en-US" dirty="0"/>
              <a:t>Wake up (arouse)</a:t>
            </a:r>
          </a:p>
          <a:p>
            <a:r>
              <a:rPr lang="en-US" dirty="0"/>
              <a:t>Write down</a:t>
            </a:r>
          </a:p>
          <a:p>
            <a:r>
              <a:rPr lang="en-US" dirty="0"/>
              <a:t>Drop off (fall asleep)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EDD0DF6-FB41-8CF3-D343-37F9584B31D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8358C53-DF74-8B86-C389-0DA464E9F47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38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7D4C5D2-AE2F-4A16-8F89-8D1D6DB12247}"/>
              </a:ext>
            </a:extLst>
          </p:cNvPr>
          <p:cNvSpPr/>
          <p:nvPr/>
        </p:nvSpPr>
        <p:spPr bwMode="auto">
          <a:xfrm>
            <a:off x="4800600" y="1447007"/>
            <a:ext cx="3957918" cy="297259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759BD-AA31-4C07-AB97-515FEF96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Using Phrasal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160FA-44EE-44C4-967A-77642F0DF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 tramp was sitting on a park bench. He was very tired. So, he decided to </a:t>
            </a:r>
            <a:r>
              <a:rPr lang="en-US" dirty="0">
                <a:solidFill>
                  <a:srgbClr val="FF33CC"/>
                </a:solidFill>
              </a:rPr>
              <a:t>A</a:t>
            </a:r>
            <a:r>
              <a:rPr lang="en-US" dirty="0"/>
              <a:t> and go to sleep. He had been sleeping for about 5 minutes when a man stopped, </a:t>
            </a:r>
            <a:r>
              <a:rPr lang="en-US" dirty="0">
                <a:solidFill>
                  <a:srgbClr val="FF33CC"/>
                </a:solidFill>
              </a:rPr>
              <a:t>B</a:t>
            </a:r>
            <a:r>
              <a:rPr lang="en-US" dirty="0"/>
              <a:t> the tramp, and asked him, “Excuse me. Do you know what the time is?” The tramp replied, “I’m sorry – I don’t have a watch, so I don’t know the time.”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1F069-83B8-45D8-B2BB-F2FD48206F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Story of The Tramp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5D4E5-2B71-41A4-8DDB-B7E49B2DD28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dirty="0"/>
              <a:t>Get out</a:t>
            </a:r>
          </a:p>
          <a:p>
            <a:r>
              <a:rPr lang="en-US" dirty="0"/>
              <a:t>Lie down (recline)</a:t>
            </a:r>
          </a:p>
          <a:p>
            <a:r>
              <a:rPr lang="en-US" dirty="0"/>
              <a:t>Wake up (arouse)</a:t>
            </a:r>
          </a:p>
          <a:p>
            <a:r>
              <a:rPr lang="en-US" dirty="0"/>
              <a:t>Write down</a:t>
            </a:r>
          </a:p>
          <a:p>
            <a:r>
              <a:rPr lang="en-US" dirty="0"/>
              <a:t>Drop off (fall asleep)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37814E-C2ED-4A20-8F46-D64F65DE1BA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82C1E1-D352-4421-8109-50FF952FF2E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620E8B8-F56F-4AF6-A6B5-46E4C9D119C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99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56ED86-45F4-4429-975F-6715983BE6B0}"/>
              </a:ext>
            </a:extLst>
          </p:cNvPr>
          <p:cNvSpPr/>
          <p:nvPr/>
        </p:nvSpPr>
        <p:spPr bwMode="auto">
          <a:xfrm>
            <a:off x="4800600" y="1447007"/>
            <a:ext cx="3957918" cy="297259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759BD-AA31-4C07-AB97-515FEF96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Using Phrasal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160FA-44EE-44C4-967A-77642F0DF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The tramp </a:t>
            </a:r>
            <a:r>
              <a:rPr lang="en-US" dirty="0">
                <a:solidFill>
                  <a:srgbClr val="FF33CC"/>
                </a:solidFill>
              </a:rPr>
              <a:t>C</a:t>
            </a:r>
            <a:r>
              <a:rPr lang="en-US" dirty="0"/>
              <a:t> again. After a few minutes he went back to sleep. Just then, a woman, gently shook the tramp’s shoulder until he </a:t>
            </a:r>
            <a:r>
              <a:rPr lang="en-US" dirty="0">
                <a:solidFill>
                  <a:srgbClr val="FF33CC"/>
                </a:solidFill>
              </a:rPr>
              <a:t>D</a:t>
            </a:r>
            <a:r>
              <a:rPr lang="en-US" dirty="0"/>
              <a:t> again. She said, “I’m sorry to trouble you, but I’ve lost my watch – do you happen to know the time?” The tramp was a little annoyed at being </a:t>
            </a:r>
            <a:r>
              <a:rPr lang="en-US" dirty="0">
                <a:solidFill>
                  <a:srgbClr val="FF33CC"/>
                </a:solidFill>
              </a:rPr>
              <a:t>E </a:t>
            </a:r>
            <a:r>
              <a:rPr lang="en-US" dirty="0"/>
              <a:t>again, but he politely told the woman that he didn’t have a watch and didn’t know the time.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1F069-83B8-45D8-B2BB-F2FD48206F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Story of The Tramp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5D4E5-2B71-41A4-8DDB-B7E49B2DD28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dirty="0"/>
              <a:t>Get out</a:t>
            </a:r>
          </a:p>
          <a:p>
            <a:r>
              <a:rPr lang="en-US" dirty="0"/>
              <a:t>Lie down (recline)</a:t>
            </a:r>
          </a:p>
          <a:p>
            <a:r>
              <a:rPr lang="en-US" dirty="0"/>
              <a:t>Wake up (arouse)</a:t>
            </a:r>
          </a:p>
          <a:p>
            <a:r>
              <a:rPr lang="en-US" dirty="0"/>
              <a:t>Write down</a:t>
            </a:r>
          </a:p>
          <a:p>
            <a:r>
              <a:rPr lang="en-US" dirty="0"/>
              <a:t>Drop off (fall asleep)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37814E-C2ED-4A20-8F46-D64F65DE1BA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82C1E1-D352-4421-8109-50FF952FF2E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620E8B8-F56F-4AF6-A6B5-46E4C9D119C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00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3F1F802-7508-4720-B863-C1DFFBD3C287}"/>
              </a:ext>
            </a:extLst>
          </p:cNvPr>
          <p:cNvSpPr/>
          <p:nvPr/>
        </p:nvSpPr>
        <p:spPr bwMode="auto">
          <a:xfrm>
            <a:off x="4800600" y="1447007"/>
            <a:ext cx="3957918" cy="297259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759BD-AA31-4C07-AB97-515FEF96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Using Phrasal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160FA-44EE-44C4-967A-77642F0DF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After the woman had gone, the tramp had an idea. He opened the bag that contained all his possessions and </a:t>
            </a:r>
            <a:r>
              <a:rPr lang="en-US" dirty="0">
                <a:solidFill>
                  <a:srgbClr val="FF33CC"/>
                </a:solidFill>
              </a:rPr>
              <a:t>F</a:t>
            </a:r>
            <a:r>
              <a:rPr lang="en-US" dirty="0"/>
              <a:t> a pen, a piece of paper and some string. On the paper, he </a:t>
            </a:r>
            <a:r>
              <a:rPr lang="en-US" dirty="0">
                <a:solidFill>
                  <a:srgbClr val="FF33CC"/>
                </a:solidFill>
              </a:rPr>
              <a:t>G</a:t>
            </a:r>
            <a:r>
              <a:rPr lang="en-US" dirty="0"/>
              <a:t>, ‘I do not have a watch. I do not know the time’. He then hung the paper around his neck and eventually </a:t>
            </a:r>
            <a:r>
              <a:rPr lang="en-US" dirty="0">
                <a:solidFill>
                  <a:srgbClr val="FF33CC"/>
                </a:solidFill>
              </a:rPr>
              <a:t>H</a:t>
            </a:r>
            <a:r>
              <a:rPr lang="en-US" dirty="0"/>
              <a:t> again.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1F069-83B8-45D8-B2BB-F2FD48206F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Story of The Tramp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5D4E5-2B71-41A4-8DDB-B7E49B2DD28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dirty="0"/>
              <a:t>Get out</a:t>
            </a:r>
          </a:p>
          <a:p>
            <a:r>
              <a:rPr lang="en-US" dirty="0"/>
              <a:t>Lie down (recline)</a:t>
            </a:r>
          </a:p>
          <a:p>
            <a:r>
              <a:rPr lang="en-US" dirty="0"/>
              <a:t>Wake up (arouse)</a:t>
            </a:r>
          </a:p>
          <a:p>
            <a:r>
              <a:rPr lang="en-US" dirty="0"/>
              <a:t>Write down</a:t>
            </a:r>
          </a:p>
          <a:p>
            <a:r>
              <a:rPr lang="en-US" dirty="0"/>
              <a:t>Drop off (fall asleep)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37814E-C2ED-4A20-8F46-D64F65DE1BA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82C1E1-D352-4421-8109-50FF952FF2E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620E8B8-F56F-4AF6-A6B5-46E4C9D119C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83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9E15CA-E88C-469C-9938-E0A7CE39863E}"/>
              </a:ext>
            </a:extLst>
          </p:cNvPr>
          <p:cNvSpPr/>
          <p:nvPr/>
        </p:nvSpPr>
        <p:spPr bwMode="auto">
          <a:xfrm>
            <a:off x="4800600" y="1447007"/>
            <a:ext cx="3957918" cy="297259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759BD-AA31-4C07-AB97-515FEF96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Using Phrasal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160FA-44EE-44C4-967A-77642F0DF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After about 15 minutes, a policeman who was walking through the park noticed the tramp and the sign around his neck. He </a:t>
            </a:r>
            <a:r>
              <a:rPr lang="en-US" dirty="0">
                <a:solidFill>
                  <a:srgbClr val="FF33CC"/>
                </a:solidFill>
              </a:rPr>
              <a:t>J</a:t>
            </a:r>
            <a:r>
              <a:rPr lang="en-US" dirty="0"/>
              <a:t> (_) the tramp and said, “I read your sign, I thought you’d like to know that it’s 2:30 pm.”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1F069-83B8-45D8-B2BB-F2FD48206F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Story of The Tramp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5D4E5-2B71-41A4-8DDB-B7E49B2DD28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dirty="0"/>
              <a:t>Get out</a:t>
            </a:r>
          </a:p>
          <a:p>
            <a:r>
              <a:rPr lang="en-US" dirty="0"/>
              <a:t>Lie down (recline)</a:t>
            </a:r>
          </a:p>
          <a:p>
            <a:r>
              <a:rPr lang="en-US" dirty="0"/>
              <a:t>Wake up (arouse)</a:t>
            </a:r>
          </a:p>
          <a:p>
            <a:r>
              <a:rPr lang="en-US" dirty="0"/>
              <a:t>Write down</a:t>
            </a:r>
          </a:p>
          <a:p>
            <a:r>
              <a:rPr lang="en-US" dirty="0"/>
              <a:t>Drop off (fall asleep)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37814E-C2ED-4A20-8F46-D64F65DE1BA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82C1E1-D352-4421-8109-50FF952FF2E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620E8B8-F56F-4AF6-A6B5-46E4C9D119C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95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759BD-AA31-4C07-AB97-515FEF96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Journal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160FA-44EE-44C4-967A-77642F0DF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Tell me a funny story or a joke.</a:t>
            </a:r>
          </a:p>
          <a:p>
            <a:r>
              <a:rPr lang="en-US" dirty="0"/>
              <a:t>Write using as many phrasal verbs as possible.</a:t>
            </a:r>
          </a:p>
          <a:p>
            <a:r>
              <a:rPr lang="en-US" dirty="0"/>
              <a:t>Underline phrasal verbs</a:t>
            </a:r>
          </a:p>
          <a:p>
            <a:r>
              <a:rPr lang="en-US" dirty="0"/>
              <a:t>(Cluster Diagram Optional)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D1782BA-2C80-A5AC-567A-FA9D6AECD4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Funny Story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B00384F-552F-489A-9937-54F5649270D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552972C-F5F2-4059-8EA0-EF7A8CE1F01C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1384031"/>
            <a:ext cx="3653589" cy="4714059"/>
          </a:xfr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EB01926-0506-1753-2FD3-8A70BAD4B22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43C0BC3-2923-0679-2F28-9F3A4A5FFA9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56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25" descr="A lion with its mouth open&#10;&#10;Description automatically generated">
            <a:extLst>
              <a:ext uri="{FF2B5EF4-FFF2-40B4-BE49-F238E27FC236}">
                <a16:creationId xmlns:a16="http://schemas.microsoft.com/office/drawing/2014/main" id="{4BD1DDAB-D794-96AD-678D-8DEF9E6606F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47" y="1447800"/>
            <a:ext cx="3836705" cy="5181600"/>
          </a:xfr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4A307DE9-2FCF-4941-8006-9A15EFA8C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Homework &amp; Assignments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A438444-8567-4656-A3DC-2D0F802C6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Write a personal letter asking to borrow a copy of the book “The Lion, The Witch and the Wardrobe” by CS Lewis from a former teacher.</a:t>
            </a:r>
          </a:p>
          <a:p>
            <a:r>
              <a:rPr lang="en-US" dirty="0"/>
              <a:t>Write on a single sheet of A4 paper.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446AA2B-87C1-4716-AB00-1B6F1A146A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Homework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BF8CEB68-6D19-4852-BE5B-9E65912EA75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6A3DE24-D99A-10AB-9E7E-C13F1D73733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Picture 6">
            <a:hlinkClick r:id="rId4"/>
            <a:extLst>
              <a:ext uri="{FF2B5EF4-FFF2-40B4-BE49-F238E27FC236}">
                <a16:creationId xmlns:a16="http://schemas.microsoft.com/office/drawing/2014/main" id="{A4B2962E-A861-4A4C-8051-80F38B75E5E1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61752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5 Homework &amp; Assignments</a:t>
            </a:r>
            <a:endParaRPr lang="en-CA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Submit your cover letter and resume electronically</a:t>
            </a:r>
          </a:p>
          <a:p>
            <a:r>
              <a:rPr lang="en-CA" dirty="0"/>
              <a:t>Remember to attach a picture of your cluster diagram (mind map) to the submission</a:t>
            </a:r>
          </a:p>
          <a:p>
            <a:r>
              <a:rPr lang="en-CA" dirty="0"/>
              <a:t>Bring a hardcopy next week.</a:t>
            </a:r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Assignments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0A0FF58A-5253-48C9-91FA-DF03C14ECC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42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11BE2-5997-7F3F-977A-F9FD279C7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Reading a Short Article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3572F-F036-1101-E28E-305CAD94F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the short essay (handout).</a:t>
            </a:r>
          </a:p>
          <a:p>
            <a:r>
              <a:rPr lang="en-US" dirty="0"/>
              <a:t>Choose a Title for the article</a:t>
            </a:r>
          </a:p>
          <a:p>
            <a:r>
              <a:rPr lang="en-US" dirty="0"/>
              <a:t>Turn the page over and answer the multiple-choice questions </a:t>
            </a:r>
          </a:p>
          <a:p>
            <a:r>
              <a:rPr lang="en-US" altLang="zh-CN" dirty="0"/>
              <a:t>D</a:t>
            </a:r>
            <a:r>
              <a:rPr lang="en-US" dirty="0"/>
              <a:t>o not look at the text when you are an</a:t>
            </a:r>
            <a:r>
              <a:rPr lang="en-US" altLang="zh-CN" dirty="0"/>
              <a:t>swering the questions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A8B8B-79B4-61EB-125D-05233451C4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12574B-CE77-2FA0-A499-933F36BC197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39B10C7-8AA7-A34E-57C0-25D7A108E11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B44766D-519C-8774-2CE7-AC4D3A01EA3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83043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jiyingwen.potx" id="{1E7E033A-585D-4725-B160-08E2BF807BA3}" vid="{340CEADB-9BA1-4509-9A05-001D1ECFF9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bw53verb</Template>
  <TotalTime>539</TotalTime>
  <Words>1085</Words>
  <Application>Microsoft Office PowerPoint</Application>
  <PresentationFormat>On-screen Show (4:3)</PresentationFormat>
  <Paragraphs>160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Times New Roman</vt:lpstr>
      <vt:lpstr>Wingdings</vt:lpstr>
      <vt:lpstr>ecp1026</vt:lpstr>
      <vt:lpstr>CorelDRAW</vt:lpstr>
      <vt:lpstr>5.3 Verbs &amp; Formality</vt:lpstr>
      <vt:lpstr>1 The Meaning of Marks</vt:lpstr>
      <vt:lpstr>2 Phrasal vs Single-word verbs</vt:lpstr>
      <vt:lpstr>2 Phrasal vs Single-word verbs</vt:lpstr>
      <vt:lpstr>2 Phrasal vs Single-word verbs</vt:lpstr>
      <vt:lpstr>2 Phrasal vs Single-word verbs</vt:lpstr>
      <vt:lpstr>2 Phrasal vs Single-word verbs</vt:lpstr>
      <vt:lpstr>2 Phrasal vs Single-word verbs</vt:lpstr>
      <vt:lpstr>2 Phrasal vs Single-word verbs</vt:lpstr>
      <vt:lpstr>2 Phrasal vs Single-word verbs</vt:lpstr>
      <vt:lpstr>2 Phrasal vs Single-word verbs</vt:lpstr>
      <vt:lpstr>3 Using Phrasal Verbs</vt:lpstr>
      <vt:lpstr>3 Using Phrasal Verbs</vt:lpstr>
      <vt:lpstr>3 Using Phrasal Verbs</vt:lpstr>
      <vt:lpstr>3 Using Phrasal Verbs</vt:lpstr>
      <vt:lpstr>3 Using Phrasal Verbs</vt:lpstr>
      <vt:lpstr>3 Using Phrasal Verbs</vt:lpstr>
      <vt:lpstr>4 Journal Entry</vt:lpstr>
      <vt:lpstr>5 Homework &amp; Assignments</vt:lpstr>
      <vt:lpstr>5 Homework &amp; Assignments</vt:lpstr>
      <vt:lpstr>Reading a Short Article </vt:lpstr>
    </vt:vector>
  </TitlesOfParts>
  <Company>Research Communication: EFL for Science and Engineering Students</Company>
  <LinksUpToDate>false</LinksUpToDate>
  <SharedDoc>false</SharedDoc>
  <HyperlinkBase>http://www.kejiyingwen.com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5.3 Verb &amp; fomality</dc:title>
  <dc:subject>Template for Lecture Slides for Kejiyingwen</dc:subject>
  <dc:creator>林歐瑪</dc:creator>
  <cp:lastModifiedBy>Jonathon David White</cp:lastModifiedBy>
  <cp:revision>21</cp:revision>
  <dcterms:created xsi:type="dcterms:W3CDTF">2023-03-24T00:50:20Z</dcterms:created>
  <dcterms:modified xsi:type="dcterms:W3CDTF">2024-04-22T04:59:06Z</dcterms:modified>
  <cp:category>course</cp:category>
</cp:coreProperties>
</file>