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0" r:id="rId3"/>
    <p:sldId id="271" r:id="rId4"/>
    <p:sldId id="272" r:id="rId5"/>
    <p:sldId id="273" r:id="rId6"/>
    <p:sldId id="274" r:id="rId7"/>
    <p:sldId id="275" r:id="rId8"/>
    <p:sldId id="276" r:id="rId9"/>
    <p:sldId id="277" r:id="rId10"/>
    <p:sldId id="278" r:id="rId11"/>
    <p:sldId id="269" r:id="rId12"/>
    <p:sldId id="280" r:id="rId13"/>
    <p:sldId id="282" r:id="rId14"/>
    <p:sldId id="283" r:id="rId15"/>
    <p:sldId id="284" r:id="rId16"/>
    <p:sldId id="285" r:id="rId17"/>
    <p:sldId id="286" r:id="rId18"/>
    <p:sldId id="287" r:id="rId19"/>
    <p:sldId id="288" r:id="rId20"/>
    <p:sldId id="289" r:id="rId21"/>
    <p:sldId id="290" r:id="rId22"/>
    <p:sldId id="279" r:id="rId23"/>
    <p:sldId id="257" r:id="rId24"/>
    <p:sldId id="258" r:id="rId25"/>
    <p:sldId id="266" r:id="rId26"/>
    <p:sldId id="259" r:id="rId27"/>
    <p:sldId id="260" r:id="rId28"/>
    <p:sldId id="261" r:id="rId29"/>
    <p:sldId id="264" r:id="rId30"/>
    <p:sldId id="265" r:id="rId31"/>
    <p:sldId id="267" r:id="rId32"/>
    <p:sldId id="268" r:id="rId33"/>
    <p:sldId id="263"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8E8F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p:cViewPr varScale="1">
        <p:scale>
          <a:sx n="164" d="100"/>
          <a:sy n="164" d="100"/>
        </p:scale>
        <p:origin x="724"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0Title">
    <p:spTree>
      <p:nvGrpSpPr>
        <p:cNvPr id="1" name=""/>
        <p:cNvGrpSpPr/>
        <p:nvPr/>
      </p:nvGrpSpPr>
      <p:grpSpPr>
        <a:xfrm>
          <a:off x="0" y="0"/>
          <a:ext cx="0" cy="0"/>
          <a:chOff x="0" y="0"/>
          <a:chExt cx="0" cy="0"/>
        </a:xfrm>
      </p:grpSpPr>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53471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hyperlink" Target="https://www.kejiyingwen.com/" TargetMode="Externa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dirty="0"/>
              <a:t>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2024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1"/>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err="1">
                <a:solidFill>
                  <a:schemeClr val="tx2"/>
                </a:solidFill>
                <a:ea typeface="新細明體" panose="02020500000000000000" pitchFamily="18" charset="-120"/>
              </a:rPr>
              <a:t>bw</a:t>
            </a:r>
            <a:r>
              <a:rPr lang="en-US" altLang="zh-TW" sz="2000" dirty="0">
                <a:solidFill>
                  <a:schemeClr val="tx2"/>
                </a:solidFill>
                <a:ea typeface="新細明體" panose="02020500000000000000" pitchFamily="18" charset="-120"/>
              </a:rPr>
              <a:t>-§5.4 Skimming &amp; Scanning</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8" r:id="rId5"/>
    <p:sldLayoutId id="2147483679" r:id="rId6"/>
    <p:sldLayoutId id="2147483681" r:id="rId7"/>
    <p:sldLayoutId id="2147483682" r:id="rId8"/>
    <p:sldLayoutId id="2147483680" r:id="rId9"/>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a/53skim.mp3" TargetMode="External"/><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a/53skmhow.mp3"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3demo.mp3" TargetMode="Externa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ti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12.png"/><Relationship Id="rId12"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7.png"/><Relationship Id="rId11" Type="http://schemas.openxmlformats.org/officeDocument/2006/relationships/image" Target="../media/image9.png"/><Relationship Id="rId5" Type="http://schemas.openxmlformats.org/officeDocument/2006/relationships/image" Target="../media/image13.png"/><Relationship Id="rId15" Type="http://schemas.openxmlformats.org/officeDocument/2006/relationships/image" Target="../media/image11.pn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17.png"/><Relationship Id="rId1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a:xfrm>
            <a:off x="328863" y="998622"/>
            <a:ext cx="8610600" cy="990600"/>
          </a:xfrm>
        </p:spPr>
        <p:txBody>
          <a:bodyPr/>
          <a:lstStyle/>
          <a:p>
            <a:r>
              <a:rPr lang="en-CA" dirty="0"/>
              <a:t>5.4 Skimming &amp; Scanning</a:t>
            </a:r>
          </a:p>
        </p:txBody>
      </p:sp>
      <p:sp>
        <p:nvSpPr>
          <p:cNvPr id="3" name="Subtitle 2">
            <a:extLst>
              <a:ext uri="{FF2B5EF4-FFF2-40B4-BE49-F238E27FC236}">
                <a16:creationId xmlns:a16="http://schemas.microsoft.com/office/drawing/2014/main" id="{D1B6FB98-6707-47F9-9C38-17F849B5A2D6}"/>
              </a:ext>
            </a:extLst>
          </p:cNvPr>
          <p:cNvSpPr>
            <a:spLocks noGrp="1"/>
          </p:cNvSpPr>
          <p:nvPr>
            <p:ph type="subTitle" idx="1"/>
          </p:nvPr>
        </p:nvSpPr>
        <p:spPr/>
        <p:txBody>
          <a:bodyPr/>
          <a:lstStyle/>
          <a:p>
            <a:r>
              <a:rPr lang="en-CA" dirty="0"/>
              <a:t>Use for the first slide in your presentation</a:t>
            </a:r>
          </a:p>
        </p:txBody>
      </p:sp>
      <p:pic>
        <p:nvPicPr>
          <p:cNvPr id="6" name="Picture 5">
            <a:extLst>
              <a:ext uri="{FF2B5EF4-FFF2-40B4-BE49-F238E27FC236}">
                <a16:creationId xmlns:a16="http://schemas.microsoft.com/office/drawing/2014/main" id="{299C95F3-6934-43C0-AB83-BD0E6769B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4231" y="1989222"/>
            <a:ext cx="6176514" cy="4234587"/>
          </a:xfrm>
          <a:prstGeom prst="rect">
            <a:avLst/>
          </a:prstGeom>
        </p:spPr>
      </p:pic>
      <p:grpSp>
        <p:nvGrpSpPr>
          <p:cNvPr id="7" name="Group 6">
            <a:extLst>
              <a:ext uri="{FF2B5EF4-FFF2-40B4-BE49-F238E27FC236}">
                <a16:creationId xmlns:a16="http://schemas.microsoft.com/office/drawing/2014/main" id="{A921A7A1-1F58-A6A0-14ED-ABC91E6502D9}"/>
              </a:ext>
            </a:extLst>
          </p:cNvPr>
          <p:cNvGrpSpPr/>
          <p:nvPr/>
        </p:nvGrpSpPr>
        <p:grpSpPr>
          <a:xfrm>
            <a:off x="5955231" y="3758391"/>
            <a:ext cx="590226" cy="100740"/>
            <a:chOff x="5869984" y="3758391"/>
            <a:chExt cx="590226" cy="100740"/>
          </a:xfrm>
        </p:grpSpPr>
        <p:sp>
          <p:nvSpPr>
            <p:cNvPr id="4" name="Oval 3">
              <a:extLst>
                <a:ext uri="{FF2B5EF4-FFF2-40B4-BE49-F238E27FC236}">
                  <a16:creationId xmlns:a16="http://schemas.microsoft.com/office/drawing/2014/main" id="{8E47E39D-A36B-B48E-373E-F80918873868}"/>
                </a:ext>
              </a:extLst>
            </p:cNvPr>
            <p:cNvSpPr/>
            <p:nvPr/>
          </p:nvSpPr>
          <p:spPr bwMode="auto">
            <a:xfrm>
              <a:off x="5869984" y="3781639"/>
              <a:ext cx="77490" cy="77492"/>
            </a:xfrm>
            <a:prstGeom prst="ellipse">
              <a:avLst/>
            </a:prstGeom>
            <a:solidFill>
              <a:srgbClr val="002060"/>
            </a:solidFill>
            <a:ln w="9525" cap="flat" cmpd="sng" algn="ctr">
              <a:solidFill>
                <a:srgbClr val="0000C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5" name="Oval 4">
              <a:extLst>
                <a:ext uri="{FF2B5EF4-FFF2-40B4-BE49-F238E27FC236}">
                  <a16:creationId xmlns:a16="http://schemas.microsoft.com/office/drawing/2014/main" id="{AD3AF3C7-CA29-CB7B-9DF0-7253E0EC533A}"/>
                </a:ext>
              </a:extLst>
            </p:cNvPr>
            <p:cNvSpPr/>
            <p:nvPr/>
          </p:nvSpPr>
          <p:spPr bwMode="auto">
            <a:xfrm>
              <a:off x="6382720" y="3758391"/>
              <a:ext cx="77490" cy="77492"/>
            </a:xfrm>
            <a:prstGeom prst="ellipse">
              <a:avLst/>
            </a:prstGeom>
            <a:solidFill>
              <a:srgbClr val="002060"/>
            </a:solidFill>
            <a:ln w="9525" cap="flat" cmpd="sng" algn="ctr">
              <a:solidFill>
                <a:srgbClr val="0000C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spTree>
    <p:extLst>
      <p:ext uri="{BB962C8B-B14F-4D97-AF65-F5344CB8AC3E}">
        <p14:creationId xmlns:p14="http://schemas.microsoft.com/office/powerpoint/2010/main" val="278135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fill="hold" nodeType="withEffect">
                                  <p:stCondLst>
                                    <p:cond delay="0"/>
                                  </p:stCondLst>
                                  <p:childTnLst>
                                    <p:animMotion origin="layout" path="M 0.0085 0.00255 L -0.01424 -0.00301 " pathEditMode="relative" rAng="0" ptsTypes="AA">
                                      <p:cBhvr>
                                        <p:cTn id="6" dur="2000" fill="hold"/>
                                        <p:tgtEl>
                                          <p:spTgt spid="7"/>
                                        </p:tgtEl>
                                        <p:attrNameLst>
                                          <p:attrName>ppt_x</p:attrName>
                                          <p:attrName>ppt_y</p:attrName>
                                        </p:attrNameLst>
                                      </p:cBhvr>
                                      <p:rCtr x="-1146"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7C7147F-4AD5-40F9-859A-2037FB3150E0}"/>
              </a:ext>
            </a:extLst>
          </p:cNvPr>
          <p:cNvSpPr>
            <a:spLocks noGrp="1"/>
          </p:cNvSpPr>
          <p:nvPr>
            <p:ph type="title"/>
          </p:nvPr>
        </p:nvSpPr>
        <p:spPr/>
        <p:txBody>
          <a:bodyPr>
            <a:normAutofit fontScale="90000"/>
          </a:bodyPr>
          <a:lstStyle/>
          <a:p>
            <a:r>
              <a:rPr lang="en-US" dirty="0"/>
              <a:t>1 Introduction</a:t>
            </a:r>
            <a:r>
              <a:rPr lang="en-US"/>
              <a:t>: When to Use</a:t>
            </a:r>
          </a:p>
        </p:txBody>
      </p:sp>
      <p:sp>
        <p:nvSpPr>
          <p:cNvPr id="10" name="Content Placeholder 9">
            <a:extLst>
              <a:ext uri="{FF2B5EF4-FFF2-40B4-BE49-F238E27FC236}">
                <a16:creationId xmlns:a16="http://schemas.microsoft.com/office/drawing/2014/main" id="{636E1AAF-DE8B-4448-B3C5-4AE731FD574B}"/>
              </a:ext>
            </a:extLst>
          </p:cNvPr>
          <p:cNvSpPr>
            <a:spLocks noGrp="1"/>
          </p:cNvSpPr>
          <p:nvPr>
            <p:ph idx="1"/>
          </p:nvPr>
        </p:nvSpPr>
        <p:spPr/>
        <p:txBody>
          <a:bodyPr/>
          <a:lstStyle/>
          <a:p>
            <a:r>
              <a:rPr lang="en-US" dirty="0"/>
              <a:t>Listen to the teacher’s talk</a:t>
            </a:r>
          </a:p>
          <a:p>
            <a:r>
              <a:rPr lang="en-US" dirty="0"/>
              <a:t>Fill in the blanks in your workbook.</a:t>
            </a:r>
          </a:p>
        </p:txBody>
      </p:sp>
      <p:sp>
        <p:nvSpPr>
          <p:cNvPr id="2" name="Text Placeholder 1">
            <a:extLst>
              <a:ext uri="{FF2B5EF4-FFF2-40B4-BE49-F238E27FC236}">
                <a16:creationId xmlns:a16="http://schemas.microsoft.com/office/drawing/2014/main" id="{59928059-1ED5-1521-D297-1F88B6CB45A8}"/>
              </a:ext>
            </a:extLst>
          </p:cNvPr>
          <p:cNvSpPr>
            <a:spLocks noGrp="1"/>
          </p:cNvSpPr>
          <p:nvPr>
            <p:ph type="body" sz="quarter" idx="12"/>
          </p:nvPr>
        </p:nvSpPr>
        <p:spPr/>
        <p:txBody>
          <a:bodyPr>
            <a:normAutofit fontScale="92500" lnSpcReduction="20000"/>
          </a:bodyPr>
          <a:lstStyle/>
          <a:p>
            <a:endParaRPr lang="en-US"/>
          </a:p>
        </p:txBody>
      </p:sp>
      <p:pic>
        <p:nvPicPr>
          <p:cNvPr id="15" name="Content Placeholder 9">
            <a:extLst>
              <a:ext uri="{FF2B5EF4-FFF2-40B4-BE49-F238E27FC236}">
                <a16:creationId xmlns:a16="http://schemas.microsoft.com/office/drawing/2014/main" id="{728A776A-58BA-49A2-8E6E-6E22DDECB59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3" name="Content Placeholder 2">
            <a:extLst>
              <a:ext uri="{FF2B5EF4-FFF2-40B4-BE49-F238E27FC236}">
                <a16:creationId xmlns:a16="http://schemas.microsoft.com/office/drawing/2014/main" id="{F4C83C10-7786-9B92-B966-699396D99E9F}"/>
              </a:ext>
            </a:extLst>
          </p:cNvPr>
          <p:cNvSpPr>
            <a:spLocks noGrp="1"/>
          </p:cNvSpPr>
          <p:nvPr>
            <p:ph sz="quarter" idx="14"/>
          </p:nvPr>
        </p:nvSpPr>
        <p:spPr/>
        <p:txBody>
          <a:bodyPr/>
          <a:lstStyle/>
          <a:p>
            <a:endParaRPr lang="en-US"/>
          </a:p>
        </p:txBody>
      </p:sp>
      <p:sp>
        <p:nvSpPr>
          <p:cNvPr id="4" name="Content Placeholder 3">
            <a:extLst>
              <a:ext uri="{FF2B5EF4-FFF2-40B4-BE49-F238E27FC236}">
                <a16:creationId xmlns:a16="http://schemas.microsoft.com/office/drawing/2014/main" id="{F28AA514-A835-EC82-B2D5-96E7100965F1}"/>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656457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2286B05-5EB7-5424-55B9-FAB4EA06AF65}"/>
              </a:ext>
            </a:extLst>
          </p:cNvPr>
          <p:cNvSpPr/>
          <p:nvPr/>
        </p:nvSpPr>
        <p:spPr bwMode="auto">
          <a:xfrm>
            <a:off x="732294" y="1212138"/>
            <a:ext cx="7373319" cy="5203556"/>
          </a:xfrm>
          <a:prstGeom prst="ellipse">
            <a:avLst/>
          </a:prstGeom>
          <a:solidFill>
            <a:srgbClr val="0000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1" name="Oval 10">
            <a:extLst>
              <a:ext uri="{FF2B5EF4-FFF2-40B4-BE49-F238E27FC236}">
                <a16:creationId xmlns:a16="http://schemas.microsoft.com/office/drawing/2014/main" id="{A63E49A1-BDA2-14DC-A6F0-6772B33EF591}"/>
              </a:ext>
            </a:extLst>
          </p:cNvPr>
          <p:cNvSpPr/>
          <p:nvPr/>
        </p:nvSpPr>
        <p:spPr bwMode="auto">
          <a:xfrm>
            <a:off x="4870343" y="2035892"/>
            <a:ext cx="2247254" cy="116450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Times New Roman" panose="02020603050405020304" pitchFamily="18" charset="0"/>
            </a:endParaRPr>
          </a:p>
        </p:txBody>
      </p:sp>
      <p:sp>
        <p:nvSpPr>
          <p:cNvPr id="8" name="Oval 7">
            <a:extLst>
              <a:ext uri="{FF2B5EF4-FFF2-40B4-BE49-F238E27FC236}">
                <a16:creationId xmlns:a16="http://schemas.microsoft.com/office/drawing/2014/main" id="{C6D9A7BB-D9EC-C609-3371-39213313F232}"/>
              </a:ext>
            </a:extLst>
          </p:cNvPr>
          <p:cNvSpPr/>
          <p:nvPr/>
        </p:nvSpPr>
        <p:spPr bwMode="auto">
          <a:xfrm>
            <a:off x="4343400" y="3150951"/>
            <a:ext cx="1921790" cy="101329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Times New Roman" panose="02020603050405020304" pitchFamily="18" charset="0"/>
            </a:endParaRPr>
          </a:p>
        </p:txBody>
      </p:sp>
      <p:sp>
        <p:nvSpPr>
          <p:cNvPr id="12" name="Oval 11">
            <a:extLst>
              <a:ext uri="{FF2B5EF4-FFF2-40B4-BE49-F238E27FC236}">
                <a16:creationId xmlns:a16="http://schemas.microsoft.com/office/drawing/2014/main" id="{2059A145-96E0-CE0A-86ED-06D2B8C81165}"/>
              </a:ext>
            </a:extLst>
          </p:cNvPr>
          <p:cNvSpPr/>
          <p:nvPr/>
        </p:nvSpPr>
        <p:spPr bwMode="auto">
          <a:xfrm>
            <a:off x="879529" y="2065150"/>
            <a:ext cx="2475856" cy="3173277"/>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Times New Roman" panose="02020603050405020304" pitchFamily="18" charset="0"/>
            </a:endParaRPr>
          </a:p>
        </p:txBody>
      </p:sp>
      <p:sp>
        <p:nvSpPr>
          <p:cNvPr id="7" name="Oval 6">
            <a:extLst>
              <a:ext uri="{FF2B5EF4-FFF2-40B4-BE49-F238E27FC236}">
                <a16:creationId xmlns:a16="http://schemas.microsoft.com/office/drawing/2014/main" id="{3505568C-7C68-6469-03D7-FEC3E2B1A31F}"/>
              </a:ext>
            </a:extLst>
          </p:cNvPr>
          <p:cNvSpPr/>
          <p:nvPr/>
        </p:nvSpPr>
        <p:spPr bwMode="auto">
          <a:xfrm>
            <a:off x="3769963" y="4325298"/>
            <a:ext cx="1921790" cy="198151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Times New Roman" panose="02020603050405020304" pitchFamily="18" charset="0"/>
            </a:endParaRPr>
          </a:p>
        </p:txBody>
      </p:sp>
      <p:sp>
        <p:nvSpPr>
          <p:cNvPr id="9" name="Title 8">
            <a:extLst>
              <a:ext uri="{FF2B5EF4-FFF2-40B4-BE49-F238E27FC236}">
                <a16:creationId xmlns:a16="http://schemas.microsoft.com/office/drawing/2014/main" id="{47C7147F-4AD5-40F9-859A-2037FB3150E0}"/>
              </a:ext>
            </a:extLst>
          </p:cNvPr>
          <p:cNvSpPr>
            <a:spLocks noGrp="1"/>
          </p:cNvSpPr>
          <p:nvPr>
            <p:ph type="title"/>
          </p:nvPr>
        </p:nvSpPr>
        <p:spPr/>
        <p:txBody>
          <a:bodyPr>
            <a:normAutofit fontScale="90000"/>
          </a:bodyPr>
          <a:lstStyle/>
          <a:p>
            <a:r>
              <a:rPr lang="en-US" dirty="0"/>
              <a:t>1 Introduction: When to Use</a:t>
            </a:r>
          </a:p>
        </p:txBody>
      </p:sp>
      <p:cxnSp>
        <p:nvCxnSpPr>
          <p:cNvPr id="6" name="Straight Connector 5">
            <a:extLst>
              <a:ext uri="{FF2B5EF4-FFF2-40B4-BE49-F238E27FC236}">
                <a16:creationId xmlns:a16="http://schemas.microsoft.com/office/drawing/2014/main" id="{9E98D2BB-1188-4069-8E7E-9C2C3DF21294}"/>
              </a:ext>
            </a:extLst>
          </p:cNvPr>
          <p:cNvCxnSpPr>
            <a:cxnSpLocks/>
          </p:cNvCxnSpPr>
          <p:nvPr/>
        </p:nvCxnSpPr>
        <p:spPr bwMode="auto">
          <a:xfrm flipH="1">
            <a:off x="2301498" y="1373187"/>
            <a:ext cx="3111285" cy="4551040"/>
          </a:xfrm>
          <a:prstGeom prst="line">
            <a:avLst/>
          </a:prstGeom>
          <a:solidFill>
            <a:schemeClr val="accent1"/>
          </a:solidFill>
          <a:ln w="603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5" name="Content Placeholder 9">
            <a:extLst>
              <a:ext uri="{FF2B5EF4-FFF2-40B4-BE49-F238E27FC236}">
                <a16:creationId xmlns:a16="http://schemas.microsoft.com/office/drawing/2014/main" id="{728A776A-58BA-49A2-8E6E-6E22DDECB591}"/>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0" y="990600"/>
            <a:ext cx="911225" cy="457200"/>
          </a:xfrm>
          <a:prstGeom prst="rect">
            <a:avLst/>
          </a:prstGeom>
        </p:spPr>
      </p:pic>
      <p:sp>
        <p:nvSpPr>
          <p:cNvPr id="10" name="Content Placeholder 9">
            <a:extLst>
              <a:ext uri="{FF2B5EF4-FFF2-40B4-BE49-F238E27FC236}">
                <a16:creationId xmlns:a16="http://schemas.microsoft.com/office/drawing/2014/main" id="{636E1AAF-DE8B-4448-B3C5-4AE731FD574B}"/>
              </a:ext>
            </a:extLst>
          </p:cNvPr>
          <p:cNvSpPr>
            <a:spLocks noGrp="1"/>
          </p:cNvSpPr>
          <p:nvPr>
            <p:ph idx="4294967295"/>
          </p:nvPr>
        </p:nvSpPr>
        <p:spPr>
          <a:xfrm>
            <a:off x="0" y="1373187"/>
            <a:ext cx="8686800" cy="5180013"/>
          </a:xfrm>
          <a:noFill/>
        </p:spPr>
        <p:txBody>
          <a:bodyPr>
            <a:normAutofit/>
          </a:bodyPr>
          <a:lstStyle/>
          <a:p>
            <a:pPr marL="0" indent="0">
              <a:buNone/>
            </a:pPr>
            <a:r>
              <a:rPr lang="en-US" sz="4800" b="1" dirty="0"/>
              <a:t>			</a:t>
            </a:r>
            <a:r>
              <a:rPr lang="en-US" sz="4800" b="1" dirty="0">
                <a:solidFill>
                  <a:schemeClr val="bg1"/>
                </a:solidFill>
              </a:rPr>
              <a:t>READING</a:t>
            </a:r>
            <a:r>
              <a:rPr lang="en-US" sz="4800" b="1" dirty="0"/>
              <a:t>			</a:t>
            </a:r>
          </a:p>
          <a:p>
            <a:pPr marL="0" indent="0">
              <a:buNone/>
            </a:pPr>
            <a:r>
              <a:rPr lang="en-US" sz="4800" b="1" dirty="0"/>
              <a:t>					  </a:t>
            </a:r>
            <a:r>
              <a:rPr lang="en-US" sz="4800" b="1" dirty="0">
                <a:solidFill>
                  <a:srgbClr val="FF3399"/>
                </a:solidFill>
              </a:rPr>
              <a:t>Critical</a:t>
            </a:r>
          </a:p>
          <a:p>
            <a:pPr marL="0" indent="0">
              <a:buNone/>
            </a:pPr>
            <a:r>
              <a:rPr lang="en-US" sz="4800" b="1" dirty="0">
                <a:solidFill>
                  <a:srgbClr val="FF3399"/>
                </a:solidFill>
              </a:rPr>
              <a:t>	Pleasure		Scan</a:t>
            </a:r>
          </a:p>
          <a:p>
            <a:pPr marL="0" indent="0">
              <a:buNone/>
            </a:pPr>
            <a:r>
              <a:rPr lang="en-US" sz="4800" b="1" dirty="0">
                <a:solidFill>
                  <a:srgbClr val="FF3399"/>
                </a:solidFill>
              </a:rPr>
              <a:t>				</a:t>
            </a:r>
          </a:p>
          <a:p>
            <a:pPr marL="0" indent="0">
              <a:buNone/>
            </a:pPr>
            <a:r>
              <a:rPr lang="en-US" sz="4800" b="1" dirty="0">
                <a:solidFill>
                  <a:srgbClr val="FF3399"/>
                </a:solidFill>
              </a:rPr>
              <a:t>                          Skim</a:t>
            </a:r>
          </a:p>
        </p:txBody>
      </p:sp>
    </p:spTree>
    <p:extLst>
      <p:ext uri="{BB962C8B-B14F-4D97-AF65-F5344CB8AC3E}">
        <p14:creationId xmlns:p14="http://schemas.microsoft.com/office/powerpoint/2010/main" val="3489240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D37A41E-D63F-496E-ACD5-E9677F3589EA}"/>
              </a:ext>
            </a:extLst>
          </p:cNvPr>
          <p:cNvSpPr>
            <a:spLocks noGrp="1"/>
          </p:cNvSpPr>
          <p:nvPr>
            <p:ph type="title"/>
          </p:nvPr>
        </p:nvSpPr>
        <p:spPr/>
        <p:txBody>
          <a:bodyPr>
            <a:normAutofit fontScale="90000"/>
          </a:bodyPr>
          <a:lstStyle/>
          <a:p>
            <a:r>
              <a:rPr lang="en-US" dirty="0"/>
              <a:t>1 Introduction: When to Use</a:t>
            </a:r>
          </a:p>
        </p:txBody>
      </p:sp>
      <p:graphicFrame>
        <p:nvGraphicFramePr>
          <p:cNvPr id="23" name="Content Placeholder 22">
            <a:extLst>
              <a:ext uri="{FF2B5EF4-FFF2-40B4-BE49-F238E27FC236}">
                <a16:creationId xmlns:a16="http://schemas.microsoft.com/office/drawing/2014/main" id="{8005BA03-59BA-4955-AD06-E673DD43F636}"/>
              </a:ext>
            </a:extLst>
          </p:cNvPr>
          <p:cNvGraphicFramePr>
            <a:graphicFrameLocks noGrp="1"/>
          </p:cNvGraphicFramePr>
          <p:nvPr>
            <p:ph idx="1"/>
            <p:extLst>
              <p:ext uri="{D42A27DB-BD31-4B8C-83A1-F6EECF244321}">
                <p14:modId xmlns:p14="http://schemas.microsoft.com/office/powerpoint/2010/main" val="503941080"/>
              </p:ext>
            </p:extLst>
          </p:nvPr>
        </p:nvGraphicFramePr>
        <p:xfrm>
          <a:off x="228600" y="1447800"/>
          <a:ext cx="8686800" cy="4280331"/>
        </p:xfrm>
        <a:graphic>
          <a:graphicData uri="http://schemas.openxmlformats.org/drawingml/2006/table">
            <a:tbl>
              <a:tblPr firstRow="1" bandRow="1">
                <a:tableStyleId>{5C22544A-7EE6-4342-B048-85BDC9FD1C3A}</a:tableStyleId>
              </a:tblPr>
              <a:tblGrid>
                <a:gridCol w="2066026">
                  <a:extLst>
                    <a:ext uri="{9D8B030D-6E8A-4147-A177-3AD203B41FA5}">
                      <a16:colId xmlns:a16="http://schemas.microsoft.com/office/drawing/2014/main" val="932431553"/>
                    </a:ext>
                  </a:extLst>
                </a:gridCol>
                <a:gridCol w="2711327">
                  <a:extLst>
                    <a:ext uri="{9D8B030D-6E8A-4147-A177-3AD203B41FA5}">
                      <a16:colId xmlns:a16="http://schemas.microsoft.com/office/drawing/2014/main" val="3037631006"/>
                    </a:ext>
                  </a:extLst>
                </a:gridCol>
                <a:gridCol w="3909447">
                  <a:extLst>
                    <a:ext uri="{9D8B030D-6E8A-4147-A177-3AD203B41FA5}">
                      <a16:colId xmlns:a16="http://schemas.microsoft.com/office/drawing/2014/main" val="3487590643"/>
                    </a:ext>
                  </a:extLst>
                </a:gridCol>
              </a:tblGrid>
              <a:tr h="907211">
                <a:tc>
                  <a:txBody>
                    <a:bodyPr/>
                    <a:lstStyle/>
                    <a:p>
                      <a:pPr algn="ctr"/>
                      <a:endParaRPr lang="en-US" dirty="0"/>
                    </a:p>
                  </a:txBody>
                  <a:tcPr anchor="ctr">
                    <a:solidFill>
                      <a:srgbClr val="0000CC"/>
                    </a:solidFill>
                  </a:tcPr>
                </a:tc>
                <a:tc>
                  <a:txBody>
                    <a:bodyPr/>
                    <a:lstStyle/>
                    <a:p>
                      <a:pPr algn="ctr"/>
                      <a:r>
                        <a:rPr lang="en-US" sz="2800" dirty="0"/>
                        <a:t>Scan</a:t>
                      </a:r>
                    </a:p>
                  </a:txBody>
                  <a:tcPr anchor="ctr">
                    <a:solidFill>
                      <a:srgbClr val="0000CC"/>
                    </a:solidFill>
                  </a:tcPr>
                </a:tc>
                <a:tc>
                  <a:txBody>
                    <a:bodyPr/>
                    <a:lstStyle/>
                    <a:p>
                      <a:pPr algn="ctr"/>
                      <a:r>
                        <a:rPr lang="en-US" sz="2800" dirty="0"/>
                        <a:t>Skim</a:t>
                      </a:r>
                    </a:p>
                  </a:txBody>
                  <a:tcPr anchor="ctr">
                    <a:solidFill>
                      <a:srgbClr val="0000CC"/>
                    </a:solidFill>
                  </a:tcPr>
                </a:tc>
                <a:extLst>
                  <a:ext uri="{0D108BD9-81ED-4DB2-BD59-A6C34878D82A}">
                    <a16:rowId xmlns:a16="http://schemas.microsoft.com/office/drawing/2014/main" val="1694319664"/>
                  </a:ext>
                </a:extLst>
              </a:tr>
              <a:tr h="1574800">
                <a:tc>
                  <a:txBody>
                    <a:bodyPr/>
                    <a:lstStyle/>
                    <a:p>
                      <a:pPr algn="ctr"/>
                      <a:r>
                        <a:rPr lang="en-US" sz="2800" dirty="0">
                          <a:solidFill>
                            <a:schemeClr val="tx2"/>
                          </a:solidFill>
                        </a:rPr>
                        <a:t>Definition</a:t>
                      </a:r>
                    </a:p>
                  </a:txBody>
                  <a:tcPr anchor="ctr">
                    <a:solidFill>
                      <a:srgbClr val="C8E8F0"/>
                    </a:solidFill>
                  </a:tcPr>
                </a:tc>
                <a:tc>
                  <a:txBody>
                    <a:bodyPr/>
                    <a:lstStyle/>
                    <a:p>
                      <a:pPr algn="ctr"/>
                      <a:r>
                        <a:rPr lang="en-US" sz="2800" dirty="0">
                          <a:solidFill>
                            <a:schemeClr val="tx2"/>
                          </a:solidFill>
                        </a:rPr>
                        <a:t>Look for </a:t>
                      </a:r>
                    </a:p>
                    <a:p>
                      <a:pPr algn="ctr"/>
                      <a:r>
                        <a:rPr lang="en-US" sz="2800" dirty="0">
                          <a:solidFill>
                            <a:schemeClr val="tx2"/>
                          </a:solidFill>
                        </a:rPr>
                        <a:t>specific facts</a:t>
                      </a:r>
                    </a:p>
                  </a:txBody>
                  <a:tcPr anchor="ctr">
                    <a:solidFill>
                      <a:srgbClr val="C8E8F0"/>
                    </a:solidFill>
                  </a:tcPr>
                </a:tc>
                <a:tc>
                  <a:txBody>
                    <a:bodyPr/>
                    <a:lstStyle/>
                    <a:p>
                      <a:pPr algn="ctr"/>
                      <a:r>
                        <a:rPr lang="en-US" sz="2800" dirty="0">
                          <a:solidFill>
                            <a:schemeClr val="tx2"/>
                          </a:solidFill>
                        </a:rPr>
                        <a:t>Search for </a:t>
                      </a:r>
                    </a:p>
                    <a:p>
                      <a:pPr algn="ctr"/>
                      <a:r>
                        <a:rPr lang="en-US" sz="2800" dirty="0">
                          <a:solidFill>
                            <a:schemeClr val="tx2"/>
                          </a:solidFill>
                        </a:rPr>
                        <a:t>main ideas</a:t>
                      </a:r>
                    </a:p>
                  </a:txBody>
                  <a:tcPr anchor="ctr">
                    <a:solidFill>
                      <a:srgbClr val="C8E8F0"/>
                    </a:solidFill>
                  </a:tcPr>
                </a:tc>
                <a:extLst>
                  <a:ext uri="{0D108BD9-81ED-4DB2-BD59-A6C34878D82A}">
                    <a16:rowId xmlns:a16="http://schemas.microsoft.com/office/drawing/2014/main" val="3159405293"/>
                  </a:ext>
                </a:extLst>
              </a:tr>
              <a:tr h="1574800">
                <a:tc>
                  <a:txBody>
                    <a:bodyPr/>
                    <a:lstStyle/>
                    <a:p>
                      <a:pPr algn="ctr"/>
                      <a:r>
                        <a:rPr lang="en-US" sz="2800" dirty="0">
                          <a:solidFill>
                            <a:schemeClr val="tx2"/>
                          </a:solidFill>
                        </a:rPr>
                        <a:t>Use</a:t>
                      </a:r>
                    </a:p>
                  </a:txBody>
                  <a:tcPr anchor="ctr">
                    <a:solidFill>
                      <a:srgbClr val="00B0F0"/>
                    </a:solidFill>
                  </a:tcPr>
                </a:tc>
                <a:tc>
                  <a:txBody>
                    <a:bodyPr/>
                    <a:lstStyle/>
                    <a:p>
                      <a:pPr marL="0" indent="0" algn="ctr">
                        <a:buFontTx/>
                        <a:buNone/>
                      </a:pPr>
                      <a:r>
                        <a:rPr lang="en-US" sz="2800" dirty="0">
                          <a:solidFill>
                            <a:schemeClr val="tx2"/>
                          </a:solidFill>
                        </a:rPr>
                        <a:t>Locate </a:t>
                      </a:r>
                    </a:p>
                    <a:p>
                      <a:pPr marL="0" indent="0" algn="ctr">
                        <a:buFontTx/>
                        <a:buNone/>
                      </a:pPr>
                      <a:r>
                        <a:rPr lang="en-US" sz="2800" dirty="0">
                          <a:solidFill>
                            <a:schemeClr val="tx2"/>
                          </a:solidFill>
                        </a:rPr>
                        <a:t>-new terms</a:t>
                      </a:r>
                    </a:p>
                    <a:p>
                      <a:pPr marL="0" indent="0" algn="ctr">
                        <a:buFontTx/>
                        <a:buNone/>
                      </a:pPr>
                      <a:r>
                        <a:rPr lang="en-US" sz="2800" dirty="0">
                          <a:solidFill>
                            <a:schemeClr val="tx2"/>
                          </a:solidFill>
                        </a:rPr>
                        <a:t>-specific info</a:t>
                      </a:r>
                    </a:p>
                  </a:txBody>
                  <a:tcPr anchor="ctr">
                    <a:solidFill>
                      <a:srgbClr val="00B0F0"/>
                    </a:solidFill>
                  </a:tcPr>
                </a:tc>
                <a:tc>
                  <a:txBody>
                    <a:bodyPr/>
                    <a:lstStyle/>
                    <a:p>
                      <a:pPr marL="285750" indent="-285750" algn="ctr">
                        <a:buFontTx/>
                        <a:buChar char="-"/>
                      </a:pPr>
                      <a:r>
                        <a:rPr lang="en-US" sz="2800" dirty="0">
                          <a:solidFill>
                            <a:schemeClr val="tx2"/>
                          </a:solidFill>
                        </a:rPr>
                        <a:t>Find main ideas</a:t>
                      </a:r>
                    </a:p>
                    <a:p>
                      <a:pPr marL="285750" indent="-285750" algn="ctr">
                        <a:buFontTx/>
                        <a:buChar char="-"/>
                      </a:pPr>
                      <a:r>
                        <a:rPr lang="en-US" sz="2800" dirty="0">
                          <a:solidFill>
                            <a:schemeClr val="tx2"/>
                          </a:solidFill>
                        </a:rPr>
                        <a:t>Gain awareness</a:t>
                      </a:r>
                    </a:p>
                    <a:p>
                      <a:pPr marL="285750" indent="-285750" algn="ctr">
                        <a:buFontTx/>
                        <a:buChar char="-"/>
                      </a:pPr>
                      <a:r>
                        <a:rPr lang="en-US" sz="2800" dirty="0">
                          <a:solidFill>
                            <a:schemeClr val="tx2"/>
                          </a:solidFill>
                        </a:rPr>
                        <a:t>Decide if to read</a:t>
                      </a:r>
                    </a:p>
                    <a:p>
                      <a:pPr marL="285750" indent="-285750" algn="ctr">
                        <a:buFontTx/>
                        <a:buChar char="-"/>
                      </a:pPr>
                      <a:r>
                        <a:rPr lang="en-US" sz="2800" dirty="0">
                          <a:solidFill>
                            <a:schemeClr val="tx2"/>
                          </a:solidFill>
                        </a:rPr>
                        <a:t>Prepare to critical read</a:t>
                      </a:r>
                    </a:p>
                  </a:txBody>
                  <a:tcPr anchor="ctr">
                    <a:solidFill>
                      <a:srgbClr val="00B0F0"/>
                    </a:solidFill>
                  </a:tcPr>
                </a:tc>
                <a:extLst>
                  <a:ext uri="{0D108BD9-81ED-4DB2-BD59-A6C34878D82A}">
                    <a16:rowId xmlns:a16="http://schemas.microsoft.com/office/drawing/2014/main" val="328736044"/>
                  </a:ext>
                </a:extLst>
              </a:tr>
            </a:tbl>
          </a:graphicData>
        </a:graphic>
      </p:graphicFrame>
      <p:sp>
        <p:nvSpPr>
          <p:cNvPr id="10" name="Text Placeholder 9">
            <a:extLst>
              <a:ext uri="{FF2B5EF4-FFF2-40B4-BE49-F238E27FC236}">
                <a16:creationId xmlns:a16="http://schemas.microsoft.com/office/drawing/2014/main" id="{624E0528-D920-49A2-A081-0E94454D1778}"/>
              </a:ext>
            </a:extLst>
          </p:cNvPr>
          <p:cNvSpPr>
            <a:spLocks noGrp="1"/>
          </p:cNvSpPr>
          <p:nvPr>
            <p:ph type="body" sz="quarter" idx="12"/>
          </p:nvPr>
        </p:nvSpPr>
        <p:spPr/>
        <p:txBody>
          <a:bodyPr>
            <a:normAutofit fontScale="92500" lnSpcReduction="20000"/>
          </a:bodyPr>
          <a:lstStyle/>
          <a:p>
            <a:endParaRPr lang="en-US"/>
          </a:p>
        </p:txBody>
      </p:sp>
      <p:sp>
        <p:nvSpPr>
          <p:cNvPr id="12" name="Content Placeholder 11">
            <a:extLst>
              <a:ext uri="{FF2B5EF4-FFF2-40B4-BE49-F238E27FC236}">
                <a16:creationId xmlns:a16="http://schemas.microsoft.com/office/drawing/2014/main" id="{1668BC6E-1296-414B-ACEC-F20EDC4AA855}"/>
              </a:ext>
            </a:extLst>
          </p:cNvPr>
          <p:cNvSpPr>
            <a:spLocks noGrp="1"/>
          </p:cNvSpPr>
          <p:nvPr>
            <p:ph sz="quarter" idx="14"/>
          </p:nvPr>
        </p:nvSpPr>
        <p:spPr/>
        <p:txBody>
          <a:bodyPr/>
          <a:lstStyle/>
          <a:p>
            <a:endParaRPr lang="en-US"/>
          </a:p>
        </p:txBody>
      </p:sp>
      <p:pic>
        <p:nvPicPr>
          <p:cNvPr id="14" name="Content Placeholder 9">
            <a:extLst>
              <a:ext uri="{FF2B5EF4-FFF2-40B4-BE49-F238E27FC236}">
                <a16:creationId xmlns:a16="http://schemas.microsoft.com/office/drawing/2014/main" id="{487F738D-9868-45CB-9EE8-D15CAB1FD1E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11" name="Content Placeholder 17">
            <a:hlinkClick r:id="rId3" action="ppaction://hlinkfile"/>
            <a:extLst>
              <a:ext uri="{FF2B5EF4-FFF2-40B4-BE49-F238E27FC236}">
                <a16:creationId xmlns:a16="http://schemas.microsoft.com/office/drawing/2014/main" id="{4BC7CC1D-F56D-4331-9DC3-08D15E3961F7}"/>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533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dirty="0"/>
              <a:t>2 How to Skim</a:t>
            </a:r>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lstStyle/>
          <a:p>
            <a:r>
              <a:rPr lang="en-US" dirty="0"/>
              <a:t>Listen to the talk</a:t>
            </a:r>
          </a:p>
          <a:p>
            <a:r>
              <a:rPr lang="en-US" dirty="0"/>
              <a:t>Follow along in your books</a:t>
            </a:r>
          </a:p>
        </p:txBody>
      </p:sp>
      <p:sp>
        <p:nvSpPr>
          <p:cNvPr id="5" name="Text Placeholder 4">
            <a:extLst>
              <a:ext uri="{FF2B5EF4-FFF2-40B4-BE49-F238E27FC236}">
                <a16:creationId xmlns:a16="http://schemas.microsoft.com/office/drawing/2014/main" id="{77A52EEA-42FD-EBBC-FFD2-A2CB52FB291D}"/>
              </a:ext>
            </a:extLst>
          </p:cNvPr>
          <p:cNvSpPr>
            <a:spLocks noGrp="1"/>
          </p:cNvSpPr>
          <p:nvPr>
            <p:ph type="body" sz="quarter" idx="12"/>
          </p:nvPr>
        </p:nvSpPr>
        <p:spPr/>
        <p:txBody>
          <a:bodyPr>
            <a:normAutofit fontScale="92500" lnSpcReduction="20000"/>
          </a:bodyPr>
          <a:lstStyle/>
          <a:p>
            <a:endParaRPr lang="en-US"/>
          </a:p>
        </p:txBody>
      </p:sp>
      <p:pic>
        <p:nvPicPr>
          <p:cNvPr id="8" name="Content Placeholder 9">
            <a:extLst>
              <a:ext uri="{FF2B5EF4-FFF2-40B4-BE49-F238E27FC236}">
                <a16:creationId xmlns:a16="http://schemas.microsoft.com/office/drawing/2014/main" id="{E62D957D-467A-457B-B203-AEEB5E560AB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10" name="Content Placeholder 17">
            <a:hlinkClick r:id="rId3" action="ppaction://hlinkfile"/>
            <a:extLst>
              <a:ext uri="{FF2B5EF4-FFF2-40B4-BE49-F238E27FC236}">
                <a16:creationId xmlns:a16="http://schemas.microsoft.com/office/drawing/2014/main" id="{5E2EEEBE-A62C-4907-A938-3F20B19645B0}"/>
              </a:ext>
            </a:extLst>
          </p:cNvPr>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6">
            <a:extLst>
              <a:ext uri="{FF2B5EF4-FFF2-40B4-BE49-F238E27FC236}">
                <a16:creationId xmlns:a16="http://schemas.microsoft.com/office/drawing/2014/main" id="{6B6107CF-E203-9C46-5715-4E0308D368AA}"/>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83718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dirty="0"/>
              <a:t>2 How to Skim</a:t>
            </a:r>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lstStyle/>
          <a:p>
            <a:pPr marL="514350" indent="-514350">
              <a:buFont typeface="+mj-lt"/>
              <a:buAutoNum type="arabicPeriod"/>
            </a:pPr>
            <a:r>
              <a:rPr lang="en-US" dirty="0"/>
              <a:t>Read title</a:t>
            </a:r>
          </a:p>
          <a:p>
            <a:pPr marL="514350" indent="-514350">
              <a:buFont typeface="+mj-lt"/>
              <a:buAutoNum type="arabicPeriod"/>
            </a:pPr>
            <a:r>
              <a:rPr lang="en-US" dirty="0"/>
              <a:t>First paragraph</a:t>
            </a:r>
          </a:p>
          <a:p>
            <a:pPr marL="914400" lvl="1" indent="-514350">
              <a:buFont typeface="Times New Roman" panose="02020603050405020304" pitchFamily="18" charset="0"/>
              <a:buChar char="⁃"/>
            </a:pPr>
            <a:r>
              <a:rPr lang="en-US" dirty="0"/>
              <a:t>Read at regular speed.</a:t>
            </a:r>
          </a:p>
          <a:p>
            <a:pPr marL="914400" lvl="1" indent="-514350">
              <a:buFont typeface="Times New Roman" panose="02020603050405020304" pitchFamily="18" charset="0"/>
              <a:buChar char="⁃"/>
            </a:pPr>
            <a:r>
              <a:rPr lang="en-US" dirty="0"/>
              <a:t>What is this all about?</a:t>
            </a:r>
          </a:p>
          <a:p>
            <a:pPr marL="514350" indent="-514350">
              <a:buFont typeface="+mj-lt"/>
              <a:buAutoNum type="arabicPeriod"/>
            </a:pPr>
            <a:r>
              <a:rPr lang="en-US" dirty="0"/>
              <a:t>Rest of article</a:t>
            </a:r>
          </a:p>
          <a:p>
            <a:pPr marL="914400" lvl="1" indent="-514350">
              <a:buFont typeface="Times New Roman" panose="02020603050405020304" pitchFamily="18" charset="0"/>
              <a:buChar char="⁃"/>
            </a:pPr>
            <a:r>
              <a:rPr lang="en-US" dirty="0"/>
              <a:t>Read only a few words / paragraph.</a:t>
            </a:r>
          </a:p>
          <a:p>
            <a:pPr marL="914400" lvl="1" indent="-514350">
              <a:buFont typeface="Times New Roman" panose="02020603050405020304" pitchFamily="18" charset="0"/>
              <a:buChar char="⁃"/>
            </a:pPr>
            <a:r>
              <a:rPr lang="en-US" dirty="0"/>
              <a:t>Look for words related to main idea.</a:t>
            </a:r>
          </a:p>
        </p:txBody>
      </p:sp>
      <p:sp>
        <p:nvSpPr>
          <p:cNvPr id="4" name="Text Placeholder 3">
            <a:extLst>
              <a:ext uri="{FF2B5EF4-FFF2-40B4-BE49-F238E27FC236}">
                <a16:creationId xmlns:a16="http://schemas.microsoft.com/office/drawing/2014/main" id="{4F903A83-4ECE-4C02-9039-9692BF08948B}"/>
              </a:ext>
            </a:extLst>
          </p:cNvPr>
          <p:cNvSpPr>
            <a:spLocks noGrp="1"/>
          </p:cNvSpPr>
          <p:nvPr>
            <p:ph type="body" sz="quarter" idx="12"/>
          </p:nvPr>
        </p:nvSpPr>
        <p:spPr/>
        <p:txBody>
          <a:bodyPr>
            <a:normAutofit fontScale="92500" lnSpcReduction="20000"/>
          </a:bodyPr>
          <a:lstStyle/>
          <a:p>
            <a:r>
              <a:rPr lang="en-US" dirty="0"/>
              <a:t>Steps to Skimming</a:t>
            </a:r>
          </a:p>
        </p:txBody>
      </p:sp>
      <p:pic>
        <p:nvPicPr>
          <p:cNvPr id="8" name="Content Placeholder 9">
            <a:extLst>
              <a:ext uri="{FF2B5EF4-FFF2-40B4-BE49-F238E27FC236}">
                <a16:creationId xmlns:a16="http://schemas.microsoft.com/office/drawing/2014/main" id="{E62D957D-467A-457B-B203-AEEB5E560AB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15" name="Picture 14">
            <a:extLst>
              <a:ext uri="{FF2B5EF4-FFF2-40B4-BE49-F238E27FC236}">
                <a16:creationId xmlns:a16="http://schemas.microsoft.com/office/drawing/2014/main" id="{51D5779D-C225-4631-8F26-CEEFAC3976AB}"/>
              </a:ext>
            </a:extLst>
          </p:cNvPr>
          <p:cNvPicPr>
            <a:picLocks noChangeAspect="1"/>
          </p:cNvPicPr>
          <p:nvPr/>
        </p:nvPicPr>
        <p:blipFill rotWithShape="1">
          <a:blip r:embed="rId3">
            <a:extLst>
              <a:ext uri="{28A0092B-C50C-407E-A947-70E740481C1C}">
                <a14:useLocalDpi xmlns:a14="http://schemas.microsoft.com/office/drawing/2010/main" val="0"/>
              </a:ext>
            </a:extLst>
          </a:blip>
          <a:srcRect t="25244"/>
          <a:stretch/>
        </p:blipFill>
        <p:spPr>
          <a:xfrm>
            <a:off x="4786686" y="1447800"/>
            <a:ext cx="3977752" cy="2780273"/>
          </a:xfrm>
          <a:prstGeom prst="rect">
            <a:avLst/>
          </a:prstGeom>
        </p:spPr>
      </p:pic>
      <p:sp>
        <p:nvSpPr>
          <p:cNvPr id="17" name="Content Placeholder 16">
            <a:extLst>
              <a:ext uri="{FF2B5EF4-FFF2-40B4-BE49-F238E27FC236}">
                <a16:creationId xmlns:a16="http://schemas.microsoft.com/office/drawing/2014/main" id="{B95F4702-1166-4A18-84BC-4BB6D6D6CBE2}"/>
              </a:ext>
            </a:extLst>
          </p:cNvPr>
          <p:cNvSpPr>
            <a:spLocks noGrp="1"/>
          </p:cNvSpPr>
          <p:nvPr>
            <p:ph sz="quarter" idx="15"/>
          </p:nvPr>
        </p:nvSpPr>
        <p:spPr/>
        <p:txBody>
          <a:bodyPr/>
          <a:lstStyle/>
          <a:p>
            <a:endParaRPr lang="en-US"/>
          </a:p>
        </p:txBody>
      </p:sp>
      <p:sp>
        <p:nvSpPr>
          <p:cNvPr id="19" name="Content Placeholder 18">
            <a:extLst>
              <a:ext uri="{FF2B5EF4-FFF2-40B4-BE49-F238E27FC236}">
                <a16:creationId xmlns:a16="http://schemas.microsoft.com/office/drawing/2014/main" id="{7500E249-D372-4D2F-9B0C-2372D2D36A34}"/>
              </a:ext>
            </a:extLst>
          </p:cNvPr>
          <p:cNvSpPr>
            <a:spLocks noGrp="1"/>
          </p:cNvSpPr>
          <p:nvPr>
            <p:ph sz="quarter" idx="14"/>
          </p:nvPr>
        </p:nvSpPr>
        <p:spPr/>
        <p:txBody>
          <a:bodyPr/>
          <a:lstStyle/>
          <a:p>
            <a:endParaRPr lang="en-US"/>
          </a:p>
        </p:txBody>
      </p:sp>
      <p:sp>
        <p:nvSpPr>
          <p:cNvPr id="5" name="TextBox 4">
            <a:extLst>
              <a:ext uri="{FF2B5EF4-FFF2-40B4-BE49-F238E27FC236}">
                <a16:creationId xmlns:a16="http://schemas.microsoft.com/office/drawing/2014/main" id="{EE4E5C25-4F1D-8C08-C89B-7B9EF8600F9D}"/>
              </a:ext>
            </a:extLst>
          </p:cNvPr>
          <p:cNvSpPr txBox="1"/>
          <p:nvPr/>
        </p:nvSpPr>
        <p:spPr>
          <a:xfrm>
            <a:off x="2837774" y="5281880"/>
            <a:ext cx="3897824" cy="1323439"/>
          </a:xfrm>
          <a:prstGeom prst="rect">
            <a:avLst/>
          </a:prstGeom>
          <a:solidFill>
            <a:schemeClr val="tx2"/>
          </a:solidFill>
        </p:spPr>
        <p:txBody>
          <a:bodyPr wrap="square" rtlCol="0">
            <a:spAutoFit/>
          </a:bodyPr>
          <a:lstStyle/>
          <a:p>
            <a:pPr algn="ctr"/>
            <a:r>
              <a:rPr lang="en-US" sz="4000" dirty="0">
                <a:solidFill>
                  <a:schemeClr val="bg1"/>
                </a:solidFill>
              </a:rPr>
              <a:t>Move your eyes not your head!</a:t>
            </a:r>
          </a:p>
        </p:txBody>
      </p:sp>
    </p:spTree>
    <p:extLst>
      <p:ext uri="{BB962C8B-B14F-4D97-AF65-F5344CB8AC3E}">
        <p14:creationId xmlns:p14="http://schemas.microsoft.com/office/powerpoint/2010/main" val="187306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a:t>2 How to Skim</a:t>
            </a:r>
            <a:endParaRPr lang="en-US" dirty="0"/>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lstStyle/>
          <a:p>
            <a:r>
              <a:rPr lang="en-US" dirty="0"/>
              <a:t>Skim the article by looking only at highlighted phrases.</a:t>
            </a:r>
          </a:p>
          <a:p>
            <a:r>
              <a:rPr lang="en-US" dirty="0"/>
              <a:t>You have 3 (three) minutes.</a:t>
            </a:r>
          </a:p>
          <a:p>
            <a:r>
              <a:rPr lang="en-US" dirty="0"/>
              <a:t>Try to answer the questions without looking again at the article.</a:t>
            </a:r>
          </a:p>
        </p:txBody>
      </p:sp>
      <p:sp>
        <p:nvSpPr>
          <p:cNvPr id="4" name="Text Placeholder 3">
            <a:extLst>
              <a:ext uri="{FF2B5EF4-FFF2-40B4-BE49-F238E27FC236}">
                <a16:creationId xmlns:a16="http://schemas.microsoft.com/office/drawing/2014/main" id="{4F903A83-4ECE-4C02-9039-9692BF08948B}"/>
              </a:ext>
            </a:extLst>
          </p:cNvPr>
          <p:cNvSpPr>
            <a:spLocks noGrp="1"/>
          </p:cNvSpPr>
          <p:nvPr>
            <p:ph type="body" sz="quarter" idx="12"/>
          </p:nvPr>
        </p:nvSpPr>
        <p:spPr/>
        <p:txBody>
          <a:bodyPr>
            <a:normAutofit fontScale="92500" lnSpcReduction="20000"/>
          </a:bodyPr>
          <a:lstStyle/>
          <a:p>
            <a:r>
              <a:rPr lang="en-US"/>
              <a:t>Assisted Skimming</a:t>
            </a:r>
            <a:endParaRPr lang="en-US" dirty="0"/>
          </a:p>
        </p:txBody>
      </p:sp>
      <p:pic>
        <p:nvPicPr>
          <p:cNvPr id="10" name="Content Placeholder 12">
            <a:extLst>
              <a:ext uri="{FF2B5EF4-FFF2-40B4-BE49-F238E27FC236}">
                <a16:creationId xmlns:a16="http://schemas.microsoft.com/office/drawing/2014/main" id="{83E53C86-C206-41BE-84F4-636112FA821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pic>
        <p:nvPicPr>
          <p:cNvPr id="13" name="Content Placeholder 12">
            <a:extLst>
              <a:ext uri="{FF2B5EF4-FFF2-40B4-BE49-F238E27FC236}">
                <a16:creationId xmlns:a16="http://schemas.microsoft.com/office/drawing/2014/main" id="{6A9AE25F-D4A2-45AF-BDB4-CD66F926F81E}"/>
              </a:ext>
            </a:extLst>
          </p:cNvPr>
          <p:cNvPicPr>
            <a:picLocks noGrp="1" noChangeAspect="1"/>
          </p:cNvPicPr>
          <p:nvPr>
            <p:ph sz="quarter" idx="16"/>
          </p:nvPr>
        </p:nvPicPr>
        <p:blipFill rotWithShape="1">
          <a:blip r:embed="rId3">
            <a:extLst>
              <a:ext uri="{28A0092B-C50C-407E-A947-70E740481C1C}">
                <a14:useLocalDpi xmlns:a14="http://schemas.microsoft.com/office/drawing/2010/main" val="0"/>
              </a:ext>
            </a:extLst>
          </a:blip>
          <a:stretch/>
        </p:blipFill>
        <p:spPr>
          <a:xfrm>
            <a:off x="4800600" y="1918934"/>
            <a:ext cx="4267200" cy="4239332"/>
          </a:xfrm>
          <a:prstGeom prst="rect">
            <a:avLst/>
          </a:prstGeom>
        </p:spPr>
      </p:pic>
      <p:sp>
        <p:nvSpPr>
          <p:cNvPr id="14" name="Content Placeholder 13">
            <a:extLst>
              <a:ext uri="{FF2B5EF4-FFF2-40B4-BE49-F238E27FC236}">
                <a16:creationId xmlns:a16="http://schemas.microsoft.com/office/drawing/2014/main" id="{A041CA04-37E9-374B-EEAA-B216F1BE3484}"/>
              </a:ext>
            </a:extLst>
          </p:cNvPr>
          <p:cNvSpPr>
            <a:spLocks noGrp="1"/>
          </p:cNvSpPr>
          <p:nvPr>
            <p:ph sz="quarter" idx="14"/>
          </p:nvPr>
        </p:nvSpPr>
        <p:spPr/>
        <p:txBody>
          <a:bodyPr/>
          <a:lstStyle/>
          <a:p>
            <a:endParaRPr lang="en-US"/>
          </a:p>
        </p:txBody>
      </p:sp>
      <p:sp>
        <p:nvSpPr>
          <p:cNvPr id="16" name="Content Placeholder 15">
            <a:extLst>
              <a:ext uri="{FF2B5EF4-FFF2-40B4-BE49-F238E27FC236}">
                <a16:creationId xmlns:a16="http://schemas.microsoft.com/office/drawing/2014/main" id="{20B13E45-B18E-6CB6-212F-568B44DADCBF}"/>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59353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a:t>2 How to Skim</a:t>
            </a:r>
            <a:endParaRPr lang="en-US" dirty="0"/>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normAutofit fontScale="92500" lnSpcReduction="20000"/>
          </a:bodyPr>
          <a:lstStyle/>
          <a:p>
            <a:r>
              <a:rPr lang="en-US" dirty="0"/>
              <a:t>You have 6 (six) minutes.</a:t>
            </a:r>
          </a:p>
          <a:p>
            <a:r>
              <a:rPr lang="en-US" dirty="0"/>
              <a:t>When you finish (or the time is up)’ immediately answer the questions.</a:t>
            </a:r>
          </a:p>
          <a:p>
            <a:r>
              <a:rPr lang="en-US" dirty="0"/>
              <a:t>Do not look back at the article once you start answering questions.</a:t>
            </a:r>
          </a:p>
          <a:p>
            <a:r>
              <a:rPr lang="en-US" dirty="0"/>
              <a:t>Do not start reading until you are told to start.</a:t>
            </a:r>
          </a:p>
        </p:txBody>
      </p:sp>
      <p:sp>
        <p:nvSpPr>
          <p:cNvPr id="4" name="Text Placeholder 3">
            <a:extLst>
              <a:ext uri="{FF2B5EF4-FFF2-40B4-BE49-F238E27FC236}">
                <a16:creationId xmlns:a16="http://schemas.microsoft.com/office/drawing/2014/main" id="{4F903A83-4ECE-4C02-9039-9692BF08948B}"/>
              </a:ext>
            </a:extLst>
          </p:cNvPr>
          <p:cNvSpPr>
            <a:spLocks noGrp="1"/>
          </p:cNvSpPr>
          <p:nvPr>
            <p:ph type="body" sz="quarter" idx="12"/>
          </p:nvPr>
        </p:nvSpPr>
        <p:spPr/>
        <p:txBody>
          <a:bodyPr>
            <a:normAutofit fontScale="92500" lnSpcReduction="20000"/>
          </a:bodyPr>
          <a:lstStyle/>
          <a:p>
            <a:r>
              <a:rPr lang="en-US" dirty="0"/>
              <a:t>Skim a Long Article</a:t>
            </a:r>
          </a:p>
        </p:txBody>
      </p:sp>
      <p:pic>
        <p:nvPicPr>
          <p:cNvPr id="10" name="Content Placeholder 12">
            <a:extLst>
              <a:ext uri="{FF2B5EF4-FFF2-40B4-BE49-F238E27FC236}">
                <a16:creationId xmlns:a16="http://schemas.microsoft.com/office/drawing/2014/main" id="{83E53C86-C206-41BE-84F4-636112FA821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pic>
        <p:nvPicPr>
          <p:cNvPr id="14" name="Content Placeholder 12">
            <a:extLst>
              <a:ext uri="{FF2B5EF4-FFF2-40B4-BE49-F238E27FC236}">
                <a16:creationId xmlns:a16="http://schemas.microsoft.com/office/drawing/2014/main" id="{0D460A16-5BDC-41F8-ADBA-800337419746}"/>
              </a:ext>
            </a:extLst>
          </p:cNvPr>
          <p:cNvPicPr>
            <a:picLocks noGrp="1" noChangeAspect="1"/>
          </p:cNvPicPr>
          <p:nvPr>
            <p:ph sz="quarter" idx="16"/>
          </p:nvPr>
        </p:nvPicPr>
        <p:blipFill rotWithShape="1">
          <a:blip r:embed="rId3">
            <a:extLst>
              <a:ext uri="{28A0092B-C50C-407E-A947-70E740481C1C}">
                <a14:useLocalDpi xmlns:a14="http://schemas.microsoft.com/office/drawing/2010/main" val="0"/>
              </a:ext>
            </a:extLst>
          </a:blip>
          <a:stretch/>
        </p:blipFill>
        <p:spPr>
          <a:xfrm>
            <a:off x="4800600" y="1918934"/>
            <a:ext cx="4267200" cy="4239332"/>
          </a:xfrm>
          <a:prstGeom prst="rect">
            <a:avLst/>
          </a:prstGeom>
        </p:spPr>
      </p:pic>
      <p:sp>
        <p:nvSpPr>
          <p:cNvPr id="15" name="Content Placeholder 14">
            <a:extLst>
              <a:ext uri="{FF2B5EF4-FFF2-40B4-BE49-F238E27FC236}">
                <a16:creationId xmlns:a16="http://schemas.microsoft.com/office/drawing/2014/main" id="{E76F904F-C8AA-6C93-4B9E-C4F911D6C46B}"/>
              </a:ext>
            </a:extLst>
          </p:cNvPr>
          <p:cNvSpPr>
            <a:spLocks noGrp="1"/>
          </p:cNvSpPr>
          <p:nvPr>
            <p:ph sz="quarter" idx="14"/>
          </p:nvPr>
        </p:nvSpPr>
        <p:spPr/>
        <p:txBody>
          <a:bodyPr/>
          <a:lstStyle/>
          <a:p>
            <a:endParaRPr lang="en-US"/>
          </a:p>
        </p:txBody>
      </p:sp>
      <p:sp>
        <p:nvSpPr>
          <p:cNvPr id="16" name="Content Placeholder 15">
            <a:extLst>
              <a:ext uri="{FF2B5EF4-FFF2-40B4-BE49-F238E27FC236}">
                <a16:creationId xmlns:a16="http://schemas.microsoft.com/office/drawing/2014/main" id="{CDB57A0C-2805-B258-1348-887D1F77028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556109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a:t>2 How to Skim</a:t>
            </a:r>
            <a:endParaRPr lang="en-US" dirty="0"/>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normAutofit fontScale="92500" lnSpcReduction="20000"/>
          </a:bodyPr>
          <a:lstStyle/>
          <a:p>
            <a:r>
              <a:rPr lang="en-US" dirty="0"/>
              <a:t>You have 3 (three) minutes.</a:t>
            </a:r>
          </a:p>
          <a:p>
            <a:r>
              <a:rPr lang="en-US" dirty="0"/>
              <a:t>When you finish (or the time is up)’ immediately answer the questions.</a:t>
            </a:r>
          </a:p>
          <a:p>
            <a:r>
              <a:rPr lang="en-US" dirty="0"/>
              <a:t>Do not look back at the article once you start answering questions.</a:t>
            </a:r>
          </a:p>
          <a:p>
            <a:r>
              <a:rPr lang="en-US" dirty="0"/>
              <a:t>Do not start reading until you are told to start.</a:t>
            </a:r>
          </a:p>
        </p:txBody>
      </p:sp>
      <p:sp>
        <p:nvSpPr>
          <p:cNvPr id="4" name="Text Placeholder 3">
            <a:extLst>
              <a:ext uri="{FF2B5EF4-FFF2-40B4-BE49-F238E27FC236}">
                <a16:creationId xmlns:a16="http://schemas.microsoft.com/office/drawing/2014/main" id="{4F903A83-4ECE-4C02-9039-9692BF08948B}"/>
              </a:ext>
            </a:extLst>
          </p:cNvPr>
          <p:cNvSpPr>
            <a:spLocks noGrp="1"/>
          </p:cNvSpPr>
          <p:nvPr>
            <p:ph type="body" sz="quarter" idx="12"/>
          </p:nvPr>
        </p:nvSpPr>
        <p:spPr/>
        <p:txBody>
          <a:bodyPr>
            <a:normAutofit fontScale="92500" lnSpcReduction="20000"/>
          </a:bodyPr>
          <a:lstStyle/>
          <a:p>
            <a:r>
              <a:rPr lang="en-US" dirty="0"/>
              <a:t>Skim a Scientific Article</a:t>
            </a:r>
          </a:p>
        </p:txBody>
      </p:sp>
      <p:pic>
        <p:nvPicPr>
          <p:cNvPr id="10" name="Content Placeholder 12">
            <a:extLst>
              <a:ext uri="{FF2B5EF4-FFF2-40B4-BE49-F238E27FC236}">
                <a16:creationId xmlns:a16="http://schemas.microsoft.com/office/drawing/2014/main" id="{83E53C86-C206-41BE-84F4-636112FA821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pic>
        <p:nvPicPr>
          <p:cNvPr id="12" name="Content Placeholder 12">
            <a:extLst>
              <a:ext uri="{FF2B5EF4-FFF2-40B4-BE49-F238E27FC236}">
                <a16:creationId xmlns:a16="http://schemas.microsoft.com/office/drawing/2014/main" id="{C6DA3E3B-B607-47EF-B8E6-5C1B3C22E723}"/>
              </a:ext>
            </a:extLst>
          </p:cNvPr>
          <p:cNvPicPr>
            <a:picLocks noGrp="1" noChangeAspect="1"/>
          </p:cNvPicPr>
          <p:nvPr>
            <p:ph sz="quarter" idx="16"/>
          </p:nvPr>
        </p:nvPicPr>
        <p:blipFill rotWithShape="1">
          <a:blip r:embed="rId3">
            <a:extLst>
              <a:ext uri="{28A0092B-C50C-407E-A947-70E740481C1C}">
                <a14:useLocalDpi xmlns:a14="http://schemas.microsoft.com/office/drawing/2010/main" val="0"/>
              </a:ext>
            </a:extLst>
          </a:blip>
          <a:stretch/>
        </p:blipFill>
        <p:spPr>
          <a:xfrm>
            <a:off x="4800600" y="1918934"/>
            <a:ext cx="4267200" cy="4239332"/>
          </a:xfrm>
          <a:prstGeom prst="rect">
            <a:avLst/>
          </a:prstGeom>
        </p:spPr>
      </p:pic>
      <p:sp>
        <p:nvSpPr>
          <p:cNvPr id="5" name="Content Placeholder 4">
            <a:extLst>
              <a:ext uri="{FF2B5EF4-FFF2-40B4-BE49-F238E27FC236}">
                <a16:creationId xmlns:a16="http://schemas.microsoft.com/office/drawing/2014/main" id="{A77321DE-4B43-AFF6-601C-5DE1D031E09B}"/>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C0B3C2D5-887F-44CE-6650-29FCEE8ACBAF}"/>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56712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5C88-F75E-4C18-869A-380AF94EB4DB}"/>
              </a:ext>
            </a:extLst>
          </p:cNvPr>
          <p:cNvSpPr>
            <a:spLocks noGrp="1"/>
          </p:cNvSpPr>
          <p:nvPr>
            <p:ph type="title"/>
          </p:nvPr>
        </p:nvSpPr>
        <p:spPr/>
        <p:txBody>
          <a:bodyPr>
            <a:normAutofit fontScale="90000"/>
          </a:bodyPr>
          <a:lstStyle/>
          <a:p>
            <a:r>
              <a:rPr lang="en-US" dirty="0"/>
              <a:t>3 Skimming for the Main idea</a:t>
            </a:r>
          </a:p>
        </p:txBody>
      </p:sp>
      <p:sp>
        <p:nvSpPr>
          <p:cNvPr id="3" name="Content Placeholder 2">
            <a:extLst>
              <a:ext uri="{FF2B5EF4-FFF2-40B4-BE49-F238E27FC236}">
                <a16:creationId xmlns:a16="http://schemas.microsoft.com/office/drawing/2014/main" id="{5D63601E-F2F2-4206-B97D-9F2F6102DD73}"/>
              </a:ext>
            </a:extLst>
          </p:cNvPr>
          <p:cNvSpPr>
            <a:spLocks noGrp="1"/>
          </p:cNvSpPr>
          <p:nvPr>
            <p:ph idx="1"/>
          </p:nvPr>
        </p:nvSpPr>
        <p:spPr/>
        <p:txBody>
          <a:bodyPr/>
          <a:lstStyle/>
          <a:p>
            <a:r>
              <a:rPr lang="en-US" dirty="0"/>
              <a:t>Read over list of titles.</a:t>
            </a:r>
          </a:p>
          <a:p>
            <a:r>
              <a:rPr lang="en-US" dirty="0"/>
              <a:t>Skim the articles.</a:t>
            </a:r>
          </a:p>
          <a:p>
            <a:r>
              <a:rPr lang="en-US" dirty="0"/>
              <a:t>Match the title and the article.</a:t>
            </a:r>
          </a:p>
          <a:p>
            <a:r>
              <a:rPr lang="en-US" dirty="0"/>
              <a:t>Raise your hand when finished.</a:t>
            </a:r>
          </a:p>
          <a:p>
            <a:r>
              <a:rPr lang="en-US" dirty="0"/>
              <a:t>Do not start reading until you are told to start.</a:t>
            </a:r>
          </a:p>
        </p:txBody>
      </p:sp>
      <p:sp>
        <p:nvSpPr>
          <p:cNvPr id="4" name="Text Placeholder 3">
            <a:extLst>
              <a:ext uri="{FF2B5EF4-FFF2-40B4-BE49-F238E27FC236}">
                <a16:creationId xmlns:a16="http://schemas.microsoft.com/office/drawing/2014/main" id="{4F903A83-4ECE-4C02-9039-9692BF08948B}"/>
              </a:ext>
            </a:extLst>
          </p:cNvPr>
          <p:cNvSpPr>
            <a:spLocks noGrp="1"/>
          </p:cNvSpPr>
          <p:nvPr>
            <p:ph type="body" sz="quarter" idx="12"/>
          </p:nvPr>
        </p:nvSpPr>
        <p:spPr>
          <a:xfrm>
            <a:off x="1066800" y="914400"/>
            <a:ext cx="8001000" cy="533400"/>
          </a:xfrm>
        </p:spPr>
        <p:txBody>
          <a:bodyPr>
            <a:normAutofit fontScale="77500" lnSpcReduction="20000"/>
          </a:bodyPr>
          <a:lstStyle/>
          <a:p>
            <a:r>
              <a:rPr lang="en-US" dirty="0"/>
              <a:t>Class Activity: Game of Competitive Skimming</a:t>
            </a:r>
          </a:p>
        </p:txBody>
      </p:sp>
      <p:sp>
        <p:nvSpPr>
          <p:cNvPr id="5" name="Content Placeholder 4">
            <a:extLst>
              <a:ext uri="{FF2B5EF4-FFF2-40B4-BE49-F238E27FC236}">
                <a16:creationId xmlns:a16="http://schemas.microsoft.com/office/drawing/2014/main" id="{CCABEACB-BC1F-41F9-A44C-14F95A6508CB}"/>
              </a:ext>
            </a:extLst>
          </p:cNvPr>
          <p:cNvSpPr>
            <a:spLocks noGrp="1"/>
          </p:cNvSpPr>
          <p:nvPr>
            <p:ph sz="quarter" idx="14"/>
          </p:nvPr>
        </p:nvSpPr>
        <p:spPr/>
        <p:txBody>
          <a:bodyPr/>
          <a:lstStyle/>
          <a:p>
            <a:endParaRPr lang="en-US"/>
          </a:p>
        </p:txBody>
      </p:sp>
      <p:sp>
        <p:nvSpPr>
          <p:cNvPr id="7" name="Content Placeholder 6">
            <a:extLst>
              <a:ext uri="{FF2B5EF4-FFF2-40B4-BE49-F238E27FC236}">
                <a16:creationId xmlns:a16="http://schemas.microsoft.com/office/drawing/2014/main" id="{233395C5-AD81-4853-A359-7BC838C962A7}"/>
              </a:ext>
            </a:extLst>
          </p:cNvPr>
          <p:cNvSpPr>
            <a:spLocks noGrp="1"/>
          </p:cNvSpPr>
          <p:nvPr>
            <p:ph sz="quarter" idx="15"/>
          </p:nvPr>
        </p:nvSpPr>
        <p:spPr/>
        <p:txBody>
          <a:bodyPr/>
          <a:lstStyle/>
          <a:p>
            <a:endParaRPr lang="en-US"/>
          </a:p>
        </p:txBody>
      </p:sp>
      <p:pic>
        <p:nvPicPr>
          <p:cNvPr id="13" name="Content Placeholder 12">
            <a:extLst>
              <a:ext uri="{FF2B5EF4-FFF2-40B4-BE49-F238E27FC236}">
                <a16:creationId xmlns:a16="http://schemas.microsoft.com/office/drawing/2014/main" id="{F93B8CFD-DE66-4E6E-A4A9-DA9C3284157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104953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dirty="0"/>
              <a:t>3 Skimming for the Main idea</a:t>
            </a:r>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85000" lnSpcReduction="10000"/>
          </a:bodyPr>
          <a:lstStyle/>
          <a:p>
            <a:r>
              <a:rPr lang="en-US" dirty="0"/>
              <a:t>You have 3 (three) minutes.</a:t>
            </a:r>
          </a:p>
          <a:p>
            <a:r>
              <a:rPr lang="en-US" dirty="0"/>
              <a:t>When you finish (or the time is up)’ immediately answer the questions: “What is the main topic of this article?”</a:t>
            </a:r>
          </a:p>
          <a:p>
            <a:r>
              <a:rPr lang="en-US" dirty="0"/>
              <a:t>Do not look back at the article once you start answering questions.</a:t>
            </a:r>
          </a:p>
          <a:p>
            <a:r>
              <a:rPr lang="en-US" dirty="0"/>
              <a:t>Do not start reading until you are told to start.</a:t>
            </a:r>
          </a:p>
          <a:p>
            <a:endParaRPr lang="en-US" dirty="0"/>
          </a:p>
        </p:txBody>
      </p:sp>
      <p:sp>
        <p:nvSpPr>
          <p:cNvPr id="6" name="Text Placeholder 5">
            <a:extLst>
              <a:ext uri="{FF2B5EF4-FFF2-40B4-BE49-F238E27FC236}">
                <a16:creationId xmlns:a16="http://schemas.microsoft.com/office/drawing/2014/main" id="{0359679B-D60A-43A6-8714-C23D0A527947}"/>
              </a:ext>
            </a:extLst>
          </p:cNvPr>
          <p:cNvSpPr>
            <a:spLocks noGrp="1"/>
          </p:cNvSpPr>
          <p:nvPr>
            <p:ph type="body" sz="quarter" idx="12"/>
          </p:nvPr>
        </p:nvSpPr>
        <p:spPr/>
        <p:txBody>
          <a:bodyPr>
            <a:normAutofit fontScale="92500" lnSpcReduction="20000"/>
          </a:bodyPr>
          <a:lstStyle/>
          <a:p>
            <a:r>
              <a:rPr lang="en-US" dirty="0"/>
              <a:t>Skim the Article</a:t>
            </a:r>
          </a:p>
        </p:txBody>
      </p:sp>
      <p:pic>
        <p:nvPicPr>
          <p:cNvPr id="13" name="Content Placeholder 12">
            <a:extLst>
              <a:ext uri="{FF2B5EF4-FFF2-40B4-BE49-F238E27FC236}">
                <a16:creationId xmlns:a16="http://schemas.microsoft.com/office/drawing/2014/main" id="{3CF9192B-B70B-4F58-839C-D054119F02D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pic>
        <p:nvPicPr>
          <p:cNvPr id="12" name="Content Placeholder 10">
            <a:extLst>
              <a:ext uri="{FF2B5EF4-FFF2-40B4-BE49-F238E27FC236}">
                <a16:creationId xmlns:a16="http://schemas.microsoft.com/office/drawing/2014/main" id="{948C0402-89B7-4B41-989B-0D86677814FF}"/>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800600" y="1905000"/>
            <a:ext cx="4267200" cy="4267200"/>
          </a:xfrm>
        </p:spPr>
      </p:pic>
      <p:sp>
        <p:nvSpPr>
          <p:cNvPr id="14" name="Content Placeholder 13">
            <a:extLst>
              <a:ext uri="{FF2B5EF4-FFF2-40B4-BE49-F238E27FC236}">
                <a16:creationId xmlns:a16="http://schemas.microsoft.com/office/drawing/2014/main" id="{28780D76-4CA4-E13E-EBA6-7E0B1764D1F6}"/>
              </a:ext>
            </a:extLst>
          </p:cNvPr>
          <p:cNvSpPr>
            <a:spLocks noGrp="1"/>
          </p:cNvSpPr>
          <p:nvPr>
            <p:ph sz="quarter" idx="14"/>
          </p:nvPr>
        </p:nvSpPr>
        <p:spPr/>
        <p:txBody>
          <a:bodyPr/>
          <a:lstStyle/>
          <a:p>
            <a:endParaRPr lang="en-US"/>
          </a:p>
        </p:txBody>
      </p:sp>
      <p:sp>
        <p:nvSpPr>
          <p:cNvPr id="15" name="Content Placeholder 14">
            <a:extLst>
              <a:ext uri="{FF2B5EF4-FFF2-40B4-BE49-F238E27FC236}">
                <a16:creationId xmlns:a16="http://schemas.microsoft.com/office/drawing/2014/main" id="{0E1DF8AB-CA79-A95C-28CA-B5ECDE7E0890}"/>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33279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dirty="0"/>
              <a:t>3 Skimming for the Main idea</a:t>
            </a:r>
          </a:p>
        </p:txBody>
      </p:sp>
      <p:sp>
        <p:nvSpPr>
          <p:cNvPr id="17" name="Content Placeholder 16">
            <a:extLst>
              <a:ext uri="{FF2B5EF4-FFF2-40B4-BE49-F238E27FC236}">
                <a16:creationId xmlns:a16="http://schemas.microsoft.com/office/drawing/2014/main" id="{ABC7596B-1118-2BE6-94E9-23064E92F6FD}"/>
              </a:ext>
            </a:extLst>
          </p:cNvPr>
          <p:cNvSpPr>
            <a:spLocks noGrp="1"/>
          </p:cNvSpPr>
          <p:nvPr>
            <p:ph idx="1"/>
          </p:nvPr>
        </p:nvSpPr>
        <p:spPr/>
        <p:txBody>
          <a:bodyPr/>
          <a:lstStyle/>
          <a:p>
            <a:r>
              <a:rPr lang="en-US" dirty="0"/>
              <a:t>Observe the facilitator as they demonstrate skimming</a:t>
            </a:r>
          </a:p>
        </p:txBody>
      </p:sp>
      <p:sp>
        <p:nvSpPr>
          <p:cNvPr id="6" name="Text Placeholder 5">
            <a:extLst>
              <a:ext uri="{FF2B5EF4-FFF2-40B4-BE49-F238E27FC236}">
                <a16:creationId xmlns:a16="http://schemas.microsoft.com/office/drawing/2014/main" id="{0359679B-D60A-43A6-8714-C23D0A527947}"/>
              </a:ext>
            </a:extLst>
          </p:cNvPr>
          <p:cNvSpPr>
            <a:spLocks noGrp="1"/>
          </p:cNvSpPr>
          <p:nvPr>
            <p:ph type="body" sz="quarter" idx="12"/>
          </p:nvPr>
        </p:nvSpPr>
        <p:spPr/>
        <p:txBody>
          <a:bodyPr>
            <a:normAutofit fontScale="92500" lnSpcReduction="20000"/>
          </a:bodyPr>
          <a:lstStyle/>
          <a:p>
            <a:r>
              <a:rPr lang="en-US" dirty="0"/>
              <a:t>Demonstration</a:t>
            </a:r>
          </a:p>
        </p:txBody>
      </p:sp>
      <p:sp>
        <p:nvSpPr>
          <p:cNvPr id="18" name="Content Placeholder 17">
            <a:extLst>
              <a:ext uri="{FF2B5EF4-FFF2-40B4-BE49-F238E27FC236}">
                <a16:creationId xmlns:a16="http://schemas.microsoft.com/office/drawing/2014/main" id="{7BBFCF10-6499-F97E-25CF-5CA5D6E3D33C}"/>
              </a:ext>
            </a:extLst>
          </p:cNvPr>
          <p:cNvSpPr>
            <a:spLocks noGrp="1"/>
          </p:cNvSpPr>
          <p:nvPr>
            <p:ph sz="quarter" idx="13"/>
          </p:nvPr>
        </p:nvSpPr>
        <p:spPr/>
        <p:txBody>
          <a:bodyPr>
            <a:normAutofit fontScale="92500" lnSpcReduction="20000"/>
          </a:bodyPr>
          <a:lstStyle/>
          <a:p>
            <a:endParaRPr lang="en-US"/>
          </a:p>
        </p:txBody>
      </p:sp>
      <p:sp>
        <p:nvSpPr>
          <p:cNvPr id="19" name="Content Placeholder 18">
            <a:extLst>
              <a:ext uri="{FF2B5EF4-FFF2-40B4-BE49-F238E27FC236}">
                <a16:creationId xmlns:a16="http://schemas.microsoft.com/office/drawing/2014/main" id="{748096C9-06FC-C5CD-CF31-06684808131F}"/>
              </a:ext>
            </a:extLst>
          </p:cNvPr>
          <p:cNvSpPr>
            <a:spLocks noGrp="1"/>
          </p:cNvSpPr>
          <p:nvPr>
            <p:ph sz="quarter" idx="14"/>
          </p:nvPr>
        </p:nvSpPr>
        <p:spPr/>
        <p:txBody>
          <a:bodyPr/>
          <a:lstStyle/>
          <a:p>
            <a:endParaRPr lang="en-US"/>
          </a:p>
        </p:txBody>
      </p:sp>
      <p:pic>
        <p:nvPicPr>
          <p:cNvPr id="8" name="Content Placeholder 17">
            <a:hlinkClick r:id="rId2" action="ppaction://hlinkfile"/>
            <a:extLst>
              <a:ext uri="{FF2B5EF4-FFF2-40B4-BE49-F238E27FC236}">
                <a16:creationId xmlns:a16="http://schemas.microsoft.com/office/drawing/2014/main" id="{B2960DC9-0787-4978-99BF-2D6683BE5B3B}"/>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10">
            <a:extLst>
              <a:ext uri="{FF2B5EF4-FFF2-40B4-BE49-F238E27FC236}">
                <a16:creationId xmlns:a16="http://schemas.microsoft.com/office/drawing/2014/main" id="{34B85973-9C88-D080-D047-A7ED126D1D29}"/>
              </a:ext>
            </a:extLst>
          </p:cNvPr>
          <p:cNvPicPr>
            <a:picLocks noGrp="1" noChangeAspect="1"/>
          </p:cNvPicPr>
          <p:nvPr>
            <p:ph sz="quarter" idx="16"/>
          </p:nvPr>
        </p:nvPicPr>
        <p:blipFill>
          <a:blip r:embed="rId4">
            <a:extLst>
              <a:ext uri="{28A0092B-C50C-407E-A947-70E740481C1C}">
                <a14:useLocalDpi xmlns:a14="http://schemas.microsoft.com/office/drawing/2010/main" val="0"/>
              </a:ext>
            </a:extLst>
          </a:blip>
          <a:stretch>
            <a:fillRect/>
          </a:stretch>
        </p:blipFill>
        <p:spPr bwMode="auto">
          <a:xfrm>
            <a:off x="4800600" y="1905000"/>
            <a:ext cx="4267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149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92500" lnSpcReduction="20000"/>
          </a:bodyPr>
          <a:lstStyle/>
          <a:p>
            <a:r>
              <a:rPr lang="en-US" dirty="0">
                <a:solidFill>
                  <a:schemeClr val="accent5">
                    <a:lumMod val="50000"/>
                  </a:schemeClr>
                </a:solidFill>
              </a:rPr>
              <a:t>Read</a:t>
            </a:r>
            <a:r>
              <a:rPr lang="en-US" dirty="0"/>
              <a:t> Title</a:t>
            </a:r>
          </a:p>
          <a:p>
            <a:pPr marL="0" indent="0" algn="ctr">
              <a:buNone/>
            </a:pPr>
            <a:endParaRPr lang="en-US" dirty="0"/>
          </a:p>
          <a:p>
            <a:pPr marL="0" indent="0" algn="ctr">
              <a:buNone/>
            </a:pPr>
            <a:r>
              <a:rPr lang="en-US" dirty="0">
                <a:solidFill>
                  <a:srgbClr val="0000CC"/>
                </a:solidFill>
              </a:rPr>
              <a:t>Benjamin Franklin</a:t>
            </a:r>
            <a:r>
              <a:rPr lang="en-US" dirty="0"/>
              <a:t> </a:t>
            </a:r>
          </a:p>
          <a:p>
            <a:pPr marL="0" indent="0" algn="ctr">
              <a:buNone/>
            </a:pPr>
            <a:r>
              <a:rPr lang="en-US" dirty="0"/>
              <a:t>and </a:t>
            </a:r>
          </a:p>
          <a:p>
            <a:pPr marL="0" indent="0" algn="ctr">
              <a:buNone/>
            </a:pPr>
            <a:r>
              <a:rPr lang="en-US" dirty="0">
                <a:solidFill>
                  <a:srgbClr val="0000CC"/>
                </a:solidFill>
              </a:rPr>
              <a:t>Electricity</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buNone/>
            </a:pPr>
            <a:endParaRPr lang="en-US" dirty="0"/>
          </a:p>
          <a:p>
            <a:pPr marL="0" indent="0">
              <a:buNone/>
            </a:pPr>
            <a:r>
              <a:rPr lang="en-US" dirty="0"/>
              <a:t>‘Franklin’ : ‘Electricity’</a:t>
            </a:r>
          </a:p>
        </p:txBody>
      </p:sp>
      <p:sp>
        <p:nvSpPr>
          <p:cNvPr id="6" name="Text Placeholder 5">
            <a:extLst>
              <a:ext uri="{FF2B5EF4-FFF2-40B4-BE49-F238E27FC236}">
                <a16:creationId xmlns:a16="http://schemas.microsoft.com/office/drawing/2014/main" id="{38731524-8C8E-14BB-6A3A-A8E5202CC1C7}"/>
              </a:ext>
            </a:extLst>
          </p:cNvPr>
          <p:cNvSpPr>
            <a:spLocks noGrp="1"/>
          </p:cNvSpPr>
          <p:nvPr>
            <p:ph type="body" sz="quarter" idx="12"/>
          </p:nvPr>
        </p:nvSpPr>
        <p:spPr/>
        <p:txBody>
          <a:bodyPr>
            <a:normAutofit fontScale="92500" lnSpcReduction="20000"/>
          </a:bodyPr>
          <a:lstStyle/>
          <a:p>
            <a:endParaRPr lang="en-US"/>
          </a:p>
        </p:txBody>
      </p:sp>
      <p:sp>
        <p:nvSpPr>
          <p:cNvPr id="7" name="Content Placeholder 6">
            <a:extLst>
              <a:ext uri="{FF2B5EF4-FFF2-40B4-BE49-F238E27FC236}">
                <a16:creationId xmlns:a16="http://schemas.microsoft.com/office/drawing/2014/main" id="{A735F808-75E3-A2D4-7E82-3C65DC30EC10}"/>
              </a:ext>
            </a:extLst>
          </p:cNvPr>
          <p:cNvSpPr>
            <a:spLocks noGrp="1"/>
          </p:cNvSpPr>
          <p:nvPr>
            <p:ph sz="quarter" idx="13"/>
          </p:nvPr>
        </p:nvSpPr>
        <p:spPr/>
        <p:txBody>
          <a:bodyPr>
            <a:normAutofit fontScale="92500" lnSpcReduction="20000"/>
          </a:bodyPr>
          <a:lstStyle/>
          <a:p>
            <a:endParaRPr lang="en-US"/>
          </a:p>
        </p:txBody>
      </p:sp>
      <p:sp>
        <p:nvSpPr>
          <p:cNvPr id="8" name="Content Placeholder 7">
            <a:extLst>
              <a:ext uri="{FF2B5EF4-FFF2-40B4-BE49-F238E27FC236}">
                <a16:creationId xmlns:a16="http://schemas.microsoft.com/office/drawing/2014/main" id="{5D67F62B-1C76-BDD6-219F-7E811455154E}"/>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A2FAE794-5BBA-FA2A-C53D-DC7AEF903A44}"/>
              </a:ext>
            </a:extLst>
          </p:cNvPr>
          <p:cNvSpPr>
            <a:spLocks noGrp="1"/>
          </p:cNvSpPr>
          <p:nvPr>
            <p:ph sz="quarter" idx="15"/>
          </p:nvPr>
        </p:nvSpPr>
        <p:spPr/>
        <p:txBody>
          <a:bodyPr/>
          <a:lstStyle/>
          <a:p>
            <a:endParaRPr lang="en-US"/>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Content Placeholder 10">
            <a:extLst>
              <a:ext uri="{FF2B5EF4-FFF2-40B4-BE49-F238E27FC236}">
                <a16:creationId xmlns:a16="http://schemas.microsoft.com/office/drawing/2014/main" id="{46211D86-F3AD-2FE7-FC56-7CB37D5B48C8}"/>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bwMode="auto">
          <a:xfrm>
            <a:off x="4800600" y="1905000"/>
            <a:ext cx="4267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9262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77500" lnSpcReduction="20000"/>
          </a:bodyPr>
          <a:lstStyle/>
          <a:p>
            <a:pPr marL="0" indent="0">
              <a:buNone/>
            </a:pPr>
            <a:r>
              <a:rPr lang="en-US" sz="3600" b="1" dirty="0">
                <a:solidFill>
                  <a:schemeClr val="accent5">
                    <a:lumMod val="50000"/>
                  </a:schemeClr>
                </a:solidFill>
              </a:rPr>
              <a:t>Read</a:t>
            </a:r>
            <a:r>
              <a:rPr lang="en-US" sz="3600" dirty="0"/>
              <a:t> 1</a:t>
            </a:r>
            <a:r>
              <a:rPr lang="en-US" sz="3600" baseline="30000" dirty="0"/>
              <a:t>st</a:t>
            </a:r>
            <a:r>
              <a:rPr lang="en-US" sz="3600" dirty="0"/>
              <a:t> paragraph</a:t>
            </a:r>
          </a:p>
          <a:p>
            <a:pPr marL="0" indent="0">
              <a:buNone/>
            </a:pPr>
            <a:r>
              <a:rPr lang="en-US" dirty="0">
                <a:solidFill>
                  <a:srgbClr val="0000CC"/>
                </a:solidFill>
              </a:rPr>
              <a:t>Benjamin Franklin </a:t>
            </a:r>
            <a:r>
              <a:rPr lang="en-US" dirty="0"/>
              <a:t>(January 17 [O.S. January 6] 1706 – April 17, 1790) was one of the most prominent of the Founders and early political figures and statesman of the United States. One of the earliest Founder, </a:t>
            </a:r>
            <a:r>
              <a:rPr lang="en-US" dirty="0">
                <a:solidFill>
                  <a:srgbClr val="0000CC"/>
                </a:solidFill>
              </a:rPr>
              <a:t>Franklin</a:t>
            </a:r>
            <a:r>
              <a:rPr lang="en-US" dirty="0"/>
              <a:t> was noted for his curiosity, writings, ingenuity and diversity of interests. He shaped the </a:t>
            </a:r>
            <a:r>
              <a:rPr lang="en-US" dirty="0">
                <a:solidFill>
                  <a:srgbClr val="0000CC"/>
                </a:solidFill>
              </a:rPr>
              <a:t>American Revolution</a:t>
            </a:r>
            <a:r>
              <a:rPr lang="en-US" dirty="0"/>
              <a:t>, despite never holding national elective office; a leader of the Enlightenment, he gained the recognition of scientists and intellectuals across Europe and the United States. As an agent in London before the </a:t>
            </a:r>
            <a:r>
              <a:rPr lang="en-US" dirty="0">
                <a:solidFill>
                  <a:srgbClr val="0000CC"/>
                </a:solidFill>
              </a:rPr>
              <a:t>Revolution</a:t>
            </a:r>
            <a:r>
              <a:rPr lang="en-US" dirty="0"/>
              <a:t>, and Minister to France during, le mote than anything defined the new nation in the minds of Europe. His success in securing French military and financial aid was the turning point for </a:t>
            </a:r>
            <a:r>
              <a:rPr lang="en-US" dirty="0">
                <a:solidFill>
                  <a:srgbClr val="0000CC"/>
                </a:solidFill>
              </a:rPr>
              <a:t>American</a:t>
            </a:r>
            <a:r>
              <a:rPr lang="en-US" dirty="0"/>
              <a:t> victory over Britain. But most important for us today is his investigations of </a:t>
            </a:r>
            <a:r>
              <a:rPr lang="en-US" dirty="0">
                <a:solidFill>
                  <a:srgbClr val="0000CC"/>
                </a:solidFill>
              </a:rPr>
              <a:t>electricity</a:t>
            </a:r>
            <a:r>
              <a:rPr lang="en-US" dirty="0"/>
              <a:t>.</a:t>
            </a:r>
          </a:p>
          <a:p>
            <a:pPr marL="0" indent="0">
              <a:buNone/>
            </a:pPr>
            <a:endParaRPr lang="en-US" dirty="0"/>
          </a:p>
          <a:p>
            <a:pPr marL="0" indent="0">
              <a:buNone/>
            </a:pPr>
            <a:r>
              <a:rPr lang="en-US" dirty="0"/>
              <a:t>‘Franklin’ : ‘Electricity’</a:t>
            </a:r>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49447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a:bodyPr>
          <a:lstStyle/>
          <a:p>
            <a:pPr marL="0" indent="0">
              <a:buNone/>
            </a:pPr>
            <a:r>
              <a:rPr lang="en-US" sz="3600" b="1" dirty="0">
                <a:solidFill>
                  <a:schemeClr val="accent5">
                    <a:lumMod val="50000"/>
                  </a:schemeClr>
                </a:solidFill>
              </a:rPr>
              <a:t>Skim</a:t>
            </a:r>
            <a:r>
              <a:rPr lang="en-US" sz="3600" dirty="0"/>
              <a:t> paragraph 2…</a:t>
            </a:r>
          </a:p>
          <a:p>
            <a:pPr marL="0" indent="0">
              <a:buNone/>
            </a:pPr>
            <a:r>
              <a:rPr lang="en-US" dirty="0">
                <a:solidFill>
                  <a:srgbClr val="0000CC"/>
                </a:solidFill>
              </a:rPr>
              <a:t>Franklin </a:t>
            </a:r>
            <a:r>
              <a:rPr lang="en-US" dirty="0"/>
              <a:t>proposed that “vitreous” and “resinous” </a:t>
            </a:r>
            <a:r>
              <a:rPr lang="en-US" dirty="0">
                <a:solidFill>
                  <a:srgbClr val="0000CC"/>
                </a:solidFill>
              </a:rPr>
              <a:t>electricity</a:t>
            </a:r>
            <a:r>
              <a:rPr lang="en-US" dirty="0"/>
              <a:t> were not different types of “</a:t>
            </a:r>
            <a:r>
              <a:rPr lang="en-US" dirty="0">
                <a:solidFill>
                  <a:srgbClr val="0000CC"/>
                </a:solidFill>
              </a:rPr>
              <a:t>electric</a:t>
            </a:r>
            <a:r>
              <a:rPr lang="en-US" dirty="0"/>
              <a:t>al fluid” (as electricity was called then), but the same </a:t>
            </a:r>
            <a:r>
              <a:rPr lang="en-US" dirty="0">
                <a:solidFill>
                  <a:srgbClr val="0000CC"/>
                </a:solidFill>
              </a:rPr>
              <a:t>electric</a:t>
            </a:r>
            <a:r>
              <a:rPr lang="en-US" dirty="0"/>
              <a:t>al fluid under different pressures (i.e. </a:t>
            </a:r>
            <a:r>
              <a:rPr lang="en-US" dirty="0">
                <a:solidFill>
                  <a:srgbClr val="0000CC"/>
                </a:solidFill>
              </a:rPr>
              <a:t>electric</a:t>
            </a:r>
            <a:r>
              <a:rPr lang="en-US" dirty="0"/>
              <a:t>al charge). He was the first to label them as positive and negative respectively, and the first to discover the principle of conservation of charge.</a:t>
            </a:r>
          </a:p>
          <a:p>
            <a:pPr marL="0" indent="0">
              <a:buNone/>
            </a:pPr>
            <a:endParaRPr lang="en-US" dirty="0"/>
          </a:p>
          <a:p>
            <a:pPr marL="0" indent="0">
              <a:buNone/>
            </a:pPr>
            <a:r>
              <a:rPr lang="en-US" dirty="0"/>
              <a:t>‘Franklin’ : ‘Electricity’ ‘American Revolution’</a:t>
            </a:r>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Straight Connector 2">
            <a:extLst>
              <a:ext uri="{FF2B5EF4-FFF2-40B4-BE49-F238E27FC236}">
                <a16:creationId xmlns:a16="http://schemas.microsoft.com/office/drawing/2014/main" id="{CE01391B-D44D-42CA-809B-24D5502CC976}"/>
              </a:ext>
            </a:extLst>
          </p:cNvPr>
          <p:cNvCxnSpPr/>
          <p:nvPr/>
        </p:nvCxnSpPr>
        <p:spPr bwMode="auto">
          <a:xfrm>
            <a:off x="4399472" y="5995358"/>
            <a:ext cx="3614468" cy="0"/>
          </a:xfrm>
          <a:prstGeom prst="line">
            <a:avLst/>
          </a:prstGeom>
          <a:solidFill>
            <a:schemeClr val="accent1"/>
          </a:solidFill>
          <a:ln w="412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90108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85000" lnSpcReduction="10000"/>
          </a:bodyPr>
          <a:lstStyle/>
          <a:p>
            <a:pPr marL="0" indent="0">
              <a:buNone/>
            </a:pPr>
            <a:r>
              <a:rPr lang="en-US" sz="3600" b="1" dirty="0">
                <a:solidFill>
                  <a:schemeClr val="accent5">
                    <a:lumMod val="50000"/>
                  </a:schemeClr>
                </a:solidFill>
              </a:rPr>
              <a:t>Skim</a:t>
            </a:r>
            <a:r>
              <a:rPr lang="en-US" sz="3600" dirty="0"/>
              <a:t> paragraph 3…</a:t>
            </a:r>
          </a:p>
          <a:p>
            <a:pPr marL="0" indent="0">
              <a:buNone/>
            </a:pPr>
            <a:r>
              <a:rPr lang="en-US" dirty="0"/>
              <a:t>His most famous experiment was proposed in 1750. In that year he published a proposal for an experiment to prove that </a:t>
            </a:r>
            <a:r>
              <a:rPr lang="en-US" dirty="0">
                <a:solidFill>
                  <a:srgbClr val="0000CC"/>
                </a:solidFill>
              </a:rPr>
              <a:t>lightning</a:t>
            </a:r>
            <a:r>
              <a:rPr lang="en-US" dirty="0"/>
              <a:t> is </a:t>
            </a:r>
            <a:r>
              <a:rPr lang="en-US" dirty="0">
                <a:solidFill>
                  <a:srgbClr val="0000CC"/>
                </a:solidFill>
              </a:rPr>
              <a:t>electric</a:t>
            </a:r>
            <a:r>
              <a:rPr lang="en-US" dirty="0"/>
              <a:t>ity by flying a </a:t>
            </a:r>
            <a:r>
              <a:rPr lang="en-US" dirty="0">
                <a:solidFill>
                  <a:srgbClr val="0000CC"/>
                </a:solidFill>
              </a:rPr>
              <a:t>kite</a:t>
            </a:r>
            <a:r>
              <a:rPr lang="en-US" dirty="0"/>
              <a:t> in a storm that appeared capable of becoming a </a:t>
            </a:r>
            <a:r>
              <a:rPr lang="en-US" dirty="0">
                <a:solidFill>
                  <a:srgbClr val="0000CC"/>
                </a:solidFill>
              </a:rPr>
              <a:t>lightning</a:t>
            </a:r>
            <a:r>
              <a:rPr lang="en-US" dirty="0"/>
              <a:t> storm. On May 10, 1752, Thomas Francois </a:t>
            </a:r>
            <a:r>
              <a:rPr lang="en-US" dirty="0" err="1"/>
              <a:t>d’Alibard</a:t>
            </a:r>
            <a:r>
              <a:rPr lang="en-US" dirty="0"/>
              <a:t> of France conducted </a:t>
            </a:r>
            <a:r>
              <a:rPr lang="en-US" dirty="0">
                <a:solidFill>
                  <a:srgbClr val="0000CC"/>
                </a:solidFill>
              </a:rPr>
              <a:t>Franklin</a:t>
            </a:r>
            <a:r>
              <a:rPr lang="en-US" dirty="0"/>
              <a:t>’s experiment (using a 40-foot-tall iron rod instead of a kite) and extracted electrical sparks from a cloud. On June 15, </a:t>
            </a:r>
            <a:r>
              <a:rPr lang="en-US" dirty="0">
                <a:solidFill>
                  <a:srgbClr val="0000CC"/>
                </a:solidFill>
              </a:rPr>
              <a:t>Franklin</a:t>
            </a:r>
            <a:r>
              <a:rPr lang="en-US" dirty="0"/>
              <a:t> conducted his famous </a:t>
            </a:r>
            <a:r>
              <a:rPr lang="en-US" dirty="0">
                <a:solidFill>
                  <a:srgbClr val="0000CC"/>
                </a:solidFill>
              </a:rPr>
              <a:t>kite</a:t>
            </a:r>
            <a:r>
              <a:rPr lang="en-US" dirty="0"/>
              <a:t> experiment and also successfully extracted sparks from a cloud (unaware that </a:t>
            </a:r>
            <a:r>
              <a:rPr lang="en-US" dirty="0" err="1"/>
              <a:t>d’Alibard</a:t>
            </a:r>
            <a:r>
              <a:rPr lang="en-US" dirty="0"/>
              <a:t> had already done so, 36 days earlies). </a:t>
            </a:r>
            <a:r>
              <a:rPr lang="en-US" dirty="0">
                <a:solidFill>
                  <a:srgbClr val="0000CC"/>
                </a:solidFill>
              </a:rPr>
              <a:t>Lightning</a:t>
            </a:r>
            <a:r>
              <a:rPr lang="en-US" dirty="0"/>
              <a:t> was thus probed to be </a:t>
            </a:r>
            <a:r>
              <a:rPr lang="en-US" dirty="0">
                <a:solidFill>
                  <a:srgbClr val="0000CC"/>
                </a:solidFill>
              </a:rPr>
              <a:t>electric</a:t>
            </a:r>
            <a:r>
              <a:rPr lang="en-US" dirty="0"/>
              <a:t>al in nature.</a:t>
            </a:r>
          </a:p>
          <a:p>
            <a:pPr marL="0" indent="0">
              <a:buNone/>
            </a:pPr>
            <a:endParaRPr lang="en-US" dirty="0"/>
          </a:p>
          <a:p>
            <a:pPr marL="0" indent="0">
              <a:buNone/>
            </a:pPr>
            <a:r>
              <a:rPr lang="en-US" dirty="0"/>
              <a:t>‘Franklin’ : ‘Electricity’ </a:t>
            </a:r>
            <a:r>
              <a:rPr lang="en-US" dirty="0">
                <a:sym typeface="Wingdings" panose="05000000000000000000" pitchFamily="2" charset="2"/>
              </a:rPr>
              <a:t></a:t>
            </a:r>
            <a:r>
              <a:rPr lang="en-US" dirty="0"/>
              <a:t>‘Lightning’</a:t>
            </a:r>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2666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92500" lnSpcReduction="10000"/>
          </a:bodyPr>
          <a:lstStyle/>
          <a:p>
            <a:pPr marL="0" indent="0">
              <a:buNone/>
            </a:pPr>
            <a:r>
              <a:rPr lang="en-US" sz="3600" b="1" dirty="0">
                <a:solidFill>
                  <a:schemeClr val="accent5">
                    <a:lumMod val="50000"/>
                  </a:schemeClr>
                </a:solidFill>
              </a:rPr>
              <a:t>Skim</a:t>
            </a:r>
            <a:r>
              <a:rPr lang="en-US" sz="3600" dirty="0"/>
              <a:t> paragraph 4…</a:t>
            </a:r>
          </a:p>
          <a:p>
            <a:pPr marL="0" indent="0">
              <a:buNone/>
            </a:pPr>
            <a:r>
              <a:rPr lang="en-US" dirty="0"/>
              <a:t>Incidentally, the next two people who attempted to repeat the experiment were killed in the effort. In his writings, </a:t>
            </a:r>
            <a:r>
              <a:rPr lang="en-US" dirty="0">
                <a:solidFill>
                  <a:srgbClr val="0000CC"/>
                </a:solidFill>
              </a:rPr>
              <a:t>Franklin</a:t>
            </a:r>
            <a:r>
              <a:rPr lang="en-US" dirty="0"/>
              <a:t> indicates that he was aware of the dangers and offered alternative ways to demonstrate that </a:t>
            </a:r>
            <a:r>
              <a:rPr lang="en-US" dirty="0">
                <a:solidFill>
                  <a:srgbClr val="0000CC"/>
                </a:solidFill>
              </a:rPr>
              <a:t>lightning</a:t>
            </a:r>
            <a:r>
              <a:rPr lang="en-US" dirty="0"/>
              <a:t> was </a:t>
            </a:r>
            <a:r>
              <a:rPr lang="en-US" dirty="0">
                <a:solidFill>
                  <a:srgbClr val="0000CC"/>
                </a:solidFill>
              </a:rPr>
              <a:t>electric</a:t>
            </a:r>
            <a:r>
              <a:rPr lang="en-US" dirty="0"/>
              <a:t>al, as shown by his se of the concept of </a:t>
            </a:r>
            <a:r>
              <a:rPr lang="en-US" dirty="0">
                <a:solidFill>
                  <a:srgbClr val="0000CC"/>
                </a:solidFill>
              </a:rPr>
              <a:t>electric</a:t>
            </a:r>
            <a:r>
              <a:rPr lang="en-US" dirty="0"/>
              <a:t>al ground. If </a:t>
            </a:r>
            <a:r>
              <a:rPr lang="en-US" dirty="0">
                <a:solidFill>
                  <a:srgbClr val="0000CC"/>
                </a:solidFill>
              </a:rPr>
              <a:t>Franklin</a:t>
            </a:r>
            <a:r>
              <a:rPr lang="en-US" dirty="0"/>
              <a:t> did perform this experiment, he did not do it in the way that is often described, flying the kite and waiting to be struck by </a:t>
            </a:r>
            <a:r>
              <a:rPr lang="en-US" dirty="0">
                <a:solidFill>
                  <a:srgbClr val="0000CC"/>
                </a:solidFill>
              </a:rPr>
              <a:t>lightning</a:t>
            </a:r>
            <a:r>
              <a:rPr lang="en-US" dirty="0"/>
              <a:t>, (as it could have been dramatic but fatal).</a:t>
            </a:r>
          </a:p>
          <a:p>
            <a:pPr marL="0" indent="0">
              <a:buNone/>
            </a:pPr>
            <a:endParaRPr lang="en-US" dirty="0"/>
          </a:p>
          <a:p>
            <a:pPr marL="0" indent="0">
              <a:buNone/>
            </a:pPr>
            <a:r>
              <a:rPr lang="en-US" dirty="0"/>
              <a:t>‘Franklin’ : ‘Electricity’ </a:t>
            </a:r>
            <a:r>
              <a:rPr lang="en-US" dirty="0">
                <a:sym typeface="Wingdings" panose="05000000000000000000" pitchFamily="2" charset="2"/>
              </a:rPr>
              <a:t></a:t>
            </a:r>
            <a:r>
              <a:rPr lang="en-US" dirty="0"/>
              <a:t>‘Lightning’</a:t>
            </a:r>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408811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a:t>3 Skimming for the Main idea</a:t>
            </a:r>
            <a:endParaRPr lang="en-US" dirty="0"/>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fontScale="70000" lnSpcReduction="20000"/>
          </a:bodyPr>
          <a:lstStyle/>
          <a:p>
            <a:pPr marL="0" indent="0">
              <a:buNone/>
            </a:pPr>
            <a:r>
              <a:rPr lang="en-US" sz="3600" b="1" dirty="0">
                <a:solidFill>
                  <a:schemeClr val="accent5">
                    <a:lumMod val="50000"/>
                  </a:schemeClr>
                </a:solidFill>
              </a:rPr>
              <a:t>Skim</a:t>
            </a:r>
            <a:r>
              <a:rPr lang="en-US" sz="3600" dirty="0"/>
              <a:t> paragraph 5…</a:t>
            </a:r>
          </a:p>
          <a:p>
            <a:pPr marL="0" indent="0">
              <a:buNone/>
            </a:pPr>
            <a:r>
              <a:rPr lang="en-US" dirty="0">
                <a:solidFill>
                  <a:srgbClr val="0000CC"/>
                </a:solidFill>
              </a:rPr>
              <a:t>Franklin</a:t>
            </a:r>
            <a:r>
              <a:rPr lang="en-US" dirty="0"/>
              <a:t>’s </a:t>
            </a:r>
            <a:r>
              <a:rPr lang="en-US" dirty="0">
                <a:solidFill>
                  <a:srgbClr val="0000CC"/>
                </a:solidFill>
              </a:rPr>
              <a:t>electric</a:t>
            </a:r>
            <a:r>
              <a:rPr lang="en-US" dirty="0"/>
              <a:t>al experiments led to his invention of the </a:t>
            </a:r>
            <a:r>
              <a:rPr lang="en-US" dirty="0">
                <a:solidFill>
                  <a:srgbClr val="0000CC"/>
                </a:solidFill>
              </a:rPr>
              <a:t>lightning rod</a:t>
            </a:r>
            <a:r>
              <a:rPr lang="en-US" dirty="0"/>
              <a:t>. He noted that conductors with a sharp rather than a smooth point were capable of discharging silently, and at a far greater distance, He surmised that this knowledge could be of use un protecting buildings from </a:t>
            </a:r>
            <a:r>
              <a:rPr lang="en-US" dirty="0">
                <a:solidFill>
                  <a:srgbClr val="0000CC"/>
                </a:solidFill>
              </a:rPr>
              <a:t>lightning</a:t>
            </a:r>
            <a:r>
              <a:rPr lang="en-US" dirty="0"/>
              <a:t>, by attaching “upright Rods of Iron, made sharp as a Needle and gilt to prevent Rusting, and from the Foot of those Rods a Wire down the outside of the Building into the Ground…Would not these pointed Rods probably draw the </a:t>
            </a:r>
            <a:r>
              <a:rPr lang="en-US" dirty="0">
                <a:solidFill>
                  <a:srgbClr val="0000CC"/>
                </a:solidFill>
              </a:rPr>
              <a:t>Electrical</a:t>
            </a:r>
            <a:r>
              <a:rPr lang="en-US" dirty="0"/>
              <a:t> Fire silently out of a Cloud before it came nigh enough to strike, and thereby secure us from that most sudden and terrible Mischief!” Following a series of experiments on </a:t>
            </a:r>
            <a:r>
              <a:rPr lang="en-US" dirty="0">
                <a:solidFill>
                  <a:srgbClr val="0000CC"/>
                </a:solidFill>
              </a:rPr>
              <a:t>Franklin</a:t>
            </a:r>
            <a:r>
              <a:rPr lang="en-US" dirty="0"/>
              <a:t>’s own house, </a:t>
            </a:r>
            <a:r>
              <a:rPr lang="en-US" dirty="0">
                <a:solidFill>
                  <a:srgbClr val="0000CC"/>
                </a:solidFill>
              </a:rPr>
              <a:t>lightning rods </a:t>
            </a:r>
            <a:r>
              <a:rPr lang="en-US" dirty="0"/>
              <a:t>were installed on the Academy of Philadelphia )later the University of Pennsylvania) and the Pennsylvania State House (later Independence hall) in 1752.</a:t>
            </a:r>
          </a:p>
          <a:p>
            <a:pPr marL="0" indent="0">
              <a:buNone/>
            </a:pPr>
            <a:endParaRPr lang="en-US" dirty="0"/>
          </a:p>
          <a:p>
            <a:pPr marL="0" indent="0">
              <a:buNone/>
            </a:pPr>
            <a:endParaRPr lang="en-US" dirty="0"/>
          </a:p>
          <a:p>
            <a:pPr marL="0" indent="0">
              <a:buNone/>
            </a:pPr>
            <a:endParaRPr lang="en-US" dirty="0"/>
          </a:p>
          <a:p>
            <a:pPr marL="0" indent="0">
              <a:buNone/>
            </a:pPr>
            <a:r>
              <a:rPr lang="en-US" dirty="0"/>
              <a:t>‘Franklin’ : ‘Electricity’ </a:t>
            </a:r>
            <a:r>
              <a:rPr lang="en-US" dirty="0">
                <a:sym typeface="Wingdings" panose="05000000000000000000" pitchFamily="2" charset="2"/>
              </a:rPr>
              <a:t></a:t>
            </a:r>
            <a:r>
              <a:rPr lang="en-US" dirty="0"/>
              <a:t>‘Lightning’</a:t>
            </a:r>
            <a:r>
              <a:rPr lang="en-US" dirty="0">
                <a:sym typeface="Wingdings" panose="05000000000000000000" pitchFamily="2" charset="2"/>
              </a:rPr>
              <a:t> ‘Rod’</a:t>
            </a:r>
            <a:endParaRPr lang="en-US" dirty="0"/>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8318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dirty="0"/>
              <a:t>3 Skimming for the Main idea</a:t>
            </a:r>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normAutofit/>
          </a:bodyPr>
          <a:lstStyle/>
          <a:p>
            <a:pPr marL="0" indent="0">
              <a:buNone/>
            </a:pPr>
            <a:r>
              <a:rPr lang="en-US" sz="3600" b="1" dirty="0">
                <a:solidFill>
                  <a:schemeClr val="accent5">
                    <a:lumMod val="50000"/>
                  </a:schemeClr>
                </a:solidFill>
              </a:rPr>
              <a:t>Read</a:t>
            </a:r>
            <a:r>
              <a:rPr lang="en-US" sz="3600" dirty="0"/>
              <a:t> paragraph 6…</a:t>
            </a:r>
          </a:p>
          <a:p>
            <a:pPr marL="0" indent="0">
              <a:buNone/>
            </a:pPr>
            <a:r>
              <a:rPr lang="en-US" dirty="0"/>
              <a:t>The importance of the lightning rod should not be underestimated, solving a very real problem – the destruction of tall buildings by lightning. Indeed, without such an invention, it is doubtful buildings greater than a few stories high would be feasible.</a:t>
            </a:r>
          </a:p>
          <a:p>
            <a:pPr marL="0" indent="0">
              <a:buNone/>
            </a:pPr>
            <a:endParaRPr lang="en-US" dirty="0"/>
          </a:p>
          <a:p>
            <a:pPr marL="0" indent="0">
              <a:buNone/>
            </a:pPr>
            <a:endParaRPr lang="en-US" dirty="0"/>
          </a:p>
          <a:p>
            <a:pPr marL="0" indent="0">
              <a:buNone/>
            </a:pPr>
            <a:endParaRPr lang="en-US" dirty="0"/>
          </a:p>
          <a:p>
            <a:pPr marL="0" indent="0">
              <a:buNone/>
            </a:pPr>
            <a:r>
              <a:rPr lang="en-US" dirty="0"/>
              <a:t>‘Franklin’ : ‘Electricity’ </a:t>
            </a:r>
            <a:r>
              <a:rPr lang="en-US" dirty="0">
                <a:sym typeface="Wingdings" panose="05000000000000000000" pitchFamily="2" charset="2"/>
              </a:rPr>
              <a:t></a:t>
            </a:r>
            <a:r>
              <a:rPr lang="en-US" dirty="0"/>
              <a:t>‘Lightning’</a:t>
            </a:r>
            <a:r>
              <a:rPr lang="en-US" dirty="0">
                <a:sym typeface="Wingdings" panose="05000000000000000000" pitchFamily="2" charset="2"/>
              </a:rPr>
              <a:t> ‘Rod’</a:t>
            </a:r>
            <a:endParaRPr lang="en-US" dirty="0"/>
          </a:p>
        </p:txBody>
      </p:sp>
      <p:cxnSp>
        <p:nvCxnSpPr>
          <p:cNvPr id="11" name="Straight Connector 10">
            <a:extLst>
              <a:ext uri="{FF2B5EF4-FFF2-40B4-BE49-F238E27FC236}">
                <a16:creationId xmlns:a16="http://schemas.microsoft.com/office/drawing/2014/main" id="{C1CC28F8-D8FE-409B-AD7C-CDBF3136D42D}"/>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19868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F120FC1-E0C8-4CB0-A13A-E2436D6608B6}"/>
              </a:ext>
            </a:extLst>
          </p:cNvPr>
          <p:cNvSpPr>
            <a:spLocks noGrp="1"/>
          </p:cNvSpPr>
          <p:nvPr>
            <p:ph type="title"/>
          </p:nvPr>
        </p:nvSpPr>
        <p:spPr/>
        <p:txBody>
          <a:bodyPr>
            <a:normAutofit fontScale="90000"/>
          </a:bodyPr>
          <a:lstStyle/>
          <a:p>
            <a:r>
              <a:rPr lang="en-US" dirty="0"/>
              <a:t>3 Skimming for the Main idea</a:t>
            </a:r>
          </a:p>
        </p:txBody>
      </p:sp>
      <p:sp>
        <p:nvSpPr>
          <p:cNvPr id="10" name="Content Placeholder 9">
            <a:extLst>
              <a:ext uri="{FF2B5EF4-FFF2-40B4-BE49-F238E27FC236}">
                <a16:creationId xmlns:a16="http://schemas.microsoft.com/office/drawing/2014/main" id="{AB22AF2F-E63E-4252-9ED1-F5691BB88654}"/>
              </a:ext>
            </a:extLst>
          </p:cNvPr>
          <p:cNvSpPr>
            <a:spLocks noGrp="1"/>
          </p:cNvSpPr>
          <p:nvPr>
            <p:ph idx="1"/>
          </p:nvPr>
        </p:nvSpPr>
        <p:spPr/>
        <p:txBody>
          <a:bodyPr/>
          <a:lstStyle/>
          <a:p>
            <a:pPr marL="0" indent="0">
              <a:buNone/>
            </a:pPr>
            <a:r>
              <a:rPr lang="en-US" dirty="0"/>
              <a:t>“Benjamin Franklin’s discovery that lightning is electrical in nature, allowed the development of lighting rods to protect buildings.”</a:t>
            </a:r>
          </a:p>
        </p:txBody>
      </p:sp>
      <p:sp>
        <p:nvSpPr>
          <p:cNvPr id="11" name="Text Placeholder 10">
            <a:extLst>
              <a:ext uri="{FF2B5EF4-FFF2-40B4-BE49-F238E27FC236}">
                <a16:creationId xmlns:a16="http://schemas.microsoft.com/office/drawing/2014/main" id="{47FD74B2-23C2-4EC4-A7BF-34B88C4ABA35}"/>
              </a:ext>
            </a:extLst>
          </p:cNvPr>
          <p:cNvSpPr>
            <a:spLocks noGrp="1"/>
          </p:cNvSpPr>
          <p:nvPr>
            <p:ph type="body" sz="quarter" idx="12"/>
          </p:nvPr>
        </p:nvSpPr>
        <p:spPr/>
        <p:txBody>
          <a:bodyPr>
            <a:normAutofit fontScale="92500" lnSpcReduction="20000"/>
          </a:bodyPr>
          <a:lstStyle/>
          <a:p>
            <a:r>
              <a:rPr lang="en-US" dirty="0"/>
              <a:t>Summarize main idea</a:t>
            </a:r>
          </a:p>
        </p:txBody>
      </p:sp>
      <p:sp>
        <p:nvSpPr>
          <p:cNvPr id="12" name="Content Placeholder 11">
            <a:extLst>
              <a:ext uri="{FF2B5EF4-FFF2-40B4-BE49-F238E27FC236}">
                <a16:creationId xmlns:a16="http://schemas.microsoft.com/office/drawing/2014/main" id="{06F04BE4-F21B-46AD-8D04-F9BD4BCE718E}"/>
              </a:ext>
            </a:extLst>
          </p:cNvPr>
          <p:cNvSpPr>
            <a:spLocks noGrp="1"/>
          </p:cNvSpPr>
          <p:nvPr>
            <p:ph sz="quarter" idx="13"/>
          </p:nvPr>
        </p:nvSpPr>
        <p:spPr/>
        <p:txBody>
          <a:bodyPr>
            <a:normAutofit fontScale="92500" lnSpcReduction="20000"/>
          </a:bodyPr>
          <a:lstStyle/>
          <a:p>
            <a:endParaRPr lang="en-US"/>
          </a:p>
        </p:txBody>
      </p:sp>
      <p:pic>
        <p:nvPicPr>
          <p:cNvPr id="3" name="Content Placeholder 2">
            <a:extLst>
              <a:ext uri="{FF2B5EF4-FFF2-40B4-BE49-F238E27FC236}">
                <a16:creationId xmlns:a16="http://schemas.microsoft.com/office/drawing/2014/main" id="{113ED2EB-4A59-4702-87F0-314AF4714526}"/>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800600" y="1447800"/>
            <a:ext cx="4086039" cy="4086039"/>
          </a:xfrm>
        </p:spPr>
      </p:pic>
      <p:sp>
        <p:nvSpPr>
          <p:cNvPr id="13" name="Content Placeholder 12">
            <a:extLst>
              <a:ext uri="{FF2B5EF4-FFF2-40B4-BE49-F238E27FC236}">
                <a16:creationId xmlns:a16="http://schemas.microsoft.com/office/drawing/2014/main" id="{DD784B24-DA43-45AD-B293-1E463A2C78F3}"/>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09EB40AC-104E-460C-9254-23B2014514AB}"/>
              </a:ext>
            </a:extLst>
          </p:cNvPr>
          <p:cNvSpPr>
            <a:spLocks noGrp="1"/>
          </p:cNvSpPr>
          <p:nvPr>
            <p:ph sz="quarter" idx="15"/>
          </p:nvPr>
        </p:nvSpPr>
        <p:spPr/>
        <p:txBody>
          <a:bodyPr/>
          <a:lstStyle/>
          <a:p>
            <a:endParaRPr lang="en-US"/>
          </a:p>
        </p:txBody>
      </p:sp>
      <p:cxnSp>
        <p:nvCxnSpPr>
          <p:cNvPr id="16" name="Straight Connector 15">
            <a:extLst>
              <a:ext uri="{FF2B5EF4-FFF2-40B4-BE49-F238E27FC236}">
                <a16:creationId xmlns:a16="http://schemas.microsoft.com/office/drawing/2014/main" id="{D2976902-1ADC-4113-9B20-46E2FBD6E23C}"/>
              </a:ext>
            </a:extLst>
          </p:cNvPr>
          <p:cNvCxnSpPr/>
          <p:nvPr/>
        </p:nvCxnSpPr>
        <p:spPr bwMode="auto">
          <a:xfrm>
            <a:off x="293298" y="5538164"/>
            <a:ext cx="8609162" cy="0"/>
          </a:xfrm>
          <a:prstGeom prst="line">
            <a:avLst/>
          </a:prstGeom>
          <a:solidFill>
            <a:schemeClr val="accent1"/>
          </a:solidFill>
          <a:ln w="412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Rectangle 16">
            <a:extLst>
              <a:ext uri="{FF2B5EF4-FFF2-40B4-BE49-F238E27FC236}">
                <a16:creationId xmlns:a16="http://schemas.microsoft.com/office/drawing/2014/main" id="{4F88C011-4DFF-4BB8-9438-B18E8A7F7B7A}"/>
              </a:ext>
            </a:extLst>
          </p:cNvPr>
          <p:cNvSpPr/>
          <p:nvPr/>
        </p:nvSpPr>
        <p:spPr>
          <a:xfrm>
            <a:off x="313416" y="5561547"/>
            <a:ext cx="8523298" cy="584775"/>
          </a:xfrm>
          <a:prstGeom prst="rect">
            <a:avLst/>
          </a:prstGeom>
        </p:spPr>
        <p:txBody>
          <a:bodyPr wrap="square">
            <a:spAutoFit/>
          </a:bodyPr>
          <a:lstStyle/>
          <a:p>
            <a:r>
              <a:rPr lang="en-US" sz="3200" dirty="0">
                <a:solidFill>
                  <a:schemeClr val="tx2"/>
                </a:solidFill>
              </a:rPr>
              <a:t>‘Franklin’ : ‘Electricity’ </a:t>
            </a:r>
            <a:r>
              <a:rPr lang="en-US" sz="3200" dirty="0">
                <a:solidFill>
                  <a:schemeClr val="tx2"/>
                </a:solidFill>
                <a:sym typeface="Wingdings" panose="05000000000000000000" pitchFamily="2" charset="2"/>
              </a:rPr>
              <a:t></a:t>
            </a:r>
            <a:r>
              <a:rPr lang="en-US" sz="3200" dirty="0">
                <a:solidFill>
                  <a:schemeClr val="tx2"/>
                </a:solidFill>
              </a:rPr>
              <a:t>‘Lightning’</a:t>
            </a:r>
            <a:r>
              <a:rPr lang="en-US" sz="3200" dirty="0">
                <a:solidFill>
                  <a:schemeClr val="tx2"/>
                </a:solidFill>
                <a:sym typeface="Wingdings" panose="05000000000000000000" pitchFamily="2" charset="2"/>
              </a:rPr>
              <a:t> ‘Rod’</a:t>
            </a:r>
            <a:endParaRPr lang="en-US" sz="3200" dirty="0">
              <a:solidFill>
                <a:schemeClr val="tx2"/>
              </a:solidFill>
            </a:endParaRPr>
          </a:p>
        </p:txBody>
      </p:sp>
    </p:spTree>
    <p:extLst>
      <p:ext uri="{BB962C8B-B14F-4D97-AF65-F5344CB8AC3E}">
        <p14:creationId xmlns:p14="http://schemas.microsoft.com/office/powerpoint/2010/main" val="2017162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F120FC1-E0C8-4CB0-A13A-E2436D6608B6}"/>
              </a:ext>
            </a:extLst>
          </p:cNvPr>
          <p:cNvSpPr>
            <a:spLocks noGrp="1"/>
          </p:cNvSpPr>
          <p:nvPr>
            <p:ph type="title"/>
          </p:nvPr>
        </p:nvSpPr>
        <p:spPr/>
        <p:txBody>
          <a:bodyPr>
            <a:normAutofit fontScale="90000"/>
          </a:bodyPr>
          <a:lstStyle/>
          <a:p>
            <a:r>
              <a:rPr lang="en-US" dirty="0"/>
              <a:t>4 Skimming to Summarize</a:t>
            </a:r>
          </a:p>
        </p:txBody>
      </p:sp>
      <p:sp>
        <p:nvSpPr>
          <p:cNvPr id="10" name="Content Placeholder 9">
            <a:extLst>
              <a:ext uri="{FF2B5EF4-FFF2-40B4-BE49-F238E27FC236}">
                <a16:creationId xmlns:a16="http://schemas.microsoft.com/office/drawing/2014/main" id="{AB22AF2F-E63E-4252-9ED1-F5691BB88654}"/>
              </a:ext>
            </a:extLst>
          </p:cNvPr>
          <p:cNvSpPr>
            <a:spLocks noGrp="1"/>
          </p:cNvSpPr>
          <p:nvPr>
            <p:ph idx="1"/>
          </p:nvPr>
        </p:nvSpPr>
        <p:spPr/>
        <p:txBody>
          <a:bodyPr/>
          <a:lstStyle/>
          <a:p>
            <a:r>
              <a:rPr lang="en-US" dirty="0"/>
              <a:t>Skim the article.</a:t>
            </a:r>
          </a:p>
          <a:p>
            <a:r>
              <a:rPr lang="en-US" dirty="0"/>
              <a:t>You have 6 minutes.</a:t>
            </a:r>
          </a:p>
          <a:p>
            <a:r>
              <a:rPr lang="en-US" dirty="0"/>
              <a:t>Do not look at the questions,</a:t>
            </a:r>
          </a:p>
          <a:p>
            <a:endParaRPr lang="en-US" dirty="0"/>
          </a:p>
          <a:p>
            <a:r>
              <a:rPr lang="en-US" dirty="0"/>
              <a:t>Answer the questions following the article</a:t>
            </a:r>
          </a:p>
          <a:p>
            <a:r>
              <a:rPr lang="en-US" dirty="0"/>
              <a:t>Do not look at the article again.</a:t>
            </a:r>
          </a:p>
        </p:txBody>
      </p:sp>
      <p:sp>
        <p:nvSpPr>
          <p:cNvPr id="2" name="Text Placeholder 1">
            <a:extLst>
              <a:ext uri="{FF2B5EF4-FFF2-40B4-BE49-F238E27FC236}">
                <a16:creationId xmlns:a16="http://schemas.microsoft.com/office/drawing/2014/main" id="{C35788AA-DF04-35EE-7A58-198F1F24ACEC}"/>
              </a:ext>
            </a:extLst>
          </p:cNvPr>
          <p:cNvSpPr>
            <a:spLocks noGrp="1"/>
          </p:cNvSpPr>
          <p:nvPr>
            <p:ph type="body" sz="quarter" idx="12"/>
          </p:nvPr>
        </p:nvSpPr>
        <p:spPr/>
        <p:txBody>
          <a:bodyPr>
            <a:normAutofit fontScale="92500" lnSpcReduction="20000"/>
          </a:bodyPr>
          <a:lstStyle/>
          <a:p>
            <a:endParaRPr lang="en-US"/>
          </a:p>
        </p:txBody>
      </p:sp>
      <p:pic>
        <p:nvPicPr>
          <p:cNvPr id="19" name="Content Placeholder 12">
            <a:extLst>
              <a:ext uri="{FF2B5EF4-FFF2-40B4-BE49-F238E27FC236}">
                <a16:creationId xmlns:a16="http://schemas.microsoft.com/office/drawing/2014/main" id="{9E375457-D4B8-4042-B10D-0140251D009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
        <p:nvSpPr>
          <p:cNvPr id="5" name="Content Placeholder 4">
            <a:extLst>
              <a:ext uri="{FF2B5EF4-FFF2-40B4-BE49-F238E27FC236}">
                <a16:creationId xmlns:a16="http://schemas.microsoft.com/office/drawing/2014/main" id="{0C1BAA8B-F424-C523-3E9D-7E93445659A4}"/>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ABEC2B48-E04F-F755-F086-2626C5B80963}"/>
              </a:ext>
            </a:extLst>
          </p:cNvPr>
          <p:cNvSpPr>
            <a:spLocks noGrp="1"/>
          </p:cNvSpPr>
          <p:nvPr>
            <p:ph sz="quarter" idx="15"/>
          </p:nvPr>
        </p:nvSpPr>
        <p:spPr/>
        <p:txBody>
          <a:bodyPr/>
          <a:lstStyle/>
          <a:p>
            <a:endParaRPr lang="en-US"/>
          </a:p>
        </p:txBody>
      </p:sp>
      <p:pic>
        <p:nvPicPr>
          <p:cNvPr id="20" name="Picture 19">
            <a:extLst>
              <a:ext uri="{FF2B5EF4-FFF2-40B4-BE49-F238E27FC236}">
                <a16:creationId xmlns:a16="http://schemas.microsoft.com/office/drawing/2014/main" id="{5CC5CF42-E193-4B24-81B6-17789F650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593" y="3264077"/>
            <a:ext cx="973348" cy="488719"/>
          </a:xfrm>
          <a:prstGeom prst="rect">
            <a:avLst/>
          </a:prstGeom>
        </p:spPr>
      </p:pic>
    </p:spTree>
    <p:extLst>
      <p:ext uri="{BB962C8B-B14F-4D97-AF65-F5344CB8AC3E}">
        <p14:creationId xmlns:p14="http://schemas.microsoft.com/office/powerpoint/2010/main" val="1602990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2B87-310D-44BB-B55A-8D2D7D3F7B93}"/>
              </a:ext>
            </a:extLst>
          </p:cNvPr>
          <p:cNvSpPr>
            <a:spLocks noGrp="1"/>
          </p:cNvSpPr>
          <p:nvPr>
            <p:ph type="title"/>
          </p:nvPr>
        </p:nvSpPr>
        <p:spPr/>
        <p:txBody>
          <a:bodyPr>
            <a:normAutofit fontScale="90000"/>
          </a:bodyPr>
          <a:lstStyle/>
          <a:p>
            <a:r>
              <a:rPr lang="en-US" dirty="0"/>
              <a:t>5 Journal Entry</a:t>
            </a:r>
          </a:p>
        </p:txBody>
      </p:sp>
      <p:sp>
        <p:nvSpPr>
          <p:cNvPr id="5" name="Content Placeholder 4">
            <a:extLst>
              <a:ext uri="{FF2B5EF4-FFF2-40B4-BE49-F238E27FC236}">
                <a16:creationId xmlns:a16="http://schemas.microsoft.com/office/drawing/2014/main" id="{9C1CAB22-1D2D-4BCE-9426-F763CAB694D8}"/>
              </a:ext>
            </a:extLst>
          </p:cNvPr>
          <p:cNvSpPr>
            <a:spLocks noGrp="1"/>
          </p:cNvSpPr>
          <p:nvPr>
            <p:ph idx="1"/>
          </p:nvPr>
        </p:nvSpPr>
        <p:spPr/>
        <p:txBody>
          <a:bodyPr/>
          <a:lstStyle/>
          <a:p>
            <a:r>
              <a:rPr lang="en-US" dirty="0"/>
              <a:t>“Your biggest Challenge”</a:t>
            </a:r>
          </a:p>
          <a:p>
            <a:r>
              <a:rPr lang="en-US" dirty="0"/>
              <a:t>Tell me about a specific challenge that you have faced in university, graduate school, or work.</a:t>
            </a:r>
          </a:p>
          <a:p>
            <a:r>
              <a:rPr lang="en-US" dirty="0"/>
              <a:t>Tell me how you overcame it.</a:t>
            </a:r>
          </a:p>
        </p:txBody>
      </p:sp>
      <p:sp>
        <p:nvSpPr>
          <p:cNvPr id="6" name="Text Placeholder 5">
            <a:extLst>
              <a:ext uri="{FF2B5EF4-FFF2-40B4-BE49-F238E27FC236}">
                <a16:creationId xmlns:a16="http://schemas.microsoft.com/office/drawing/2014/main" id="{0359679B-D60A-43A6-8714-C23D0A527947}"/>
              </a:ext>
            </a:extLst>
          </p:cNvPr>
          <p:cNvSpPr>
            <a:spLocks noGrp="1"/>
          </p:cNvSpPr>
          <p:nvPr>
            <p:ph type="body" sz="quarter" idx="12"/>
          </p:nvPr>
        </p:nvSpPr>
        <p:spPr/>
        <p:txBody>
          <a:bodyPr>
            <a:normAutofit fontScale="92500" lnSpcReduction="20000"/>
          </a:bodyPr>
          <a:lstStyle/>
          <a:p>
            <a:endParaRPr lang="en-US"/>
          </a:p>
        </p:txBody>
      </p:sp>
      <p:pic>
        <p:nvPicPr>
          <p:cNvPr id="12" name="Content Placeholder 11">
            <a:extLst>
              <a:ext uri="{FF2B5EF4-FFF2-40B4-BE49-F238E27FC236}">
                <a16:creationId xmlns:a16="http://schemas.microsoft.com/office/drawing/2014/main" id="{A04020A8-8F22-4EE0-99F3-5B96CA7303EA}"/>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985282" y="1447800"/>
            <a:ext cx="3956894" cy="5105400"/>
          </a:xfrm>
        </p:spPr>
      </p:pic>
      <p:sp>
        <p:nvSpPr>
          <p:cNvPr id="8" name="Content Placeholder 7">
            <a:extLst>
              <a:ext uri="{FF2B5EF4-FFF2-40B4-BE49-F238E27FC236}">
                <a16:creationId xmlns:a16="http://schemas.microsoft.com/office/drawing/2014/main" id="{A0AA8825-EEA5-4149-BDB2-8935DAFC0425}"/>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8C15D06F-D7B6-4301-862D-3ECD14FD6483}"/>
              </a:ext>
            </a:extLst>
          </p:cNvPr>
          <p:cNvSpPr>
            <a:spLocks noGrp="1"/>
          </p:cNvSpPr>
          <p:nvPr>
            <p:ph sz="quarter" idx="15"/>
          </p:nvPr>
        </p:nvSpPr>
        <p:spPr/>
        <p:txBody>
          <a:bodyPr/>
          <a:lstStyle/>
          <a:p>
            <a:endParaRPr lang="en-US"/>
          </a:p>
        </p:txBody>
      </p:sp>
      <p:pic>
        <p:nvPicPr>
          <p:cNvPr id="13" name="Content Placeholder 12">
            <a:extLst>
              <a:ext uri="{FF2B5EF4-FFF2-40B4-BE49-F238E27FC236}">
                <a16:creationId xmlns:a16="http://schemas.microsoft.com/office/drawing/2014/main" id="{3CF9192B-B70B-4F58-839C-D054119F02D1}"/>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2448322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lstStyle/>
          <a:p>
            <a:r>
              <a:rPr lang="en-CA" dirty="0"/>
              <a:t>1A_OnePane</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lstStyle/>
          <a:p>
            <a:r>
              <a:rPr lang="en-CA" dirty="0"/>
              <a:t>Use for standard slides (not usually)</a:t>
            </a:r>
          </a:p>
        </p:txBody>
      </p:sp>
    </p:spTree>
    <p:extLst>
      <p:ext uri="{BB962C8B-B14F-4D97-AF65-F5344CB8AC3E}">
        <p14:creationId xmlns:p14="http://schemas.microsoft.com/office/powerpoint/2010/main" val="1570854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BC2-EEC1-47FB-A679-712A0BC655A4}"/>
              </a:ext>
            </a:extLst>
          </p:cNvPr>
          <p:cNvSpPr>
            <a:spLocks noGrp="1"/>
          </p:cNvSpPr>
          <p:nvPr>
            <p:ph type="title"/>
          </p:nvPr>
        </p:nvSpPr>
        <p:spPr/>
        <p:txBody>
          <a:bodyPr>
            <a:normAutofit fontScale="90000"/>
          </a:bodyPr>
          <a:lstStyle/>
          <a:p>
            <a:r>
              <a:rPr lang="en-CA" dirty="0"/>
              <a:t>1B_OnePane_Icons</a:t>
            </a:r>
          </a:p>
        </p:txBody>
      </p:sp>
      <p:sp>
        <p:nvSpPr>
          <p:cNvPr id="3" name="Content Placeholder 2">
            <a:extLst>
              <a:ext uri="{FF2B5EF4-FFF2-40B4-BE49-F238E27FC236}">
                <a16:creationId xmlns:a16="http://schemas.microsoft.com/office/drawing/2014/main" id="{8FF9354A-C3AD-4F2A-89E7-C072A86F9583}"/>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7EA37F9-E3CA-40BE-A7D0-557841979EDB}"/>
              </a:ext>
            </a:extLst>
          </p:cNvPr>
          <p:cNvSpPr>
            <a:spLocks noGrp="1"/>
          </p:cNvSpPr>
          <p:nvPr>
            <p:ph type="body" sz="quarter" idx="12"/>
          </p:nvPr>
        </p:nvSpPr>
        <p:spPr/>
        <p:txBody>
          <a:bodyPr>
            <a:normAutofit fontScale="92500" lnSpcReduction="20000"/>
          </a:bodyPr>
          <a:lstStyle/>
          <a:p>
            <a:r>
              <a:rPr lang="en-CA" dirty="0"/>
              <a:t>Talk</a:t>
            </a:r>
          </a:p>
        </p:txBody>
      </p:sp>
      <p:sp>
        <p:nvSpPr>
          <p:cNvPr id="6" name="Content Placeholder 5">
            <a:extLst>
              <a:ext uri="{FF2B5EF4-FFF2-40B4-BE49-F238E27FC236}">
                <a16:creationId xmlns:a16="http://schemas.microsoft.com/office/drawing/2014/main" id="{B2DB87CD-2A07-40D7-87F1-263D542306E5}"/>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F086BC11-D4D0-42C2-B092-71348B9190BB}"/>
              </a:ext>
            </a:extLst>
          </p:cNvPr>
          <p:cNvSpPr>
            <a:spLocks noGrp="1"/>
          </p:cNvSpPr>
          <p:nvPr>
            <p:ph sz="quarter" idx="15"/>
          </p:nvPr>
        </p:nvSpPr>
        <p:spPr/>
        <p:txBody>
          <a:bodyPr/>
          <a:lstStyle/>
          <a:p>
            <a:endParaRPr lang="en-CA"/>
          </a:p>
        </p:txBody>
      </p:sp>
      <p:pic>
        <p:nvPicPr>
          <p:cNvPr id="10" name="Content Placeholder 9">
            <a:extLst>
              <a:ext uri="{FF2B5EF4-FFF2-40B4-BE49-F238E27FC236}">
                <a16:creationId xmlns:a16="http://schemas.microsoft.com/office/drawing/2014/main" id="{CEC83669-2C18-418A-9859-FE01AEDEBE7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3050572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BC2-EEC1-47FB-A679-712A0BC655A4}"/>
              </a:ext>
            </a:extLst>
          </p:cNvPr>
          <p:cNvSpPr>
            <a:spLocks noGrp="1"/>
          </p:cNvSpPr>
          <p:nvPr>
            <p:ph type="title"/>
          </p:nvPr>
        </p:nvSpPr>
        <p:spPr/>
        <p:txBody>
          <a:bodyPr>
            <a:normAutofit fontScale="90000"/>
          </a:bodyPr>
          <a:lstStyle/>
          <a:p>
            <a:r>
              <a:rPr lang="en-CA" dirty="0"/>
              <a:t>1B_OnePane_Icons</a:t>
            </a:r>
          </a:p>
        </p:txBody>
      </p:sp>
      <p:sp>
        <p:nvSpPr>
          <p:cNvPr id="3" name="Content Placeholder 2">
            <a:extLst>
              <a:ext uri="{FF2B5EF4-FFF2-40B4-BE49-F238E27FC236}">
                <a16:creationId xmlns:a16="http://schemas.microsoft.com/office/drawing/2014/main" id="{8FF9354A-C3AD-4F2A-89E7-C072A86F9583}"/>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7EA37F9-E3CA-40BE-A7D0-557841979EDB}"/>
              </a:ext>
            </a:extLst>
          </p:cNvPr>
          <p:cNvSpPr>
            <a:spLocks noGrp="1"/>
          </p:cNvSpPr>
          <p:nvPr>
            <p:ph type="body" sz="quarter" idx="12"/>
          </p:nvPr>
        </p:nvSpPr>
        <p:spPr/>
        <p:txBody>
          <a:bodyPr>
            <a:normAutofit fontScale="92500" lnSpcReduction="20000"/>
          </a:bodyPr>
          <a:lstStyle/>
          <a:p>
            <a:r>
              <a:rPr lang="en-CA" dirty="0"/>
              <a:t>Vocabulary</a:t>
            </a:r>
          </a:p>
        </p:txBody>
      </p:sp>
      <p:sp>
        <p:nvSpPr>
          <p:cNvPr id="6" name="Content Placeholder 5">
            <a:extLst>
              <a:ext uri="{FF2B5EF4-FFF2-40B4-BE49-F238E27FC236}">
                <a16:creationId xmlns:a16="http://schemas.microsoft.com/office/drawing/2014/main" id="{B2DB87CD-2A07-40D7-87F1-263D542306E5}"/>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F086BC11-D4D0-42C2-B092-71348B9190BB}"/>
              </a:ext>
            </a:extLst>
          </p:cNvPr>
          <p:cNvSpPr>
            <a:spLocks noGrp="1"/>
          </p:cNvSpPr>
          <p:nvPr>
            <p:ph sz="quarter" idx="15"/>
          </p:nvPr>
        </p:nvSpPr>
        <p:spPr/>
        <p:txBody>
          <a:bodyPr/>
          <a:lstStyle/>
          <a:p>
            <a:endParaRPr lang="en-CA"/>
          </a:p>
        </p:txBody>
      </p:sp>
      <p:pic>
        <p:nvPicPr>
          <p:cNvPr id="11" name="Content Placeholder 10">
            <a:extLst>
              <a:ext uri="{FF2B5EF4-FFF2-40B4-BE49-F238E27FC236}">
                <a16:creationId xmlns:a16="http://schemas.microsoft.com/office/drawing/2014/main" id="{8E32242E-D25A-45CB-B6BB-D2A9D081FEA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095812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09D0-D3A4-47AB-B61D-819E344C76A0}"/>
              </a:ext>
            </a:extLst>
          </p:cNvPr>
          <p:cNvSpPr>
            <a:spLocks noGrp="1"/>
          </p:cNvSpPr>
          <p:nvPr>
            <p:ph type="title"/>
          </p:nvPr>
        </p:nvSpPr>
        <p:spPr/>
        <p:txBody>
          <a:bodyPr>
            <a:normAutofit fontScale="90000"/>
          </a:bodyPr>
          <a:lstStyle/>
          <a:p>
            <a:r>
              <a:rPr lang="en-CA" dirty="0"/>
              <a:t>1C_TwoPane_Icons</a:t>
            </a:r>
          </a:p>
        </p:txBody>
      </p:sp>
      <p:sp>
        <p:nvSpPr>
          <p:cNvPr id="3" name="Content Placeholder 2">
            <a:extLst>
              <a:ext uri="{FF2B5EF4-FFF2-40B4-BE49-F238E27FC236}">
                <a16:creationId xmlns:a16="http://schemas.microsoft.com/office/drawing/2014/main" id="{E26C48CF-BBCE-490A-989A-AEA951E55266}"/>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069DA716-1AAF-403E-B5D2-3ACE6968184A}"/>
              </a:ext>
            </a:extLst>
          </p:cNvPr>
          <p:cNvSpPr>
            <a:spLocks noGrp="1"/>
          </p:cNvSpPr>
          <p:nvPr>
            <p:ph type="body" sz="quarter" idx="12"/>
          </p:nvPr>
        </p:nvSpPr>
        <p:spPr/>
        <p:txBody>
          <a:bodyPr>
            <a:normAutofit fontScale="92500" lnSpcReduction="20000"/>
          </a:bodyPr>
          <a:lstStyle/>
          <a:p>
            <a:r>
              <a:rPr lang="en-CA" dirty="0"/>
              <a:t>Sub-section title will be here</a:t>
            </a:r>
          </a:p>
        </p:txBody>
      </p:sp>
      <p:sp>
        <p:nvSpPr>
          <p:cNvPr id="6" name="Content Placeholder 5">
            <a:extLst>
              <a:ext uri="{FF2B5EF4-FFF2-40B4-BE49-F238E27FC236}">
                <a16:creationId xmlns:a16="http://schemas.microsoft.com/office/drawing/2014/main" id="{0C881A3A-E450-4365-B2DD-91C01C2BA6C2}"/>
              </a:ext>
            </a:extLst>
          </p:cNvPr>
          <p:cNvSpPr>
            <a:spLocks noGrp="1"/>
          </p:cNvSpPr>
          <p:nvPr>
            <p:ph sz="quarter" idx="16"/>
          </p:nvPr>
        </p:nvSpPr>
        <p:spPr/>
        <p:txBody>
          <a:bodyPr/>
          <a:lstStyle/>
          <a:p>
            <a:endParaRPr lang="en-CA"/>
          </a:p>
        </p:txBody>
      </p:sp>
      <p:sp>
        <p:nvSpPr>
          <p:cNvPr id="7" name="Content Placeholder 6">
            <a:extLst>
              <a:ext uri="{FF2B5EF4-FFF2-40B4-BE49-F238E27FC236}">
                <a16:creationId xmlns:a16="http://schemas.microsoft.com/office/drawing/2014/main" id="{7C5DD39E-BE1A-4D07-A2B9-330FEF510263}"/>
              </a:ext>
            </a:extLst>
          </p:cNvPr>
          <p:cNvSpPr>
            <a:spLocks noGrp="1"/>
          </p:cNvSpPr>
          <p:nvPr>
            <p:ph sz="quarter" idx="14"/>
          </p:nvPr>
        </p:nvSpPr>
        <p:spPr/>
        <p:txBody>
          <a:bodyPr/>
          <a:lstStyle/>
          <a:p>
            <a:endParaRPr lang="en-CA"/>
          </a:p>
        </p:txBody>
      </p:sp>
      <p:sp>
        <p:nvSpPr>
          <p:cNvPr id="8" name="Content Placeholder 7">
            <a:extLst>
              <a:ext uri="{FF2B5EF4-FFF2-40B4-BE49-F238E27FC236}">
                <a16:creationId xmlns:a16="http://schemas.microsoft.com/office/drawing/2014/main" id="{F868A235-EEA4-487A-975C-5C1E3575E842}"/>
              </a:ext>
            </a:extLst>
          </p:cNvPr>
          <p:cNvSpPr>
            <a:spLocks noGrp="1"/>
          </p:cNvSpPr>
          <p:nvPr>
            <p:ph sz="quarter" idx="15"/>
          </p:nvPr>
        </p:nvSpPr>
        <p:spPr/>
        <p:txBody>
          <a:bodyPr/>
          <a:lstStyle/>
          <a:p>
            <a:endParaRPr lang="en-CA"/>
          </a:p>
        </p:txBody>
      </p:sp>
      <p:pic>
        <p:nvPicPr>
          <p:cNvPr id="11" name="Content Placeholder 10">
            <a:extLst>
              <a:ext uri="{FF2B5EF4-FFF2-40B4-BE49-F238E27FC236}">
                <a16:creationId xmlns:a16="http://schemas.microsoft.com/office/drawing/2014/main" id="{FFD8AABE-E239-4927-9F2C-725F1AA0D16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404874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6BDF-63E0-4A0E-B6E9-FEBCFF1318F7}"/>
              </a:ext>
            </a:extLst>
          </p:cNvPr>
          <p:cNvSpPr>
            <a:spLocks noGrp="1"/>
          </p:cNvSpPr>
          <p:nvPr>
            <p:ph type="title"/>
          </p:nvPr>
        </p:nvSpPr>
        <p:spPr/>
        <p:txBody>
          <a:bodyPr/>
          <a:lstStyle/>
          <a:p>
            <a:r>
              <a:rPr lang="en-CA" dirty="0"/>
              <a:t>2_TwoPanes_Compare</a:t>
            </a:r>
          </a:p>
        </p:txBody>
      </p:sp>
      <p:sp>
        <p:nvSpPr>
          <p:cNvPr id="3" name="Text Placeholder 2">
            <a:extLst>
              <a:ext uri="{FF2B5EF4-FFF2-40B4-BE49-F238E27FC236}">
                <a16:creationId xmlns:a16="http://schemas.microsoft.com/office/drawing/2014/main" id="{4D9EE95E-4302-4086-B297-BF60BDDD627F}"/>
              </a:ext>
            </a:extLst>
          </p:cNvPr>
          <p:cNvSpPr>
            <a:spLocks noGrp="1"/>
          </p:cNvSpPr>
          <p:nvPr>
            <p:ph type="body" idx="1"/>
          </p:nvPr>
        </p:nvSpPr>
        <p:spPr/>
        <p:txBody>
          <a:bodyPr/>
          <a:lstStyle/>
          <a:p>
            <a:endParaRPr lang="en-CA"/>
          </a:p>
        </p:txBody>
      </p:sp>
      <p:sp>
        <p:nvSpPr>
          <p:cNvPr id="4" name="Content Placeholder 3">
            <a:extLst>
              <a:ext uri="{FF2B5EF4-FFF2-40B4-BE49-F238E27FC236}">
                <a16:creationId xmlns:a16="http://schemas.microsoft.com/office/drawing/2014/main" id="{749092BC-2A91-484D-8EF9-517F8B988950}"/>
              </a:ext>
            </a:extLst>
          </p:cNvPr>
          <p:cNvSpPr>
            <a:spLocks noGrp="1"/>
          </p:cNvSpPr>
          <p:nvPr>
            <p:ph sz="half" idx="2"/>
          </p:nvPr>
        </p:nvSpPr>
        <p:spPr/>
        <p:txBody>
          <a:bodyPr/>
          <a:lstStyle/>
          <a:p>
            <a:endParaRPr lang="en-CA"/>
          </a:p>
        </p:txBody>
      </p:sp>
      <p:sp>
        <p:nvSpPr>
          <p:cNvPr id="5" name="Text Placeholder 4">
            <a:extLst>
              <a:ext uri="{FF2B5EF4-FFF2-40B4-BE49-F238E27FC236}">
                <a16:creationId xmlns:a16="http://schemas.microsoft.com/office/drawing/2014/main" id="{1925224F-4171-4718-9A9F-B488BC0DA3C5}"/>
              </a:ext>
            </a:extLst>
          </p:cNvPr>
          <p:cNvSpPr>
            <a:spLocks noGrp="1"/>
          </p:cNvSpPr>
          <p:nvPr>
            <p:ph type="body" sz="quarter" idx="3"/>
          </p:nvPr>
        </p:nvSpPr>
        <p:spPr/>
        <p:txBody>
          <a:bodyPr/>
          <a:lstStyle/>
          <a:p>
            <a:endParaRPr lang="en-CA"/>
          </a:p>
        </p:txBody>
      </p:sp>
      <p:sp>
        <p:nvSpPr>
          <p:cNvPr id="6" name="Content Placeholder 5">
            <a:extLst>
              <a:ext uri="{FF2B5EF4-FFF2-40B4-BE49-F238E27FC236}">
                <a16:creationId xmlns:a16="http://schemas.microsoft.com/office/drawing/2014/main" id="{2C7AEA05-2D91-47A8-8DA7-82F05C99CC37}"/>
              </a:ext>
            </a:extLst>
          </p:cNvPr>
          <p:cNvSpPr>
            <a:spLocks noGrp="1"/>
          </p:cNvSpPr>
          <p:nvPr>
            <p:ph sz="quarter" idx="4"/>
          </p:nvPr>
        </p:nvSpPr>
        <p:spPr/>
        <p:txBody>
          <a:bodyPr/>
          <a:lstStyle/>
          <a:p>
            <a:endParaRPr lang="en-CA"/>
          </a:p>
        </p:txBody>
      </p:sp>
    </p:spTree>
    <p:extLst>
      <p:ext uri="{BB962C8B-B14F-4D97-AF65-F5344CB8AC3E}">
        <p14:creationId xmlns:p14="http://schemas.microsoft.com/office/powerpoint/2010/main" val="4055259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53E8-638E-409A-884E-07EDD9CC6866}"/>
              </a:ext>
            </a:extLst>
          </p:cNvPr>
          <p:cNvSpPr>
            <a:spLocks noGrp="1"/>
          </p:cNvSpPr>
          <p:nvPr>
            <p:ph type="title"/>
          </p:nvPr>
        </p:nvSpPr>
        <p:spPr/>
        <p:txBody>
          <a:bodyPr/>
          <a:lstStyle/>
          <a:p>
            <a:r>
              <a:rPr lang="en-CA" dirty="0"/>
              <a:t>3_Title(</a:t>
            </a:r>
            <a:r>
              <a:rPr lang="en-CA" dirty="0" err="1"/>
              <a:t>NoPane</a:t>
            </a:r>
            <a:r>
              <a:rPr lang="en-CA" dirty="0"/>
              <a:t>)</a:t>
            </a:r>
          </a:p>
        </p:txBody>
      </p:sp>
    </p:spTree>
    <p:extLst>
      <p:ext uri="{BB962C8B-B14F-4D97-AF65-F5344CB8AC3E}">
        <p14:creationId xmlns:p14="http://schemas.microsoft.com/office/powerpoint/2010/main" val="2370161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p:txBody>
          <a:bodyPr>
            <a:normAutofit fontScale="90000"/>
          </a:bodyPr>
          <a:lstStyle/>
          <a:p>
            <a:r>
              <a:rPr lang="en-CA" dirty="0"/>
              <a:t>Activity</a:t>
            </a:r>
          </a:p>
        </p:txBody>
      </p:sp>
      <p:sp>
        <p:nvSpPr>
          <p:cNvPr id="3" name="Content Placeholder 2">
            <a:extLst>
              <a:ext uri="{FF2B5EF4-FFF2-40B4-BE49-F238E27FC236}">
                <a16:creationId xmlns:a16="http://schemas.microsoft.com/office/drawing/2014/main" id="{81D01744-F6E7-4E4D-B0B4-FB9481F7C694}"/>
              </a:ext>
            </a:extLst>
          </p:cNvPr>
          <p:cNvSpPr>
            <a:spLocks noGrp="1"/>
          </p:cNvSpPr>
          <p:nvPr>
            <p:ph idx="1"/>
          </p:nvPr>
        </p:nvSpPr>
        <p:spPr/>
        <p:txBody>
          <a:bodyPr/>
          <a:lstStyle/>
          <a:p>
            <a:pPr>
              <a:buFont typeface="Wingdings" panose="05000000000000000000" pitchFamily="2" charset="2"/>
              <a:buChar char="Ø"/>
            </a:pPr>
            <a:endParaRPr lang="en-CA" dirty="0"/>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p:txBody>
          <a:bodyPr>
            <a:normAutofit fontScale="92500" lnSpcReduction="20000"/>
          </a:bodyPr>
          <a:lstStyle/>
          <a:p>
            <a:r>
              <a:rPr lang="en-CA" dirty="0"/>
              <a:t>Instruction for Activities</a:t>
            </a:r>
          </a:p>
        </p:txBody>
      </p:sp>
      <p:sp>
        <p:nvSpPr>
          <p:cNvPr id="6" name="Content Placeholder 5">
            <a:extLst>
              <a:ext uri="{FF2B5EF4-FFF2-40B4-BE49-F238E27FC236}">
                <a16:creationId xmlns:a16="http://schemas.microsoft.com/office/drawing/2014/main" id="{083C9988-EEEF-49C1-882E-45078DB8D8C9}"/>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9E18D4E6-FC5D-4046-B976-6B8D35EA0C17}"/>
              </a:ext>
            </a:extLst>
          </p:cNvPr>
          <p:cNvSpPr>
            <a:spLocks noGrp="1"/>
          </p:cNvSpPr>
          <p:nvPr>
            <p:ph sz="quarter" idx="15"/>
          </p:nvPr>
        </p:nvSpPr>
        <p:spPr/>
        <p:txBody>
          <a:bodyPr/>
          <a:lstStyle/>
          <a:p>
            <a:endParaRPr lang="en-CA"/>
          </a:p>
        </p:txBody>
      </p:sp>
      <p:pic>
        <p:nvPicPr>
          <p:cNvPr id="12" name="Content Placeholder 11">
            <a:extLst>
              <a:ext uri="{FF2B5EF4-FFF2-40B4-BE49-F238E27FC236}">
                <a16:creationId xmlns:a16="http://schemas.microsoft.com/office/drawing/2014/main" id="{493A2022-2A32-44B2-BC74-0AA21B1BC4D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52315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a:xfrm>
            <a:off x="990600" y="304800"/>
            <a:ext cx="8153400" cy="457200"/>
          </a:xfrm>
        </p:spPr>
        <p:txBody>
          <a:bodyPr>
            <a:normAutofit fontScale="90000"/>
          </a:bodyPr>
          <a:lstStyle/>
          <a:p>
            <a:r>
              <a:rPr lang="en-CA" dirty="0"/>
              <a:t>Activity</a:t>
            </a:r>
          </a:p>
        </p:txBody>
      </p:sp>
      <p:sp>
        <p:nvSpPr>
          <p:cNvPr id="18" name="Content Placeholder 17">
            <a:extLst>
              <a:ext uri="{FF2B5EF4-FFF2-40B4-BE49-F238E27FC236}">
                <a16:creationId xmlns:a16="http://schemas.microsoft.com/office/drawing/2014/main" id="{D77B505B-1749-41F8-8406-D5A8ED23961F}"/>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a:xfrm>
            <a:off x="1066800" y="914400"/>
            <a:ext cx="8001000" cy="533400"/>
          </a:xfrm>
        </p:spPr>
        <p:txBody>
          <a:bodyPr>
            <a:normAutofit fontScale="92500" lnSpcReduction="20000"/>
          </a:bodyPr>
          <a:lstStyle/>
          <a:p>
            <a:r>
              <a:rPr lang="en-CA" dirty="0"/>
              <a:t>Homework</a:t>
            </a:r>
          </a:p>
        </p:txBody>
      </p:sp>
      <p:sp>
        <p:nvSpPr>
          <p:cNvPr id="19" name="Content Placeholder 18">
            <a:extLst>
              <a:ext uri="{FF2B5EF4-FFF2-40B4-BE49-F238E27FC236}">
                <a16:creationId xmlns:a16="http://schemas.microsoft.com/office/drawing/2014/main" id="{AAC3883E-0159-4EDE-9045-8690FE7F4796}"/>
              </a:ext>
            </a:extLst>
          </p:cNvPr>
          <p:cNvSpPr>
            <a:spLocks noGrp="1"/>
          </p:cNvSpPr>
          <p:nvPr>
            <p:ph sz="quarter" idx="14"/>
          </p:nvPr>
        </p:nvSpPr>
        <p:spPr/>
        <p:txBody>
          <a:bodyPr/>
          <a:lstStyle/>
          <a:p>
            <a:endParaRPr lang="en-CA"/>
          </a:p>
        </p:txBody>
      </p:sp>
      <p:sp>
        <p:nvSpPr>
          <p:cNvPr id="20" name="Content Placeholder 19">
            <a:extLst>
              <a:ext uri="{FF2B5EF4-FFF2-40B4-BE49-F238E27FC236}">
                <a16:creationId xmlns:a16="http://schemas.microsoft.com/office/drawing/2014/main" id="{F6CBFC6B-362B-47FA-BD29-6BB4C4CCBBDC}"/>
              </a:ext>
            </a:extLst>
          </p:cNvPr>
          <p:cNvSpPr>
            <a:spLocks noGrp="1"/>
          </p:cNvSpPr>
          <p:nvPr>
            <p:ph sz="quarter" idx="15"/>
          </p:nvPr>
        </p:nvSpPr>
        <p:spPr/>
        <p:txBody>
          <a:bodyPr/>
          <a:lstStyle/>
          <a:p>
            <a:endParaRPr lang="en-CA"/>
          </a:p>
        </p:txBody>
      </p:sp>
      <p:pic>
        <p:nvPicPr>
          <p:cNvPr id="24" name="Content Placeholder 23">
            <a:extLst>
              <a:ext uri="{FF2B5EF4-FFF2-40B4-BE49-F238E27FC236}">
                <a16:creationId xmlns:a16="http://schemas.microsoft.com/office/drawing/2014/main" id="{BE793247-D896-4996-94FC-7925502AA8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973360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a:xfrm>
            <a:off x="990600" y="304800"/>
            <a:ext cx="8153400" cy="457200"/>
          </a:xfrm>
        </p:spPr>
        <p:txBody>
          <a:bodyPr>
            <a:normAutofit fontScale="90000"/>
          </a:bodyPr>
          <a:lstStyle/>
          <a:p>
            <a:r>
              <a:rPr lang="en-CA" dirty="0"/>
              <a:t>Activity</a:t>
            </a:r>
          </a:p>
        </p:txBody>
      </p:sp>
      <p:sp>
        <p:nvSpPr>
          <p:cNvPr id="18" name="Content Placeholder 17">
            <a:extLst>
              <a:ext uri="{FF2B5EF4-FFF2-40B4-BE49-F238E27FC236}">
                <a16:creationId xmlns:a16="http://schemas.microsoft.com/office/drawing/2014/main" id="{D77B505B-1749-41F8-8406-D5A8ED23961F}"/>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a:xfrm>
            <a:off x="1066800" y="914400"/>
            <a:ext cx="8001000" cy="533400"/>
          </a:xfrm>
        </p:spPr>
        <p:txBody>
          <a:bodyPr>
            <a:normAutofit fontScale="92500" lnSpcReduction="20000"/>
          </a:bodyPr>
          <a:lstStyle/>
          <a:p>
            <a:r>
              <a:rPr lang="en-CA" dirty="0"/>
              <a:t>Assignments</a:t>
            </a:r>
          </a:p>
        </p:txBody>
      </p:sp>
      <p:sp>
        <p:nvSpPr>
          <p:cNvPr id="19" name="Content Placeholder 18">
            <a:extLst>
              <a:ext uri="{FF2B5EF4-FFF2-40B4-BE49-F238E27FC236}">
                <a16:creationId xmlns:a16="http://schemas.microsoft.com/office/drawing/2014/main" id="{AAC3883E-0159-4EDE-9045-8690FE7F4796}"/>
              </a:ext>
            </a:extLst>
          </p:cNvPr>
          <p:cNvSpPr>
            <a:spLocks noGrp="1"/>
          </p:cNvSpPr>
          <p:nvPr>
            <p:ph sz="quarter" idx="14"/>
          </p:nvPr>
        </p:nvSpPr>
        <p:spPr/>
        <p:txBody>
          <a:bodyPr/>
          <a:lstStyle/>
          <a:p>
            <a:endParaRPr lang="en-CA"/>
          </a:p>
        </p:txBody>
      </p:sp>
      <p:sp>
        <p:nvSpPr>
          <p:cNvPr id="20" name="Content Placeholder 19">
            <a:extLst>
              <a:ext uri="{FF2B5EF4-FFF2-40B4-BE49-F238E27FC236}">
                <a16:creationId xmlns:a16="http://schemas.microsoft.com/office/drawing/2014/main" id="{F6CBFC6B-362B-47FA-BD29-6BB4C4CCBBDC}"/>
              </a:ext>
            </a:extLst>
          </p:cNvPr>
          <p:cNvSpPr>
            <a:spLocks noGrp="1"/>
          </p:cNvSpPr>
          <p:nvPr>
            <p:ph sz="quarter" idx="15"/>
          </p:nvPr>
        </p:nvSpPr>
        <p:spPr/>
        <p:txBody>
          <a:bodyPr/>
          <a:lstStyle/>
          <a:p>
            <a:endParaRPr lang="en-CA"/>
          </a:p>
        </p:txBody>
      </p:sp>
      <p:pic>
        <p:nvPicPr>
          <p:cNvPr id="22" name="Content Placeholder 21">
            <a:extLst>
              <a:ext uri="{FF2B5EF4-FFF2-40B4-BE49-F238E27FC236}">
                <a16:creationId xmlns:a16="http://schemas.microsoft.com/office/drawing/2014/main" id="{0A0FF58A-5253-48C9-91FA-DF03C14ECCB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547742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C026-3F18-4BF5-A401-E781F14E8B01}"/>
              </a:ext>
            </a:extLst>
          </p:cNvPr>
          <p:cNvSpPr>
            <a:spLocks noGrp="1"/>
          </p:cNvSpPr>
          <p:nvPr>
            <p:ph type="title"/>
          </p:nvPr>
        </p:nvSpPr>
        <p:spPr/>
        <p:txBody>
          <a:bodyPr>
            <a:normAutofit fontScale="90000"/>
          </a:bodyPr>
          <a:lstStyle/>
          <a:p>
            <a:r>
              <a:rPr lang="en-CA" dirty="0"/>
              <a:t>Activity_2Panes</a:t>
            </a:r>
          </a:p>
        </p:txBody>
      </p:sp>
      <p:sp>
        <p:nvSpPr>
          <p:cNvPr id="3" name="Content Placeholder 2">
            <a:extLst>
              <a:ext uri="{FF2B5EF4-FFF2-40B4-BE49-F238E27FC236}">
                <a16:creationId xmlns:a16="http://schemas.microsoft.com/office/drawing/2014/main" id="{F32F8ACC-170F-496A-BE72-1C9A91148D20}"/>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F2483324-FDE7-41C4-B2CB-66C2A78D043E}"/>
              </a:ext>
            </a:extLst>
          </p:cNvPr>
          <p:cNvSpPr>
            <a:spLocks noGrp="1"/>
          </p:cNvSpPr>
          <p:nvPr>
            <p:ph type="body" sz="quarter" idx="12"/>
          </p:nvPr>
        </p:nvSpPr>
        <p:spPr/>
        <p:txBody>
          <a:bodyPr>
            <a:normAutofit fontScale="92500" lnSpcReduction="20000"/>
          </a:bodyPr>
          <a:lstStyle/>
          <a:p>
            <a:r>
              <a:rPr lang="en-CA" dirty="0"/>
              <a:t>For the case in which we have two sides</a:t>
            </a:r>
          </a:p>
        </p:txBody>
      </p:sp>
      <p:sp>
        <p:nvSpPr>
          <p:cNvPr id="6" name="Content Placeholder 5">
            <a:extLst>
              <a:ext uri="{FF2B5EF4-FFF2-40B4-BE49-F238E27FC236}">
                <a16:creationId xmlns:a16="http://schemas.microsoft.com/office/drawing/2014/main" id="{6B212CD7-86D3-4A09-B925-B9E1F34F5153}"/>
              </a:ext>
            </a:extLst>
          </p:cNvPr>
          <p:cNvSpPr>
            <a:spLocks noGrp="1"/>
          </p:cNvSpPr>
          <p:nvPr>
            <p:ph sz="quarter" idx="16"/>
          </p:nvPr>
        </p:nvSpPr>
        <p:spPr/>
        <p:txBody>
          <a:bodyPr/>
          <a:lstStyle/>
          <a:p>
            <a:endParaRPr lang="en-CA"/>
          </a:p>
        </p:txBody>
      </p:sp>
      <p:sp>
        <p:nvSpPr>
          <p:cNvPr id="7" name="Content Placeholder 6">
            <a:extLst>
              <a:ext uri="{FF2B5EF4-FFF2-40B4-BE49-F238E27FC236}">
                <a16:creationId xmlns:a16="http://schemas.microsoft.com/office/drawing/2014/main" id="{E61264E9-30E1-4E50-864C-F049D215E53B}"/>
              </a:ext>
            </a:extLst>
          </p:cNvPr>
          <p:cNvSpPr>
            <a:spLocks noGrp="1"/>
          </p:cNvSpPr>
          <p:nvPr>
            <p:ph sz="quarter" idx="14"/>
          </p:nvPr>
        </p:nvSpPr>
        <p:spPr/>
        <p:txBody>
          <a:bodyPr/>
          <a:lstStyle/>
          <a:p>
            <a:endParaRPr lang="en-CA"/>
          </a:p>
        </p:txBody>
      </p:sp>
      <p:sp>
        <p:nvSpPr>
          <p:cNvPr id="8" name="Content Placeholder 7">
            <a:extLst>
              <a:ext uri="{FF2B5EF4-FFF2-40B4-BE49-F238E27FC236}">
                <a16:creationId xmlns:a16="http://schemas.microsoft.com/office/drawing/2014/main" id="{341728D0-CA29-4651-9B8C-FF72F99D323A}"/>
              </a:ext>
            </a:extLst>
          </p:cNvPr>
          <p:cNvSpPr>
            <a:spLocks noGrp="1"/>
          </p:cNvSpPr>
          <p:nvPr>
            <p:ph sz="quarter" idx="15"/>
          </p:nvPr>
        </p:nvSpPr>
        <p:spPr/>
        <p:txBody>
          <a:bodyPr/>
          <a:lstStyle/>
          <a:p>
            <a:endParaRPr lang="en-CA"/>
          </a:p>
        </p:txBody>
      </p:sp>
      <p:pic>
        <p:nvPicPr>
          <p:cNvPr id="9" name="Content Placeholder 8">
            <a:extLst>
              <a:ext uri="{FF2B5EF4-FFF2-40B4-BE49-F238E27FC236}">
                <a16:creationId xmlns:a16="http://schemas.microsoft.com/office/drawing/2014/main" id="{A36678D3-DAFC-41DC-B50C-DCCE71F7382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2226404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F0202A73-F6D8-4FD1-A6E1-FB749222C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013"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992C998-4F62-4423-B488-47E7B5FF8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167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3C4AA3F4-B6D6-4D5E-AEE5-381C83BC37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61626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5A81FFE0-90DD-4AF6-9272-2F600DEA1E91}"/>
              </a:ext>
            </a:extLst>
          </p:cNvPr>
          <p:cNvSpPr txBox="1"/>
          <p:nvPr/>
        </p:nvSpPr>
        <p:spPr>
          <a:xfrm>
            <a:off x="2843808" y="4135438"/>
            <a:ext cx="2362200" cy="461665"/>
          </a:xfrm>
          <a:prstGeom prst="rect">
            <a:avLst/>
          </a:prstGeom>
          <a:solidFill>
            <a:schemeClr val="tx1">
              <a:lumMod val="75000"/>
            </a:schemeClr>
          </a:solidFill>
        </p:spPr>
        <p:txBody>
          <a:bodyPr>
            <a:spAutoFit/>
          </a:bodyPr>
          <a:lstStyle/>
          <a:p>
            <a:pPr>
              <a:defRPr/>
            </a:pPr>
            <a:r>
              <a:rPr lang="fr-FR" sz="2400" dirty="0">
                <a:solidFill>
                  <a:schemeClr val="bg1"/>
                </a:solidFill>
                <a:latin typeface="Arial" panose="020B0604020202020204" pitchFamily="34" charset="0"/>
                <a:cs typeface="Arial" panose="020B0604020202020204" pitchFamily="34" charset="0"/>
              </a:rPr>
              <a:t>Blank Slide</a:t>
            </a:r>
          </a:p>
        </p:txBody>
      </p:sp>
      <p:pic>
        <p:nvPicPr>
          <p:cNvPr id="21" name="Picture 20">
            <a:extLst>
              <a:ext uri="{FF2B5EF4-FFF2-40B4-BE49-F238E27FC236}">
                <a16:creationId xmlns:a16="http://schemas.microsoft.com/office/drawing/2014/main" id="{32C92848-20FE-4C97-8016-7002389DD7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9174" y="2722562"/>
            <a:ext cx="1450851" cy="731521"/>
          </a:xfrm>
          <a:prstGeom prst="rect">
            <a:avLst/>
          </a:prstGeom>
        </p:spPr>
      </p:pic>
      <p:pic>
        <p:nvPicPr>
          <p:cNvPr id="23" name="Picture 22">
            <a:extLst>
              <a:ext uri="{FF2B5EF4-FFF2-40B4-BE49-F238E27FC236}">
                <a16:creationId xmlns:a16="http://schemas.microsoft.com/office/drawing/2014/main" id="{E6A28EA5-0D10-4B7D-9FEE-E6667108E6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191" y="5484803"/>
            <a:ext cx="1450851" cy="731521"/>
          </a:xfrm>
          <a:prstGeom prst="rect">
            <a:avLst/>
          </a:prstGeom>
        </p:spPr>
      </p:pic>
      <p:pic>
        <p:nvPicPr>
          <p:cNvPr id="25" name="Picture 24">
            <a:extLst>
              <a:ext uri="{FF2B5EF4-FFF2-40B4-BE49-F238E27FC236}">
                <a16:creationId xmlns:a16="http://schemas.microsoft.com/office/drawing/2014/main" id="{79B795A8-E696-4430-AB82-1153E57C7F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91" y="4569777"/>
            <a:ext cx="1450851" cy="731521"/>
          </a:xfrm>
          <a:prstGeom prst="rect">
            <a:avLst/>
          </a:prstGeom>
        </p:spPr>
      </p:pic>
      <p:pic>
        <p:nvPicPr>
          <p:cNvPr id="27" name="Picture 26">
            <a:extLst>
              <a:ext uri="{FF2B5EF4-FFF2-40B4-BE49-F238E27FC236}">
                <a16:creationId xmlns:a16="http://schemas.microsoft.com/office/drawing/2014/main" id="{A76F5F57-D79E-4E52-AA91-10CB6AEFDB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6723" y="4611675"/>
            <a:ext cx="1447803" cy="728473"/>
          </a:xfrm>
          <a:prstGeom prst="rect">
            <a:avLst/>
          </a:prstGeom>
        </p:spPr>
      </p:pic>
      <p:pic>
        <p:nvPicPr>
          <p:cNvPr id="29" name="Picture 28">
            <a:extLst>
              <a:ext uri="{FF2B5EF4-FFF2-40B4-BE49-F238E27FC236}">
                <a16:creationId xmlns:a16="http://schemas.microsoft.com/office/drawing/2014/main" id="{201E6226-F289-4BB5-AC6B-C7B0550574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15200" y="2847478"/>
            <a:ext cx="1450851" cy="731521"/>
          </a:xfrm>
          <a:prstGeom prst="rect">
            <a:avLst/>
          </a:prstGeom>
        </p:spPr>
      </p:pic>
      <p:pic>
        <p:nvPicPr>
          <p:cNvPr id="31" name="Picture 30">
            <a:extLst>
              <a:ext uri="{FF2B5EF4-FFF2-40B4-BE49-F238E27FC236}">
                <a16:creationId xmlns:a16="http://schemas.microsoft.com/office/drawing/2014/main" id="{22270072-31E8-4583-96E6-58B0C46385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21890" y="3693841"/>
            <a:ext cx="1450851" cy="728473"/>
          </a:xfrm>
          <a:prstGeom prst="rect">
            <a:avLst/>
          </a:prstGeom>
        </p:spPr>
      </p:pic>
      <p:pic>
        <p:nvPicPr>
          <p:cNvPr id="33" name="Picture 32">
            <a:extLst>
              <a:ext uri="{FF2B5EF4-FFF2-40B4-BE49-F238E27FC236}">
                <a16:creationId xmlns:a16="http://schemas.microsoft.com/office/drawing/2014/main" id="{681DE3C2-3194-4160-B17C-7F80C0EC7C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0744" y="3600509"/>
            <a:ext cx="1450851" cy="728473"/>
          </a:xfrm>
          <a:prstGeom prst="rect">
            <a:avLst/>
          </a:prstGeom>
        </p:spPr>
      </p:pic>
      <p:pic>
        <p:nvPicPr>
          <p:cNvPr id="35" name="Picture 34">
            <a:extLst>
              <a:ext uri="{FF2B5EF4-FFF2-40B4-BE49-F238E27FC236}">
                <a16:creationId xmlns:a16="http://schemas.microsoft.com/office/drawing/2014/main" id="{3C944B2D-EB43-4FA0-864B-C2CC1A26BF0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192" y="2716011"/>
            <a:ext cx="1450851" cy="731521"/>
          </a:xfrm>
          <a:prstGeom prst="rect">
            <a:avLst/>
          </a:prstGeom>
        </p:spPr>
      </p:pic>
      <p:pic>
        <p:nvPicPr>
          <p:cNvPr id="37" name="Picture 36">
            <a:extLst>
              <a:ext uri="{FF2B5EF4-FFF2-40B4-BE49-F238E27FC236}">
                <a16:creationId xmlns:a16="http://schemas.microsoft.com/office/drawing/2014/main" id="{3CED0F05-123E-480A-AF10-3992999056D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0305" y="1836873"/>
            <a:ext cx="1450851" cy="728473"/>
          </a:xfrm>
          <a:prstGeom prst="rect">
            <a:avLst/>
          </a:prstGeom>
        </p:spPr>
      </p:pic>
      <p:pic>
        <p:nvPicPr>
          <p:cNvPr id="39" name="Picture 38">
            <a:extLst>
              <a:ext uri="{FF2B5EF4-FFF2-40B4-BE49-F238E27FC236}">
                <a16:creationId xmlns:a16="http://schemas.microsoft.com/office/drawing/2014/main" id="{E4193E67-C840-4A96-8573-A07A81C09BD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15200" y="2001115"/>
            <a:ext cx="1450851" cy="731521"/>
          </a:xfrm>
          <a:prstGeom prst="rect">
            <a:avLst/>
          </a:prstGeom>
        </p:spPr>
      </p:pic>
      <p:pic>
        <p:nvPicPr>
          <p:cNvPr id="41" name="Picture 40">
            <a:extLst>
              <a:ext uri="{FF2B5EF4-FFF2-40B4-BE49-F238E27FC236}">
                <a16:creationId xmlns:a16="http://schemas.microsoft.com/office/drawing/2014/main" id="{79DE3D0F-23DE-4DA4-853A-76CFCEF233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0305" y="976583"/>
            <a:ext cx="1450851" cy="731521"/>
          </a:xfrm>
          <a:prstGeom prst="rect">
            <a:avLst/>
          </a:prstGeom>
        </p:spPr>
      </p:pic>
    </p:spTree>
    <p:extLst>
      <p:ext uri="{BB962C8B-B14F-4D97-AF65-F5344CB8AC3E}">
        <p14:creationId xmlns:p14="http://schemas.microsoft.com/office/powerpoint/2010/main" val="2711185077"/>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docProps/app.xml><?xml version="1.0" encoding="utf-8"?>
<Properties xmlns="http://schemas.openxmlformats.org/officeDocument/2006/extended-properties" xmlns:vt="http://schemas.openxmlformats.org/officeDocument/2006/docPropsVTypes">
  <Template>bw54skim</Template>
  <TotalTime>335</TotalTime>
  <Words>1404</Words>
  <Application>Microsoft Office PowerPoint</Application>
  <PresentationFormat>On-screen Show (4:3)</PresentationFormat>
  <Paragraphs>153</Paragraphs>
  <Slides>33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8" baseType="lpstr">
      <vt:lpstr>Arial</vt:lpstr>
      <vt:lpstr>Times New Roman</vt:lpstr>
      <vt:lpstr>Wingdings</vt:lpstr>
      <vt:lpstr>ecp1026</vt:lpstr>
      <vt:lpstr>CorelDRAW</vt:lpstr>
      <vt:lpstr>5.4 Skimming &amp; Scanning</vt:lpstr>
      <vt:lpstr>1 Introduction: When to Use</vt:lpstr>
      <vt:lpstr>1 Introduction: When to Use</vt:lpstr>
      <vt:lpstr>1 Introduction: When to Use</vt:lpstr>
      <vt:lpstr>2 How to Skim</vt:lpstr>
      <vt:lpstr>2 How to Skim</vt:lpstr>
      <vt:lpstr>2 How to Skim</vt:lpstr>
      <vt:lpstr>2 How to Skim</vt:lpstr>
      <vt:lpstr>2 How to Skim</vt:lpstr>
      <vt:lpstr>3 Skimming for the Main idea</vt:lpstr>
      <vt:lpstr>3 Skimming for the Main idea</vt:lpstr>
      <vt:lpstr>3 Skimming for the Main idea</vt:lpstr>
      <vt:lpstr>3 Skimming for the Main idea</vt:lpstr>
      <vt:lpstr>3 Skimming for the Main idea</vt:lpstr>
      <vt:lpstr>3 Skimming for the Main idea</vt:lpstr>
      <vt:lpstr>3 Skimming for the Main idea</vt:lpstr>
      <vt:lpstr>3 Skimming for the Main idea</vt:lpstr>
      <vt:lpstr>3 Skimming for the Main idea</vt:lpstr>
      <vt:lpstr>3 Skimming for the Main idea</vt:lpstr>
      <vt:lpstr>3 Skimming for the Main idea</vt:lpstr>
      <vt:lpstr>4 Skimming to Summarize</vt:lpstr>
      <vt:lpstr>5 Journal Entry</vt:lpstr>
      <vt:lpstr>1A_OnePane</vt:lpstr>
      <vt:lpstr>1B_OnePane_Icons</vt:lpstr>
      <vt:lpstr>1B_OnePane_Icons</vt:lpstr>
      <vt:lpstr>1C_TwoPane_Icons</vt:lpstr>
      <vt:lpstr>2_TwoPanes_Compare</vt:lpstr>
      <vt:lpstr>3_Title(NoPane)</vt:lpstr>
      <vt:lpstr>Activity</vt:lpstr>
      <vt:lpstr>Activity</vt:lpstr>
      <vt:lpstr>Activity</vt:lpstr>
      <vt:lpstr>Activity_2Panes</vt:lpstr>
      <vt:lpstr>PowerPoint Presentation</vt:lpstr>
    </vt:vector>
  </TitlesOfParts>
  <Company>Research Communication: EFL for Science and Engineering Students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5.4 Skimming &amp; Scanning</dc:title>
  <dc:subject>Template for Lecture Slides for Kejiyingwen</dc:subject>
  <dc:creator>林歐瑪</dc:creator>
  <cp:lastModifiedBy>Jonathon David White</cp:lastModifiedBy>
  <cp:revision>24</cp:revision>
  <dcterms:created xsi:type="dcterms:W3CDTF">2023-03-24T07:06:26Z</dcterms:created>
  <dcterms:modified xsi:type="dcterms:W3CDTF">2024-03-14T08:45:58Z</dcterms:modified>
  <cp:category>course</cp:category>
</cp:coreProperties>
</file>