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8"/>
  </p:handoutMasterIdLst>
  <p:sldIdLst>
    <p:sldId id="256" r:id="rId2"/>
    <p:sldId id="269" r:id="rId3"/>
    <p:sldId id="270" r:id="rId4"/>
    <p:sldId id="271" r:id="rId5"/>
    <p:sldId id="272" r:id="rId6"/>
    <p:sldId id="273" r:id="rId7"/>
    <p:sldId id="275" r:id="rId8"/>
    <p:sldId id="277" r:id="rId9"/>
    <p:sldId id="282" r:id="rId10"/>
    <p:sldId id="279" r:id="rId11"/>
    <p:sldId id="280" r:id="rId12"/>
    <p:sldId id="285" r:id="rId13"/>
    <p:sldId id="286" r:id="rId14"/>
    <p:sldId id="287" r:id="rId15"/>
    <p:sldId id="288" r:id="rId16"/>
    <p:sldId id="289" r:id="rId17"/>
    <p:sldId id="290" r:id="rId18"/>
    <p:sldId id="291" r:id="rId19"/>
    <p:sldId id="292" r:id="rId20"/>
    <p:sldId id="293" r:id="rId21"/>
    <p:sldId id="294" r:id="rId22"/>
    <p:sldId id="298" r:id="rId23"/>
    <p:sldId id="295" r:id="rId24"/>
    <p:sldId id="296" r:id="rId25"/>
    <p:sldId id="297" r:id="rId26"/>
    <p:sldId id="257"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164" d="100"/>
          <a:sy n="164" d="100"/>
        </p:scale>
        <p:origin x="1596" y="104"/>
      </p:cViewPr>
      <p:guideLst>
        <p:guide orient="horz" pos="2160"/>
        <p:guide pos="2880"/>
      </p:guideLst>
    </p:cSldViewPr>
  </p:slideViewPr>
  <p:notesTextViewPr>
    <p:cViewPr>
      <p:scale>
        <a:sx n="3" d="2"/>
        <a:sy n="3" d="2"/>
      </p:scale>
      <p:origin x="0" y="0"/>
    </p:cViewPr>
  </p:notesTextViewPr>
  <p:notesViewPr>
    <p:cSldViewPr snapToGrid="0" showGuides="1">
      <p:cViewPr varScale="1">
        <p:scale>
          <a:sx n="124" d="100"/>
          <a:sy n="124" d="100"/>
        </p:scale>
        <p:origin x="496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579FDD-9F43-E9B2-49DE-A1EC0DBD97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FA37F4-B352-3AB7-123F-81BC59F3CF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D2ED0E-685C-41B7-9C12-206C7937B615}" type="datetimeFigureOut">
              <a:rPr lang="en-US" smtClean="0"/>
              <a:t>3/16/2024</a:t>
            </a:fld>
            <a:endParaRPr lang="en-US"/>
          </a:p>
        </p:txBody>
      </p:sp>
      <p:sp>
        <p:nvSpPr>
          <p:cNvPr id="4" name="Footer Placeholder 3">
            <a:extLst>
              <a:ext uri="{FF2B5EF4-FFF2-40B4-BE49-F238E27FC236}">
                <a16:creationId xmlns:a16="http://schemas.microsoft.com/office/drawing/2014/main" id="{686C6F0D-B334-EF83-38C0-350DF12F90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D37F9E3-47F3-D456-F2E9-9777AAF59F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11BD60-64CC-48F2-BF85-59771813F1FE}" type="slidenum">
              <a:rPr lang="en-US" smtClean="0"/>
              <a:t>‹#›</a:t>
            </a:fld>
            <a:endParaRPr lang="en-US"/>
          </a:p>
        </p:txBody>
      </p:sp>
    </p:spTree>
    <p:extLst>
      <p:ext uri="{BB962C8B-B14F-4D97-AF65-F5344CB8AC3E}">
        <p14:creationId xmlns:p14="http://schemas.microsoft.com/office/powerpoint/2010/main" val="15032500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0Title">
    <p:spTree>
      <p:nvGrpSpPr>
        <p:cNvPr id="1" name=""/>
        <p:cNvGrpSpPr/>
        <p:nvPr/>
      </p:nvGrpSpPr>
      <p:grpSpPr>
        <a:xfrm>
          <a:off x="0" y="0"/>
          <a:ext cx="0" cy="0"/>
          <a:chOff x="0" y="0"/>
          <a:chExt cx="0" cy="0"/>
        </a:xfrm>
      </p:grpSpPr>
      <p:graphicFrame>
        <p:nvGraphicFramePr>
          <p:cNvPr id="4" name="Object 6">
            <a:extLst>
              <a:ext uri="{FF2B5EF4-FFF2-40B4-BE49-F238E27FC236}">
                <a16:creationId xmlns:a16="http://schemas.microsoft.com/office/drawing/2014/main" id="{38495290-4093-4296-84C3-E029D632E402}"/>
              </a:ext>
            </a:extLst>
          </p:cNvPr>
          <p:cNvGraphicFramePr>
            <a:graphicFrameLocks noChangeAspect="1"/>
          </p:cNvGraphicFramePr>
          <p:nvPr userDrawn="1"/>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304800" y="1600200"/>
            <a:ext cx="8610600" cy="2616200"/>
          </a:xfrm>
        </p:spPr>
        <p:txBody>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81100" y="4267200"/>
            <a:ext cx="6858000" cy="14478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2534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Click to edit Master title style</a:t>
            </a:r>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230862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quencingExamp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hasCustomPrompt="1"/>
          </p:nvPr>
        </p:nvSpPr>
        <p:spPr>
          <a:xfrm>
            <a:off x="114860" y="2549807"/>
            <a:ext cx="8933166" cy="2734861"/>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
        <p:nvSpPr>
          <p:cNvPr id="6" name="TextBox 5">
            <a:extLst>
              <a:ext uri="{FF2B5EF4-FFF2-40B4-BE49-F238E27FC236}">
                <a16:creationId xmlns:a16="http://schemas.microsoft.com/office/drawing/2014/main" id="{E184A215-EBD6-895A-2D63-6B7F05EE1859}"/>
              </a:ext>
            </a:extLst>
          </p:cNvPr>
          <p:cNvSpPr txBox="1"/>
          <p:nvPr userDrawn="1"/>
        </p:nvSpPr>
        <p:spPr>
          <a:xfrm>
            <a:off x="114860" y="1464872"/>
            <a:ext cx="8933166" cy="1077218"/>
          </a:xfrm>
          <a:prstGeom prst="rect">
            <a:avLst/>
          </a:prstGeom>
          <a:noFill/>
        </p:spPr>
        <p:txBody>
          <a:bodyPr wrap="square" rtlCol="0">
            <a:spAutoFit/>
          </a:bodyPr>
          <a:lstStyle/>
          <a:p>
            <a:pPr marL="285750" indent="-285750">
              <a:buFont typeface="Wingdings" panose="05000000000000000000" pitchFamily="2" charset="2"/>
              <a:buChar char="Ø"/>
            </a:pPr>
            <a:r>
              <a:rPr lang="en-CA" sz="3200" dirty="0">
                <a:solidFill>
                  <a:schemeClr val="tx2"/>
                </a:solidFill>
              </a:rPr>
              <a:t>Determine Problem Type (i.e. 1,2,3 or 4 error)</a:t>
            </a:r>
          </a:p>
          <a:p>
            <a:pPr marL="285750" indent="-285750">
              <a:buFont typeface="Wingdings" panose="05000000000000000000" pitchFamily="2" charset="2"/>
              <a:buChar char="Ø"/>
            </a:pPr>
            <a:r>
              <a:rPr lang="en-US" sz="3200" dirty="0">
                <a:solidFill>
                  <a:schemeClr val="tx2"/>
                </a:solidFill>
              </a:rPr>
              <a:t>Write down a corrected version in book</a:t>
            </a:r>
          </a:p>
        </p:txBody>
      </p:sp>
      <p:cxnSp>
        <p:nvCxnSpPr>
          <p:cNvPr id="9" name="Straight Connector 8">
            <a:extLst>
              <a:ext uri="{FF2B5EF4-FFF2-40B4-BE49-F238E27FC236}">
                <a16:creationId xmlns:a16="http://schemas.microsoft.com/office/drawing/2014/main" id="{F9C7BBEE-09A5-073F-719B-402D88543BCE}"/>
              </a:ext>
            </a:extLst>
          </p:cNvPr>
          <p:cNvCxnSpPr/>
          <p:nvPr userDrawn="1"/>
        </p:nvCxnSpPr>
        <p:spPr bwMode="auto">
          <a:xfrm>
            <a:off x="19292" y="2542090"/>
            <a:ext cx="9124708" cy="0"/>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 name="Content Placeholder 14">
            <a:extLst>
              <a:ext uri="{FF2B5EF4-FFF2-40B4-BE49-F238E27FC236}">
                <a16:creationId xmlns:a16="http://schemas.microsoft.com/office/drawing/2014/main" id="{186D3995-C9F4-86C4-B630-52148F358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6213" y="990600"/>
            <a:ext cx="91057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390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Wingdings" panose="05000000000000000000" pitchFamily="2" charset="2"/>
              <a:buChar char="Ø"/>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342900" indent="-342900">
              <a:buFont typeface="Wingdings" panose="05000000000000000000" pitchFamily="2" charset="2"/>
              <a:buChar char="Ø"/>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s://www.kejiyingwen.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dirty="0"/>
              <a:t>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2"/>
              </a:rPr>
              <a:t>https://www.kejiyingwen.com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TW" sz="2000" dirty="0" err="1">
                <a:solidFill>
                  <a:schemeClr val="tx2"/>
                </a:solidFill>
                <a:ea typeface="新細明體" panose="02020500000000000000" pitchFamily="18" charset="-120"/>
              </a:rPr>
              <a:t>bw</a:t>
            </a:r>
            <a:r>
              <a:rPr lang="en-US" altLang="zh-TW" sz="2000" dirty="0">
                <a:solidFill>
                  <a:schemeClr val="tx2"/>
                </a:solidFill>
                <a:ea typeface="新細明體" panose="02020500000000000000" pitchFamily="18" charset="-120"/>
              </a:rPr>
              <a:t>-§5.5 Chinglish &amp; English</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8" r:id="rId5"/>
    <p:sldLayoutId id="2147483679" r:id="rId6"/>
    <p:sldLayoutId id="2147483681" r:id="rId7"/>
    <p:sldLayoutId id="2147483683" r:id="rId8"/>
    <p:sldLayoutId id="2147483682" r:id="rId9"/>
    <p:sldLayoutId id="2147483680" r:id="rId10"/>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a/54chin1V.mp3"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hyperlink" Target="../a/54chin1T.mp3"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hyperlink" Target="../a/54chin2T.mp3"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hyperlink" Target="../a/54chin3T.mp3" TargetMode="External"/><Relationship Id="rId7" Type="http://schemas.openxmlformats.org/officeDocument/2006/relationships/slide" Target="slide10.xml"/><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a/54chin3T.mp3" TargetMode="Externa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a/54chin3T.mp3" TargetMode="Externa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a/54chin3T.mp3" TargetMode="Externa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a/54chin3T.mp3" TargetMode="Externa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a/54chin3T.mp3" TargetMode="External"/><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slide" Target="slide6.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a/54chin3T.mp3" TargetMode="External"/><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a/54chin4V.mp3" TargetMode="External"/><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tif"/><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aizhu.com/kejiyingwen/class/bw.htm" TargetMode="External"/><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D63353-1062-4268-B0EC-D4A0BDBB3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100" y="1997630"/>
            <a:ext cx="6858000" cy="3825200"/>
          </a:xfrm>
          <a:prstGeom prst="rect">
            <a:avLst/>
          </a:prstGeom>
        </p:spPr>
      </p:pic>
      <p:sp>
        <p:nvSpPr>
          <p:cNvPr id="2" name="Title 1">
            <a:extLst>
              <a:ext uri="{FF2B5EF4-FFF2-40B4-BE49-F238E27FC236}">
                <a16:creationId xmlns:a16="http://schemas.microsoft.com/office/drawing/2014/main" id="{CA7AA3F2-AE48-4C1A-A904-18C6A84EA43E}"/>
              </a:ext>
            </a:extLst>
          </p:cNvPr>
          <p:cNvSpPr>
            <a:spLocks noGrp="1"/>
          </p:cNvSpPr>
          <p:nvPr>
            <p:ph type="ctrTitle"/>
          </p:nvPr>
        </p:nvSpPr>
        <p:spPr>
          <a:xfrm>
            <a:off x="304800" y="974785"/>
            <a:ext cx="8610600" cy="1095555"/>
          </a:xfrm>
        </p:spPr>
        <p:txBody>
          <a:bodyPr/>
          <a:lstStyle/>
          <a:p>
            <a:r>
              <a:rPr lang="en-CA" dirty="0"/>
              <a:t>5.5 Chinglish &amp; </a:t>
            </a:r>
            <a:r>
              <a:rPr lang="en-CA" dirty="0" err="1"/>
              <a:t>Englese</a:t>
            </a:r>
            <a:endParaRPr lang="en-CA" dirty="0"/>
          </a:p>
        </p:txBody>
      </p:sp>
    </p:spTree>
    <p:extLst>
      <p:ext uri="{BB962C8B-B14F-4D97-AF65-F5344CB8AC3E}">
        <p14:creationId xmlns:p14="http://schemas.microsoft.com/office/powerpoint/2010/main" val="2781359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157CFD-2B19-405B-9AD5-80493384E745}"/>
              </a:ext>
            </a:extLst>
          </p:cNvPr>
          <p:cNvSpPr>
            <a:spLocks noGrp="1"/>
          </p:cNvSpPr>
          <p:nvPr>
            <p:ph type="title"/>
          </p:nvPr>
        </p:nvSpPr>
        <p:spPr/>
        <p:txBody>
          <a:bodyPr>
            <a:normAutofit fontScale="90000"/>
          </a:bodyPr>
          <a:lstStyle/>
          <a:p>
            <a:r>
              <a:rPr lang="en-US" dirty="0"/>
              <a:t>1 The Problem</a:t>
            </a:r>
          </a:p>
        </p:txBody>
      </p:sp>
      <p:sp>
        <p:nvSpPr>
          <p:cNvPr id="7" name="Content Placeholder 6">
            <a:extLst>
              <a:ext uri="{FF2B5EF4-FFF2-40B4-BE49-F238E27FC236}">
                <a16:creationId xmlns:a16="http://schemas.microsoft.com/office/drawing/2014/main" id="{68408468-4C2E-4E44-8F4F-D76E12ED9ED3}"/>
              </a:ext>
            </a:extLst>
          </p:cNvPr>
          <p:cNvSpPr>
            <a:spLocks noGrp="1"/>
          </p:cNvSpPr>
          <p:nvPr>
            <p:ph idx="1"/>
          </p:nvPr>
        </p:nvSpPr>
        <p:spPr/>
        <p:txBody>
          <a:bodyPr/>
          <a:lstStyle/>
          <a:p>
            <a:r>
              <a:rPr lang="en-US" dirty="0"/>
              <a:t>Chinglish</a:t>
            </a:r>
          </a:p>
          <a:p>
            <a:r>
              <a:rPr lang="en-US" dirty="0" err="1"/>
              <a:t>Englese</a:t>
            </a:r>
            <a:endParaRPr lang="en-US" dirty="0"/>
          </a:p>
        </p:txBody>
      </p:sp>
      <p:sp>
        <p:nvSpPr>
          <p:cNvPr id="6" name="Text Placeholder 5">
            <a:extLst>
              <a:ext uri="{FF2B5EF4-FFF2-40B4-BE49-F238E27FC236}">
                <a16:creationId xmlns:a16="http://schemas.microsoft.com/office/drawing/2014/main" id="{5D4C8F5D-6C6C-409B-B2D8-A8CB922E83BB}"/>
              </a:ext>
            </a:extLst>
          </p:cNvPr>
          <p:cNvSpPr>
            <a:spLocks noGrp="1"/>
          </p:cNvSpPr>
          <p:nvPr>
            <p:ph type="body" sz="quarter" idx="12"/>
          </p:nvPr>
        </p:nvSpPr>
        <p:spPr/>
        <p:txBody>
          <a:bodyPr>
            <a:normAutofit fontScale="92500" lnSpcReduction="20000"/>
          </a:bodyPr>
          <a:lstStyle/>
          <a:p>
            <a:endParaRPr lang="en-US" dirty="0"/>
          </a:p>
        </p:txBody>
      </p:sp>
      <p:pic>
        <p:nvPicPr>
          <p:cNvPr id="3" name="Content Placeholder 2">
            <a:extLst>
              <a:ext uri="{FF2B5EF4-FFF2-40B4-BE49-F238E27FC236}">
                <a16:creationId xmlns:a16="http://schemas.microsoft.com/office/drawing/2014/main" id="{E2553F45-220B-473B-9089-C7AA8E43EA46}"/>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800600" y="2014493"/>
            <a:ext cx="4267200" cy="4048214"/>
          </a:xfrm>
        </p:spPr>
      </p:pic>
      <p:sp>
        <p:nvSpPr>
          <p:cNvPr id="11" name="Content Placeholder 10">
            <a:extLst>
              <a:ext uri="{FF2B5EF4-FFF2-40B4-BE49-F238E27FC236}">
                <a16:creationId xmlns:a16="http://schemas.microsoft.com/office/drawing/2014/main" id="{47E088D7-5286-4761-BA3F-AEBAE32EA769}"/>
              </a:ext>
            </a:extLst>
          </p:cNvPr>
          <p:cNvSpPr>
            <a:spLocks noGrp="1"/>
          </p:cNvSpPr>
          <p:nvPr>
            <p:ph sz="quarter" idx="14"/>
          </p:nvPr>
        </p:nvSpPr>
        <p:spPr/>
        <p:txBody>
          <a:bodyPr/>
          <a:lstStyle/>
          <a:p>
            <a:endParaRPr lang="en-US"/>
          </a:p>
        </p:txBody>
      </p:sp>
      <p:pic>
        <p:nvPicPr>
          <p:cNvPr id="15" name="Content Placeholder 17">
            <a:hlinkClick r:id="rId3" action="ppaction://hlinkfile"/>
            <a:extLst>
              <a:ext uri="{FF2B5EF4-FFF2-40B4-BE49-F238E27FC236}">
                <a16:creationId xmlns:a16="http://schemas.microsoft.com/office/drawing/2014/main" id="{C977A8A8-E493-463E-B242-C4C5DD0E4F23}"/>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Content Placeholder 1">
            <a:extLst>
              <a:ext uri="{FF2B5EF4-FFF2-40B4-BE49-F238E27FC236}">
                <a16:creationId xmlns:a16="http://schemas.microsoft.com/office/drawing/2014/main" id="{2916974C-59E1-3578-739C-C07D6E089BA8}"/>
              </a:ext>
            </a:extLst>
          </p:cNvPr>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356696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157CFD-2B19-405B-9AD5-80493384E745}"/>
              </a:ext>
            </a:extLst>
          </p:cNvPr>
          <p:cNvSpPr>
            <a:spLocks noGrp="1"/>
          </p:cNvSpPr>
          <p:nvPr>
            <p:ph type="title"/>
          </p:nvPr>
        </p:nvSpPr>
        <p:spPr/>
        <p:txBody>
          <a:bodyPr>
            <a:normAutofit fontScale="90000"/>
          </a:bodyPr>
          <a:lstStyle/>
          <a:p>
            <a:r>
              <a:rPr lang="en-US" dirty="0"/>
              <a:t>1 The Problem</a:t>
            </a:r>
          </a:p>
        </p:txBody>
      </p:sp>
      <p:sp>
        <p:nvSpPr>
          <p:cNvPr id="7" name="Content Placeholder 6">
            <a:extLst>
              <a:ext uri="{FF2B5EF4-FFF2-40B4-BE49-F238E27FC236}">
                <a16:creationId xmlns:a16="http://schemas.microsoft.com/office/drawing/2014/main" id="{68408468-4C2E-4E44-8F4F-D76E12ED9ED3}"/>
              </a:ext>
            </a:extLst>
          </p:cNvPr>
          <p:cNvSpPr>
            <a:spLocks noGrp="1"/>
          </p:cNvSpPr>
          <p:nvPr>
            <p:ph idx="1"/>
          </p:nvPr>
        </p:nvSpPr>
        <p:spPr/>
        <p:txBody>
          <a:bodyPr/>
          <a:lstStyle/>
          <a:p>
            <a:r>
              <a:rPr lang="en-US" dirty="0"/>
              <a:t>Understandable?</a:t>
            </a:r>
          </a:p>
          <a:p>
            <a:pPr marL="0" indent="0" algn="ctr">
              <a:buNone/>
            </a:pPr>
            <a:endParaRPr lang="en-US" dirty="0"/>
          </a:p>
          <a:p>
            <a:pPr marL="0" indent="0" algn="ctr">
              <a:buNone/>
            </a:pPr>
            <a:endParaRPr lang="en-US" dirty="0"/>
          </a:p>
          <a:p>
            <a:r>
              <a:rPr lang="en-US" dirty="0"/>
              <a:t>Natural?</a:t>
            </a:r>
          </a:p>
        </p:txBody>
      </p:sp>
      <p:sp>
        <p:nvSpPr>
          <p:cNvPr id="6" name="Text Placeholder 5">
            <a:extLst>
              <a:ext uri="{FF2B5EF4-FFF2-40B4-BE49-F238E27FC236}">
                <a16:creationId xmlns:a16="http://schemas.microsoft.com/office/drawing/2014/main" id="{5D4C8F5D-6C6C-409B-B2D8-A8CB922E83BB}"/>
              </a:ext>
            </a:extLst>
          </p:cNvPr>
          <p:cNvSpPr>
            <a:spLocks noGrp="1"/>
          </p:cNvSpPr>
          <p:nvPr>
            <p:ph type="body" sz="quarter" idx="12"/>
          </p:nvPr>
        </p:nvSpPr>
        <p:spPr/>
        <p:txBody>
          <a:bodyPr>
            <a:normAutofit fontScale="92500" lnSpcReduction="20000"/>
          </a:bodyPr>
          <a:lstStyle/>
          <a:p>
            <a:endParaRPr lang="en-US" dirty="0"/>
          </a:p>
        </p:txBody>
      </p:sp>
      <p:pic>
        <p:nvPicPr>
          <p:cNvPr id="5" name="Content Placeholder 4">
            <a:extLst>
              <a:ext uri="{FF2B5EF4-FFF2-40B4-BE49-F238E27FC236}">
                <a16:creationId xmlns:a16="http://schemas.microsoft.com/office/drawing/2014/main" id="{4C216521-C01D-4DFF-9CA2-28C140E4BE4E}"/>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800600" y="2014493"/>
            <a:ext cx="4267200" cy="4048214"/>
          </a:xfrm>
        </p:spPr>
      </p:pic>
      <p:sp>
        <p:nvSpPr>
          <p:cNvPr id="3" name="Content Placeholder 2">
            <a:extLst>
              <a:ext uri="{FF2B5EF4-FFF2-40B4-BE49-F238E27FC236}">
                <a16:creationId xmlns:a16="http://schemas.microsoft.com/office/drawing/2014/main" id="{3A4E1DEF-DAC1-41DD-BEE1-5AD8EC39914C}"/>
              </a:ext>
            </a:extLst>
          </p:cNvPr>
          <p:cNvSpPr>
            <a:spLocks noGrp="1"/>
          </p:cNvSpPr>
          <p:nvPr>
            <p:ph sz="quarter" idx="14"/>
          </p:nvPr>
        </p:nvSpPr>
        <p:spPr/>
        <p:txBody>
          <a:bodyPr/>
          <a:lstStyle/>
          <a:p>
            <a:endParaRPr lang="en-US"/>
          </a:p>
        </p:txBody>
      </p:sp>
      <p:pic>
        <p:nvPicPr>
          <p:cNvPr id="11" name="Content Placeholder 10">
            <a:extLst>
              <a:ext uri="{FF2B5EF4-FFF2-40B4-BE49-F238E27FC236}">
                <a16:creationId xmlns:a16="http://schemas.microsoft.com/office/drawing/2014/main" id="{D3E90D17-FEA7-4931-911F-E9756DE0D047}"/>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12" name="Picture 11">
            <a:extLst>
              <a:ext uri="{FF2B5EF4-FFF2-40B4-BE49-F238E27FC236}">
                <a16:creationId xmlns:a16="http://schemas.microsoft.com/office/drawing/2014/main" id="{D711F667-B059-4DA9-95DD-98001FE5CC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9995" y="2031489"/>
            <a:ext cx="2276498" cy="1143031"/>
          </a:xfrm>
          <a:prstGeom prst="rect">
            <a:avLst/>
          </a:prstGeom>
        </p:spPr>
      </p:pic>
      <p:pic>
        <p:nvPicPr>
          <p:cNvPr id="13" name="Picture 12">
            <a:extLst>
              <a:ext uri="{FF2B5EF4-FFF2-40B4-BE49-F238E27FC236}">
                <a16:creationId xmlns:a16="http://schemas.microsoft.com/office/drawing/2014/main" id="{D20A9525-4520-48AE-B03B-CB180ACB0A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0949" y="3832558"/>
            <a:ext cx="2046966" cy="1032083"/>
          </a:xfrm>
          <a:prstGeom prst="rect">
            <a:avLst/>
          </a:prstGeom>
        </p:spPr>
      </p:pic>
      <p:pic>
        <p:nvPicPr>
          <p:cNvPr id="15" name="Content Placeholder 17">
            <a:hlinkClick r:id="rId6" action="ppaction://hlinkfile"/>
            <a:extLst>
              <a:ext uri="{FF2B5EF4-FFF2-40B4-BE49-F238E27FC236}">
                <a16:creationId xmlns:a16="http://schemas.microsoft.com/office/drawing/2014/main" id="{F30D01AC-C83F-4A11-B533-35D2EBA3D218}"/>
              </a:ext>
            </a:extLst>
          </p:cNvPr>
          <p:cNvPicPr>
            <a:picLocks noGrp="1" noChangeAspect="1" noChangeArrowheads="1"/>
          </p:cNvPicPr>
          <p:nvPr>
            <p:ph sz="quarter" idx="15"/>
          </p:nvPr>
        </p:nvPicPr>
        <p:blipFill>
          <a:blip r:embed="rId7">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034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157CFD-2B19-405B-9AD5-80493384E745}"/>
              </a:ext>
            </a:extLst>
          </p:cNvPr>
          <p:cNvSpPr>
            <a:spLocks noGrp="1"/>
          </p:cNvSpPr>
          <p:nvPr>
            <p:ph type="title"/>
          </p:nvPr>
        </p:nvSpPr>
        <p:spPr/>
        <p:txBody>
          <a:bodyPr>
            <a:normAutofit fontScale="90000"/>
          </a:bodyPr>
          <a:lstStyle/>
          <a:p>
            <a:r>
              <a:rPr lang="en-US" dirty="0"/>
              <a:t>2 The Differences in </a:t>
            </a:r>
            <a:r>
              <a:rPr lang="en-US" dirty="0" err="1"/>
              <a:t>Humour</a:t>
            </a:r>
            <a:endParaRPr lang="en-US" dirty="0"/>
          </a:p>
        </p:txBody>
      </p:sp>
      <p:pic>
        <p:nvPicPr>
          <p:cNvPr id="3" name="Content Placeholder 2">
            <a:extLst>
              <a:ext uri="{FF2B5EF4-FFF2-40B4-BE49-F238E27FC236}">
                <a16:creationId xmlns:a16="http://schemas.microsoft.com/office/drawing/2014/main" id="{35E8BA72-F451-46ED-BED8-826587D1AA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6958" y="1585685"/>
            <a:ext cx="5910084" cy="4904242"/>
          </a:xfrm>
        </p:spPr>
      </p:pic>
      <p:sp>
        <p:nvSpPr>
          <p:cNvPr id="6" name="Text Placeholder 5">
            <a:extLst>
              <a:ext uri="{FF2B5EF4-FFF2-40B4-BE49-F238E27FC236}">
                <a16:creationId xmlns:a16="http://schemas.microsoft.com/office/drawing/2014/main" id="{5D4C8F5D-6C6C-409B-B2D8-A8CB922E83BB}"/>
              </a:ext>
            </a:extLst>
          </p:cNvPr>
          <p:cNvSpPr>
            <a:spLocks noGrp="1"/>
          </p:cNvSpPr>
          <p:nvPr>
            <p:ph type="body" sz="quarter" idx="12"/>
          </p:nvPr>
        </p:nvSpPr>
        <p:spPr/>
        <p:txBody>
          <a:bodyPr>
            <a:normAutofit fontScale="92500" lnSpcReduction="20000"/>
          </a:bodyPr>
          <a:lstStyle/>
          <a:p>
            <a:endParaRPr lang="en-US" dirty="0"/>
          </a:p>
        </p:txBody>
      </p:sp>
      <p:pic>
        <p:nvPicPr>
          <p:cNvPr id="11" name="Content Placeholder 10">
            <a:extLst>
              <a:ext uri="{FF2B5EF4-FFF2-40B4-BE49-F238E27FC236}">
                <a16:creationId xmlns:a16="http://schemas.microsoft.com/office/drawing/2014/main" id="{D3E90D17-FEA7-4931-911F-E9756DE0D047}"/>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8" name="Content Placeholder 7">
            <a:extLst>
              <a:ext uri="{FF2B5EF4-FFF2-40B4-BE49-F238E27FC236}">
                <a16:creationId xmlns:a16="http://schemas.microsoft.com/office/drawing/2014/main" id="{564F9B39-7399-4DD3-BC3B-1E07380895E5}"/>
              </a:ext>
            </a:extLst>
          </p:cNvPr>
          <p:cNvSpPr>
            <a:spLocks noGrp="1"/>
          </p:cNvSpPr>
          <p:nvPr>
            <p:ph sz="quarter" idx="14"/>
          </p:nvPr>
        </p:nvSpPr>
        <p:spPr/>
        <p:txBody>
          <a:bodyPr/>
          <a:lstStyle/>
          <a:p>
            <a:endParaRPr lang="en-US"/>
          </a:p>
        </p:txBody>
      </p:sp>
      <p:pic>
        <p:nvPicPr>
          <p:cNvPr id="12" name="Content Placeholder 17">
            <a:hlinkClick r:id="rId4" action="ppaction://hlinkfile"/>
            <a:extLst>
              <a:ext uri="{FF2B5EF4-FFF2-40B4-BE49-F238E27FC236}">
                <a16:creationId xmlns:a16="http://schemas.microsoft.com/office/drawing/2014/main" id="{24BFE6E9-48E4-43C4-B610-391D03AB24B0}"/>
              </a:ext>
            </a:extLst>
          </p:cNvPr>
          <p:cNvPicPr>
            <a:picLocks noGrp="1" noChangeAspect="1" noChangeArrowheads="1"/>
          </p:cNvPicPr>
          <p:nvPr>
            <p:ph sz="quarter" idx="15"/>
          </p:nvPr>
        </p:nvPicPr>
        <p:blipFill>
          <a:blip r:embed="rId5">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5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157CFD-2B19-405B-9AD5-80493384E745}"/>
              </a:ext>
            </a:extLst>
          </p:cNvPr>
          <p:cNvSpPr>
            <a:spLocks noGrp="1"/>
          </p:cNvSpPr>
          <p:nvPr>
            <p:ph type="title"/>
          </p:nvPr>
        </p:nvSpPr>
        <p:spPr/>
        <p:txBody>
          <a:bodyPr>
            <a:normAutofit fontScale="90000"/>
          </a:bodyPr>
          <a:lstStyle/>
          <a:p>
            <a:r>
              <a:rPr lang="en-US" dirty="0"/>
              <a:t>3 Micro level Differences</a:t>
            </a:r>
          </a:p>
        </p:txBody>
      </p:sp>
      <p:sp>
        <p:nvSpPr>
          <p:cNvPr id="7" name="Content Placeholder 6">
            <a:extLst>
              <a:ext uri="{FF2B5EF4-FFF2-40B4-BE49-F238E27FC236}">
                <a16:creationId xmlns:a16="http://schemas.microsoft.com/office/drawing/2014/main" id="{68408468-4C2E-4E44-8F4F-D76E12ED9ED3}"/>
              </a:ext>
            </a:extLst>
          </p:cNvPr>
          <p:cNvSpPr>
            <a:spLocks noGrp="1"/>
          </p:cNvSpPr>
          <p:nvPr>
            <p:ph idx="1"/>
          </p:nvPr>
        </p:nvSpPr>
        <p:spPr/>
        <p:txBody>
          <a:bodyPr/>
          <a:lstStyle/>
          <a:p>
            <a:r>
              <a:rPr lang="en-US" dirty="0"/>
              <a:t>Listen to the talk.</a:t>
            </a:r>
          </a:p>
          <a:p>
            <a:r>
              <a:rPr lang="en-US" dirty="0"/>
              <a:t>Observe the Viewgraphs</a:t>
            </a:r>
          </a:p>
        </p:txBody>
      </p:sp>
      <p:sp>
        <p:nvSpPr>
          <p:cNvPr id="2" name="Text Placeholder 1">
            <a:extLst>
              <a:ext uri="{FF2B5EF4-FFF2-40B4-BE49-F238E27FC236}">
                <a16:creationId xmlns:a16="http://schemas.microsoft.com/office/drawing/2014/main" id="{282A1C3A-6C08-0404-76F6-7F619AC128DF}"/>
              </a:ext>
            </a:extLst>
          </p:cNvPr>
          <p:cNvSpPr>
            <a:spLocks noGrp="1"/>
          </p:cNvSpPr>
          <p:nvPr>
            <p:ph type="body" sz="quarter" idx="12"/>
          </p:nvPr>
        </p:nvSpPr>
        <p:spPr/>
        <p:txBody>
          <a:bodyPr>
            <a:normAutofit fontScale="92500" lnSpcReduction="20000"/>
          </a:bodyPr>
          <a:lstStyle/>
          <a:p>
            <a:endParaRPr lang="en-US"/>
          </a:p>
        </p:txBody>
      </p:sp>
      <p:pic>
        <p:nvPicPr>
          <p:cNvPr id="11" name="Content Placeholder 10">
            <a:extLst>
              <a:ext uri="{FF2B5EF4-FFF2-40B4-BE49-F238E27FC236}">
                <a16:creationId xmlns:a16="http://schemas.microsoft.com/office/drawing/2014/main" id="{D3E90D17-FEA7-4931-911F-E9756DE0D04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5" name="Content Placeholder 4">
            <a:extLst>
              <a:ext uri="{FF2B5EF4-FFF2-40B4-BE49-F238E27FC236}">
                <a16:creationId xmlns:a16="http://schemas.microsoft.com/office/drawing/2014/main" id="{15156EDC-972D-2387-85BA-B5FCE6CC834A}"/>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FCEC70BE-D1E4-4B3D-5EA3-DB773DA0CC09}"/>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591358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157CFD-2B19-405B-9AD5-80493384E745}"/>
              </a:ext>
            </a:extLst>
          </p:cNvPr>
          <p:cNvSpPr>
            <a:spLocks noGrp="1"/>
          </p:cNvSpPr>
          <p:nvPr>
            <p:ph type="title"/>
          </p:nvPr>
        </p:nvSpPr>
        <p:spPr/>
        <p:txBody>
          <a:bodyPr>
            <a:normAutofit fontScale="90000"/>
          </a:bodyPr>
          <a:lstStyle/>
          <a:p>
            <a:r>
              <a:rPr lang="en-US" dirty="0"/>
              <a:t>3 Micro level Differences</a:t>
            </a:r>
          </a:p>
        </p:txBody>
      </p:sp>
      <p:graphicFrame>
        <p:nvGraphicFramePr>
          <p:cNvPr id="2" name="Content Placeholder 1">
            <a:extLst>
              <a:ext uri="{FF2B5EF4-FFF2-40B4-BE49-F238E27FC236}">
                <a16:creationId xmlns:a16="http://schemas.microsoft.com/office/drawing/2014/main" id="{201EA3A5-3228-4879-80EB-CBB594CC858E}"/>
              </a:ext>
            </a:extLst>
          </p:cNvPr>
          <p:cNvGraphicFramePr>
            <a:graphicFrameLocks noGrp="1"/>
          </p:cNvGraphicFramePr>
          <p:nvPr>
            <p:ph idx="1"/>
            <p:extLst>
              <p:ext uri="{D42A27DB-BD31-4B8C-83A1-F6EECF244321}">
                <p14:modId xmlns:p14="http://schemas.microsoft.com/office/powerpoint/2010/main" val="1189577861"/>
              </p:ext>
            </p:extLst>
          </p:nvPr>
        </p:nvGraphicFramePr>
        <p:xfrm>
          <a:off x="228600" y="1447799"/>
          <a:ext cx="8686800" cy="3896265"/>
        </p:xfrm>
        <a:graphic>
          <a:graphicData uri="http://schemas.openxmlformats.org/drawingml/2006/table">
            <a:tbl>
              <a:tblPr firstRow="1" bandRow="1">
                <a:tableStyleId>{5C22544A-7EE6-4342-B048-85BDC9FD1C3A}</a:tableStyleId>
              </a:tblPr>
              <a:tblGrid>
                <a:gridCol w="1085850">
                  <a:extLst>
                    <a:ext uri="{9D8B030D-6E8A-4147-A177-3AD203B41FA5}">
                      <a16:colId xmlns:a16="http://schemas.microsoft.com/office/drawing/2014/main" val="4241475700"/>
                    </a:ext>
                  </a:extLst>
                </a:gridCol>
                <a:gridCol w="494977">
                  <a:extLst>
                    <a:ext uri="{9D8B030D-6E8A-4147-A177-3AD203B41FA5}">
                      <a16:colId xmlns:a16="http://schemas.microsoft.com/office/drawing/2014/main" val="1344258904"/>
                    </a:ext>
                  </a:extLst>
                </a:gridCol>
                <a:gridCol w="1220492">
                  <a:extLst>
                    <a:ext uri="{9D8B030D-6E8A-4147-A177-3AD203B41FA5}">
                      <a16:colId xmlns:a16="http://schemas.microsoft.com/office/drawing/2014/main" val="2227360146"/>
                    </a:ext>
                  </a:extLst>
                </a:gridCol>
                <a:gridCol w="2568844">
                  <a:extLst>
                    <a:ext uri="{9D8B030D-6E8A-4147-A177-3AD203B41FA5}">
                      <a16:colId xmlns:a16="http://schemas.microsoft.com/office/drawing/2014/main" val="352380435"/>
                    </a:ext>
                  </a:extLst>
                </a:gridCol>
                <a:gridCol w="2549471">
                  <a:extLst>
                    <a:ext uri="{9D8B030D-6E8A-4147-A177-3AD203B41FA5}">
                      <a16:colId xmlns:a16="http://schemas.microsoft.com/office/drawing/2014/main" val="3499192000"/>
                    </a:ext>
                  </a:extLst>
                </a:gridCol>
                <a:gridCol w="767166">
                  <a:extLst>
                    <a:ext uri="{9D8B030D-6E8A-4147-A177-3AD203B41FA5}">
                      <a16:colId xmlns:a16="http://schemas.microsoft.com/office/drawing/2014/main" val="333563607"/>
                    </a:ext>
                  </a:extLst>
                </a:gridCol>
              </a:tblGrid>
              <a:tr h="527650">
                <a:tc>
                  <a:txBody>
                    <a:bodyPr/>
                    <a:lstStyle/>
                    <a:p>
                      <a:pPr algn="ctr"/>
                      <a:r>
                        <a:rPr lang="en-US" sz="2400" dirty="0"/>
                        <a:t>Item</a:t>
                      </a:r>
                    </a:p>
                  </a:txBody>
                  <a:tcPr anchor="ctr">
                    <a:solidFill>
                      <a:srgbClr val="0000CC"/>
                    </a:solidFill>
                  </a:tcPr>
                </a:tc>
                <a:tc>
                  <a:txBody>
                    <a:bodyPr/>
                    <a:lstStyle/>
                    <a:p>
                      <a:pPr algn="ctr"/>
                      <a:endParaRPr lang="en-US" sz="2400" dirty="0"/>
                    </a:p>
                  </a:txBody>
                  <a:tcPr anchor="ctr">
                    <a:solidFill>
                      <a:srgbClr val="0000CC"/>
                    </a:solidFill>
                  </a:tcPr>
                </a:tc>
                <a:tc>
                  <a:txBody>
                    <a:bodyPr/>
                    <a:lstStyle/>
                    <a:p>
                      <a:pPr algn="ctr"/>
                      <a:r>
                        <a:rPr lang="en-US" sz="2400" dirty="0"/>
                        <a:t>Where</a:t>
                      </a:r>
                    </a:p>
                  </a:txBody>
                  <a:tcPr anchor="ctr">
                    <a:solidFill>
                      <a:srgbClr val="0000CC"/>
                    </a:solidFill>
                  </a:tcPr>
                </a:tc>
                <a:tc>
                  <a:txBody>
                    <a:bodyPr/>
                    <a:lstStyle/>
                    <a:p>
                      <a:pPr algn="ctr"/>
                      <a:r>
                        <a:rPr lang="en-US" sz="2400" dirty="0"/>
                        <a:t>English</a:t>
                      </a:r>
                    </a:p>
                  </a:txBody>
                  <a:tcPr anchor="ctr">
                    <a:solidFill>
                      <a:srgbClr val="0000CC"/>
                    </a:solidFill>
                  </a:tcPr>
                </a:tc>
                <a:tc>
                  <a:txBody>
                    <a:bodyPr/>
                    <a:lstStyle/>
                    <a:p>
                      <a:pPr algn="ctr"/>
                      <a:r>
                        <a:rPr lang="en-US" sz="2400" dirty="0"/>
                        <a:t>Chinglish</a:t>
                      </a:r>
                    </a:p>
                  </a:txBody>
                  <a:tcPr anchor="ctr">
                    <a:solidFill>
                      <a:srgbClr val="0000CC"/>
                    </a:solidFill>
                  </a:tcPr>
                </a:tc>
                <a:tc>
                  <a:txBody>
                    <a:bodyPr/>
                    <a:lstStyle/>
                    <a:p>
                      <a:pPr algn="ctr"/>
                      <a:r>
                        <a:rPr lang="en-US" sz="2400" dirty="0"/>
                        <a:t>E.g.</a:t>
                      </a:r>
                    </a:p>
                  </a:txBody>
                  <a:tcPr anchor="ctr">
                    <a:solidFill>
                      <a:srgbClr val="0000CC"/>
                    </a:solidFill>
                  </a:tcPr>
                </a:tc>
                <a:extLst>
                  <a:ext uri="{0D108BD9-81ED-4DB2-BD59-A6C34878D82A}">
                    <a16:rowId xmlns:a16="http://schemas.microsoft.com/office/drawing/2014/main" val="565572294"/>
                  </a:ext>
                </a:extLst>
              </a:tr>
              <a:tr h="759125">
                <a:tc gridSpan="2">
                  <a:txBody>
                    <a:bodyPr/>
                    <a:lstStyle/>
                    <a:p>
                      <a:pPr algn="ctr"/>
                      <a:r>
                        <a:rPr lang="en-US" sz="2400" dirty="0">
                          <a:solidFill>
                            <a:schemeClr val="tx2"/>
                          </a:solidFill>
                        </a:rPr>
                        <a:t>Verbs</a:t>
                      </a:r>
                    </a:p>
                  </a:txBody>
                  <a:tcPr anchor="ctr">
                    <a:solidFill>
                      <a:srgbClr val="00B0F0"/>
                    </a:solidFill>
                  </a:tcPr>
                </a:tc>
                <a:tc hMerge="1">
                  <a:txBody>
                    <a:bodyPr/>
                    <a:lstStyle/>
                    <a:p>
                      <a:endParaRPr lang="en-US"/>
                    </a:p>
                  </a:txBody>
                  <a:tcPr/>
                </a:tc>
                <a:tc>
                  <a:txBody>
                    <a:bodyPr/>
                    <a:lstStyle/>
                    <a:p>
                      <a:pPr algn="ctr"/>
                      <a:r>
                        <a:rPr lang="en-US" sz="2400" dirty="0">
                          <a:solidFill>
                            <a:schemeClr val="tx2"/>
                          </a:solidFill>
                        </a:rPr>
                        <a:t>Oral</a:t>
                      </a:r>
                    </a:p>
                  </a:txBody>
                  <a:tcPr anchor="ctr">
                    <a:solidFill>
                      <a:srgbClr val="00B0F0"/>
                    </a:solidFill>
                  </a:tcPr>
                </a:tc>
                <a:tc>
                  <a:txBody>
                    <a:bodyPr/>
                    <a:lstStyle/>
                    <a:p>
                      <a:pPr algn="ctr"/>
                      <a:r>
                        <a:rPr lang="en-US" sz="2400" dirty="0">
                          <a:solidFill>
                            <a:schemeClr val="tx2"/>
                          </a:solidFill>
                        </a:rPr>
                        <a:t>Phrasal</a:t>
                      </a:r>
                    </a:p>
                  </a:txBody>
                  <a:tcPr anchor="ctr">
                    <a:solidFill>
                      <a:srgbClr val="00B0F0"/>
                    </a:solidFill>
                  </a:tcPr>
                </a:tc>
                <a:tc>
                  <a:txBody>
                    <a:bodyPr/>
                    <a:lstStyle/>
                    <a:p>
                      <a:pPr algn="ctr"/>
                      <a:r>
                        <a:rPr lang="en-US" sz="2400" dirty="0">
                          <a:solidFill>
                            <a:schemeClr val="tx2"/>
                          </a:solidFill>
                        </a:rPr>
                        <a:t>Single (rare)</a:t>
                      </a:r>
                    </a:p>
                  </a:txBody>
                  <a:tcPr anchor="ctr">
                    <a:solidFill>
                      <a:srgbClr val="00B0F0"/>
                    </a:solidFill>
                  </a:tcPr>
                </a:tc>
                <a:tc>
                  <a:txBody>
                    <a:bodyPr/>
                    <a:lstStyle/>
                    <a:p>
                      <a:pPr algn="ctr"/>
                      <a:endParaRPr lang="en-US" sz="2400" dirty="0">
                        <a:solidFill>
                          <a:schemeClr val="tx2"/>
                        </a:solidFill>
                      </a:endParaRPr>
                    </a:p>
                  </a:txBody>
                  <a:tcPr anchor="ctr">
                    <a:solidFill>
                      <a:srgbClr val="00B0F0"/>
                    </a:solidFill>
                  </a:tcPr>
                </a:tc>
                <a:extLst>
                  <a:ext uri="{0D108BD9-81ED-4DB2-BD59-A6C34878D82A}">
                    <a16:rowId xmlns:a16="http://schemas.microsoft.com/office/drawing/2014/main" val="2623944376"/>
                  </a:ext>
                </a:extLst>
              </a:tr>
              <a:tr h="869830">
                <a:tc gridSpan="2">
                  <a:txBody>
                    <a:bodyPr/>
                    <a:lstStyle/>
                    <a:p>
                      <a:pPr algn="ctr"/>
                      <a:r>
                        <a:rPr lang="en-US" sz="2400" dirty="0">
                          <a:solidFill>
                            <a:schemeClr val="tx2"/>
                          </a:solidFill>
                        </a:rPr>
                        <a:t>Sentence length</a:t>
                      </a:r>
                    </a:p>
                  </a:txBody>
                  <a:tcPr anchor="ctr"/>
                </a:tc>
                <a:tc hMerge="1">
                  <a:txBody>
                    <a:bodyPr/>
                    <a:lstStyle/>
                    <a:p>
                      <a:endParaRPr lang="en-US"/>
                    </a:p>
                  </a:txBody>
                  <a:tcPr/>
                </a:tc>
                <a:tc>
                  <a:txBody>
                    <a:bodyPr/>
                    <a:lstStyle/>
                    <a:p>
                      <a:pPr algn="ctr"/>
                      <a:r>
                        <a:rPr lang="en-US" sz="2400" dirty="0">
                          <a:solidFill>
                            <a:schemeClr val="tx2"/>
                          </a:solidFill>
                        </a:rPr>
                        <a:t>Written</a:t>
                      </a:r>
                    </a:p>
                  </a:txBody>
                  <a:tcPr anchor="ctr"/>
                </a:tc>
                <a:tc>
                  <a:txBody>
                    <a:bodyPr/>
                    <a:lstStyle/>
                    <a:p>
                      <a:pPr algn="ctr"/>
                      <a:r>
                        <a:rPr lang="en-US" sz="2400" dirty="0">
                          <a:solidFill>
                            <a:schemeClr val="tx2"/>
                          </a:solidFill>
                        </a:rPr>
                        <a:t>Short &lt;2 commas</a:t>
                      </a:r>
                    </a:p>
                  </a:txBody>
                  <a:tcPr anchor="ctr"/>
                </a:tc>
                <a:tc>
                  <a:txBody>
                    <a:bodyPr/>
                    <a:lstStyle/>
                    <a:p>
                      <a:pPr algn="ctr"/>
                      <a:r>
                        <a:rPr lang="en-US" sz="2400" dirty="0">
                          <a:solidFill>
                            <a:schemeClr val="tx2"/>
                          </a:solidFill>
                        </a:rPr>
                        <a:t>Long &gt;3 commas</a:t>
                      </a:r>
                    </a:p>
                  </a:txBody>
                  <a:tcPr anchor="ctr"/>
                </a:tc>
                <a:tc>
                  <a:txBody>
                    <a:bodyPr/>
                    <a:lstStyle/>
                    <a:p>
                      <a:pPr algn="ctr"/>
                      <a:endParaRPr lang="en-US" sz="2400" dirty="0">
                        <a:solidFill>
                          <a:schemeClr val="tx2"/>
                        </a:solidFill>
                      </a:endParaRPr>
                    </a:p>
                  </a:txBody>
                  <a:tcPr anchor="ctr"/>
                </a:tc>
                <a:extLst>
                  <a:ext uri="{0D108BD9-81ED-4DB2-BD59-A6C34878D82A}">
                    <a16:rowId xmlns:a16="http://schemas.microsoft.com/office/drawing/2014/main" val="1885968959"/>
                  </a:ext>
                </a:extLst>
              </a:tr>
              <a:tr h="869830">
                <a:tc gridSpan="2">
                  <a:txBody>
                    <a:bodyPr/>
                    <a:lstStyle/>
                    <a:p>
                      <a:pPr algn="ctr"/>
                      <a:r>
                        <a:rPr lang="en-US" sz="2400" dirty="0">
                          <a:solidFill>
                            <a:schemeClr val="tx2"/>
                          </a:solidFill>
                        </a:rPr>
                        <a:t>Sentence order</a:t>
                      </a:r>
                    </a:p>
                  </a:txBody>
                  <a:tcPr anchor="ctr">
                    <a:solidFill>
                      <a:srgbClr val="00B0F0"/>
                    </a:solidFill>
                  </a:tcPr>
                </a:tc>
                <a:tc hMerge="1">
                  <a:txBody>
                    <a:bodyPr/>
                    <a:lstStyle/>
                    <a:p>
                      <a:endParaRPr lang="en-US"/>
                    </a:p>
                  </a:txBody>
                  <a:tcPr/>
                </a:tc>
                <a:tc>
                  <a:txBody>
                    <a:bodyPr/>
                    <a:lstStyle/>
                    <a:p>
                      <a:pPr algn="ctr"/>
                      <a:r>
                        <a:rPr lang="en-US" sz="2400" dirty="0">
                          <a:solidFill>
                            <a:schemeClr val="tx2"/>
                          </a:solidFill>
                        </a:rPr>
                        <a:t>Both</a:t>
                      </a:r>
                    </a:p>
                  </a:txBody>
                  <a:tcPr anchor="ctr">
                    <a:solidFill>
                      <a:srgbClr val="00B0F0"/>
                    </a:solidFill>
                  </a:tcPr>
                </a:tc>
                <a:tc>
                  <a:txBody>
                    <a:bodyPr/>
                    <a:lstStyle/>
                    <a:p>
                      <a:pPr algn="ctr"/>
                      <a:r>
                        <a:rPr lang="en-US" sz="2400" dirty="0">
                          <a:solidFill>
                            <a:schemeClr val="tx2"/>
                          </a:solidFill>
                        </a:rPr>
                        <a:t>By importance grammar: flexible</a:t>
                      </a:r>
                    </a:p>
                  </a:txBody>
                  <a:tcPr anchor="ctr">
                    <a:solidFill>
                      <a:srgbClr val="00B0F0"/>
                    </a:solidFill>
                  </a:tcPr>
                </a:tc>
                <a:tc>
                  <a:txBody>
                    <a:bodyPr/>
                    <a:lstStyle/>
                    <a:p>
                      <a:pPr algn="ctr"/>
                      <a:r>
                        <a:rPr lang="en-US" sz="2400" dirty="0">
                          <a:solidFill>
                            <a:schemeClr val="tx2"/>
                          </a:solidFill>
                        </a:rPr>
                        <a:t>Fixed: logic, time cause-effect</a:t>
                      </a:r>
                    </a:p>
                  </a:txBody>
                  <a:tcPr anchor="ctr">
                    <a:solidFill>
                      <a:srgbClr val="00B0F0"/>
                    </a:solidFill>
                  </a:tcPr>
                </a:tc>
                <a:tc>
                  <a:txBody>
                    <a:bodyPr/>
                    <a:lstStyle/>
                    <a:p>
                      <a:pPr algn="ctr"/>
                      <a:endParaRPr lang="en-US" sz="2400" dirty="0">
                        <a:solidFill>
                          <a:schemeClr val="tx2"/>
                        </a:solidFill>
                      </a:endParaRPr>
                    </a:p>
                  </a:txBody>
                  <a:tcPr anchor="ctr">
                    <a:solidFill>
                      <a:srgbClr val="00B0F0"/>
                    </a:solidFill>
                  </a:tcPr>
                </a:tc>
                <a:extLst>
                  <a:ext uri="{0D108BD9-81ED-4DB2-BD59-A6C34878D82A}">
                    <a16:rowId xmlns:a16="http://schemas.microsoft.com/office/drawing/2014/main" val="1038772579"/>
                  </a:ext>
                </a:extLst>
              </a:tr>
              <a:tr h="869830">
                <a:tc gridSpan="2">
                  <a:txBody>
                    <a:bodyPr/>
                    <a:lstStyle/>
                    <a:p>
                      <a:pPr algn="ctr"/>
                      <a:r>
                        <a:rPr lang="en-US" sz="2400" dirty="0">
                          <a:solidFill>
                            <a:schemeClr val="tx2"/>
                          </a:solidFill>
                        </a:rPr>
                        <a:t>Adverbial Sequence</a:t>
                      </a:r>
                    </a:p>
                  </a:txBody>
                  <a:tcPr anchor="ctr"/>
                </a:tc>
                <a:tc hMerge="1">
                  <a:txBody>
                    <a:bodyPr/>
                    <a:lstStyle/>
                    <a:p>
                      <a:endParaRPr lang="en-US"/>
                    </a:p>
                  </a:txBody>
                  <a:tcPr/>
                </a:tc>
                <a:tc>
                  <a:txBody>
                    <a:bodyPr/>
                    <a:lstStyle/>
                    <a:p>
                      <a:pPr algn="ctr"/>
                      <a:r>
                        <a:rPr lang="en-US" sz="2400" dirty="0">
                          <a:solidFill>
                            <a:schemeClr val="tx2"/>
                          </a:solidFill>
                        </a:rPr>
                        <a:t>Both</a:t>
                      </a:r>
                    </a:p>
                  </a:txBody>
                  <a:tcPr anchor="ctr"/>
                </a:tc>
                <a:tc>
                  <a:txBody>
                    <a:bodyPr/>
                    <a:lstStyle/>
                    <a:p>
                      <a:pPr algn="ctr"/>
                      <a:r>
                        <a:rPr lang="en-US" sz="2400" dirty="0">
                          <a:solidFill>
                            <a:schemeClr val="tx2"/>
                          </a:solidFill>
                        </a:rPr>
                        <a:t>Manner-Place-Time</a:t>
                      </a:r>
                    </a:p>
                  </a:txBody>
                  <a:tcPr anchor="ctr"/>
                </a:tc>
                <a:tc>
                  <a:txBody>
                    <a:bodyPr/>
                    <a:lstStyle/>
                    <a:p>
                      <a:pPr algn="ctr"/>
                      <a:r>
                        <a:rPr lang="en-US" sz="2400" dirty="0">
                          <a:solidFill>
                            <a:schemeClr val="tx2"/>
                          </a:solidFill>
                        </a:rPr>
                        <a:t>Time-Place-Manner</a:t>
                      </a:r>
                    </a:p>
                  </a:txBody>
                  <a:tcPr anchor="ctr"/>
                </a:tc>
                <a:tc>
                  <a:txBody>
                    <a:bodyPr/>
                    <a:lstStyle/>
                    <a:p>
                      <a:pPr algn="ctr"/>
                      <a:endParaRPr lang="en-US" sz="2400" dirty="0">
                        <a:solidFill>
                          <a:schemeClr val="tx2"/>
                        </a:solidFill>
                      </a:endParaRPr>
                    </a:p>
                  </a:txBody>
                  <a:tcPr anchor="ctr"/>
                </a:tc>
                <a:extLst>
                  <a:ext uri="{0D108BD9-81ED-4DB2-BD59-A6C34878D82A}">
                    <a16:rowId xmlns:a16="http://schemas.microsoft.com/office/drawing/2014/main" val="2275050020"/>
                  </a:ext>
                </a:extLst>
              </a:tr>
            </a:tbl>
          </a:graphicData>
        </a:graphic>
      </p:graphicFrame>
      <p:sp>
        <p:nvSpPr>
          <p:cNvPr id="6" name="Text Placeholder 5">
            <a:extLst>
              <a:ext uri="{FF2B5EF4-FFF2-40B4-BE49-F238E27FC236}">
                <a16:creationId xmlns:a16="http://schemas.microsoft.com/office/drawing/2014/main" id="{5D4C8F5D-6C6C-409B-B2D8-A8CB922E83BB}"/>
              </a:ext>
            </a:extLst>
          </p:cNvPr>
          <p:cNvSpPr>
            <a:spLocks noGrp="1"/>
          </p:cNvSpPr>
          <p:nvPr>
            <p:ph type="body" sz="quarter" idx="12"/>
          </p:nvPr>
        </p:nvSpPr>
        <p:spPr/>
        <p:txBody>
          <a:bodyPr>
            <a:normAutofit fontScale="92500" lnSpcReduction="20000"/>
          </a:bodyPr>
          <a:lstStyle/>
          <a:p>
            <a:r>
              <a:rPr lang="en-US" dirty="0"/>
              <a:t>Overview</a:t>
            </a:r>
          </a:p>
        </p:txBody>
      </p:sp>
      <p:pic>
        <p:nvPicPr>
          <p:cNvPr id="11" name="Content Placeholder 10">
            <a:extLst>
              <a:ext uri="{FF2B5EF4-FFF2-40B4-BE49-F238E27FC236}">
                <a16:creationId xmlns:a16="http://schemas.microsoft.com/office/drawing/2014/main" id="{D3E90D17-FEA7-4931-911F-E9756DE0D04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8" name="Content Placeholder 7">
            <a:extLst>
              <a:ext uri="{FF2B5EF4-FFF2-40B4-BE49-F238E27FC236}">
                <a16:creationId xmlns:a16="http://schemas.microsoft.com/office/drawing/2014/main" id="{564F9B39-7399-4DD3-BC3B-1E07380895E5}"/>
              </a:ext>
            </a:extLst>
          </p:cNvPr>
          <p:cNvSpPr>
            <a:spLocks noGrp="1"/>
          </p:cNvSpPr>
          <p:nvPr>
            <p:ph sz="quarter" idx="14"/>
          </p:nvPr>
        </p:nvSpPr>
        <p:spPr/>
        <p:txBody>
          <a:bodyPr/>
          <a:lstStyle/>
          <a:p>
            <a:endParaRPr lang="en-US"/>
          </a:p>
        </p:txBody>
      </p:sp>
      <p:pic>
        <p:nvPicPr>
          <p:cNvPr id="10" name="Content Placeholder 17">
            <a:hlinkClick r:id="rId3" action="ppaction://hlinkfile"/>
            <a:extLst>
              <a:ext uri="{FF2B5EF4-FFF2-40B4-BE49-F238E27FC236}">
                <a16:creationId xmlns:a16="http://schemas.microsoft.com/office/drawing/2014/main" id="{5DFF0AD4-E5BB-4C17-9ED8-5C2CB246D527}"/>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ction Button: Go Forward or Next 2">
            <a:hlinkClick r:id="rId5" action="ppaction://hlinksldjump" highlightClick="1"/>
            <a:extLst>
              <a:ext uri="{FF2B5EF4-FFF2-40B4-BE49-F238E27FC236}">
                <a16:creationId xmlns:a16="http://schemas.microsoft.com/office/drawing/2014/main" id="{F3D26CE2-6DBF-300C-274E-5414E3845BE6}"/>
              </a:ext>
            </a:extLst>
          </p:cNvPr>
          <p:cNvSpPr/>
          <p:nvPr/>
        </p:nvSpPr>
        <p:spPr bwMode="auto">
          <a:xfrm>
            <a:off x="8305800" y="2112800"/>
            <a:ext cx="454617" cy="453326"/>
          </a:xfrm>
          <a:prstGeom prst="actionButtonForwardNex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5" name="Action Button: Go Forward or Next 4">
            <a:hlinkClick r:id="rId6" action="ppaction://hlinksldjump"/>
            <a:extLst>
              <a:ext uri="{FF2B5EF4-FFF2-40B4-BE49-F238E27FC236}">
                <a16:creationId xmlns:a16="http://schemas.microsoft.com/office/drawing/2014/main" id="{5A7F1137-FB35-C6F5-14BD-45C88AABBD7A}"/>
              </a:ext>
            </a:extLst>
          </p:cNvPr>
          <p:cNvSpPr/>
          <p:nvPr/>
        </p:nvSpPr>
        <p:spPr bwMode="auto">
          <a:xfrm>
            <a:off x="8305800" y="2900630"/>
            <a:ext cx="454617" cy="453326"/>
          </a:xfrm>
          <a:prstGeom prst="actionButtonForwardNex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7" name="Action Button: Go Forward or Next 6">
            <a:hlinkClick r:id="rId7" action="ppaction://hlinksldjump"/>
            <a:extLst>
              <a:ext uri="{FF2B5EF4-FFF2-40B4-BE49-F238E27FC236}">
                <a16:creationId xmlns:a16="http://schemas.microsoft.com/office/drawing/2014/main" id="{AFACCB2C-AF71-963F-80DC-07AC84513584}"/>
              </a:ext>
            </a:extLst>
          </p:cNvPr>
          <p:cNvSpPr/>
          <p:nvPr/>
        </p:nvSpPr>
        <p:spPr bwMode="auto">
          <a:xfrm>
            <a:off x="8305799" y="3862815"/>
            <a:ext cx="454617" cy="453326"/>
          </a:xfrm>
          <a:prstGeom prst="actionButtonForwardNex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9" name="Action Button: Go Forward or Next 8">
            <a:hlinkClick r:id="rId8" action="ppaction://hlinksldjump"/>
            <a:extLst>
              <a:ext uri="{FF2B5EF4-FFF2-40B4-BE49-F238E27FC236}">
                <a16:creationId xmlns:a16="http://schemas.microsoft.com/office/drawing/2014/main" id="{E23402A4-3050-5DAD-16A7-391E7A70A7E3}"/>
              </a:ext>
            </a:extLst>
          </p:cNvPr>
          <p:cNvSpPr/>
          <p:nvPr/>
        </p:nvSpPr>
        <p:spPr bwMode="auto">
          <a:xfrm>
            <a:off x="8295465" y="4690951"/>
            <a:ext cx="454617" cy="453326"/>
          </a:xfrm>
          <a:prstGeom prst="actionButtonForwardNex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815075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a:xfrm>
            <a:off x="990600" y="304800"/>
            <a:ext cx="8153400" cy="457200"/>
          </a:xfrm>
        </p:spPr>
        <p:txBody>
          <a:bodyPr>
            <a:normAutofit fontScale="90000"/>
          </a:bodyPr>
          <a:lstStyle/>
          <a:p>
            <a:r>
              <a:rPr lang="en-US" dirty="0"/>
              <a:t>3 Micro level Differences (Verbs)</a:t>
            </a:r>
          </a:p>
        </p:txBody>
      </p:sp>
      <p:sp>
        <p:nvSpPr>
          <p:cNvPr id="9" name="Content Placeholder 8">
            <a:extLst>
              <a:ext uri="{FF2B5EF4-FFF2-40B4-BE49-F238E27FC236}">
                <a16:creationId xmlns:a16="http://schemas.microsoft.com/office/drawing/2014/main" id="{0D551CF1-683C-4AB5-9F73-F4ED93CBA89F}"/>
              </a:ext>
            </a:extLst>
          </p:cNvPr>
          <p:cNvSpPr>
            <a:spLocks noGrp="1"/>
          </p:cNvSpPr>
          <p:nvPr>
            <p:ph idx="1"/>
          </p:nvPr>
        </p:nvSpPr>
        <p:spPr>
          <a:xfrm>
            <a:off x="228600" y="1447800"/>
            <a:ext cx="8686800" cy="5180013"/>
          </a:xfrm>
        </p:spPr>
        <p:txBody>
          <a:bodyPr/>
          <a:lstStyle/>
          <a:p>
            <a:r>
              <a:rPr lang="en-US" dirty="0"/>
              <a:t>[</a:t>
            </a:r>
            <a:r>
              <a:rPr lang="zh-CN" altLang="en-US" dirty="0"/>
              <a:t>中</a:t>
            </a:r>
            <a:r>
              <a:rPr lang="en-US" dirty="0"/>
              <a:t>] </a:t>
            </a:r>
            <a:r>
              <a:rPr lang="zh-CN" altLang="en-US" dirty="0"/>
              <a:t>光子进入玻璃</a:t>
            </a:r>
            <a:endParaRPr lang="en-US" dirty="0"/>
          </a:p>
          <a:p>
            <a:r>
              <a:rPr lang="en-US" dirty="0"/>
              <a:t>[</a:t>
            </a:r>
            <a:r>
              <a:rPr lang="zh-CN" altLang="en-US" dirty="0"/>
              <a:t>中</a:t>
            </a:r>
            <a:r>
              <a:rPr lang="en-US" altLang="zh-CN" dirty="0"/>
              <a:t>En</a:t>
            </a:r>
            <a:r>
              <a:rPr lang="en-US" dirty="0"/>
              <a:t>] The photon impregnated the cup.</a:t>
            </a:r>
          </a:p>
          <a:p>
            <a:r>
              <a:rPr lang="en-US" dirty="0"/>
              <a:t>[</a:t>
            </a:r>
            <a:r>
              <a:rPr lang="zh-CN" altLang="en-US" dirty="0"/>
              <a:t>中</a:t>
            </a:r>
            <a:r>
              <a:rPr lang="en-US" altLang="zh-CN" dirty="0"/>
              <a:t>En</a:t>
            </a:r>
            <a:r>
              <a:rPr lang="en-US" altLang="zh-CN" dirty="0">
                <a:sym typeface="Wingdings" panose="05000000000000000000" pitchFamily="2" charset="2"/>
              </a:rPr>
              <a:t></a:t>
            </a:r>
            <a:r>
              <a:rPr lang="zh-CN" altLang="en-US" dirty="0"/>
              <a:t>中</a:t>
            </a:r>
            <a:r>
              <a:rPr lang="en-US" dirty="0"/>
              <a:t>] </a:t>
            </a:r>
            <a:r>
              <a:rPr lang="zh-CN" altLang="en-US" dirty="0"/>
              <a:t>光子让杯子怀孕了</a:t>
            </a:r>
            <a:endParaRPr lang="en-US" altLang="zh-CN" dirty="0"/>
          </a:p>
          <a:p>
            <a:r>
              <a:rPr lang="en-US" dirty="0"/>
              <a:t>[En] The photon entered into the cup.</a:t>
            </a:r>
          </a:p>
        </p:txBody>
      </p:sp>
      <p:sp>
        <p:nvSpPr>
          <p:cNvPr id="10" name="Text Placeholder 9">
            <a:extLst>
              <a:ext uri="{FF2B5EF4-FFF2-40B4-BE49-F238E27FC236}">
                <a16:creationId xmlns:a16="http://schemas.microsoft.com/office/drawing/2014/main" id="{18D440F4-B76B-420B-A7F5-4C1EC0970BAC}"/>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1. Verbs: </a:t>
            </a:r>
            <a:r>
              <a:rPr lang="en-US" altLang="zh-CN" dirty="0"/>
              <a:t>P</a:t>
            </a:r>
            <a:r>
              <a:rPr lang="en-US" dirty="0"/>
              <a:t>hrasal vs. Single</a:t>
            </a:r>
          </a:p>
        </p:txBody>
      </p:sp>
      <p:pic>
        <p:nvPicPr>
          <p:cNvPr id="14" name="Content Placeholder 10">
            <a:extLst>
              <a:ext uri="{FF2B5EF4-FFF2-40B4-BE49-F238E27FC236}">
                <a16:creationId xmlns:a16="http://schemas.microsoft.com/office/drawing/2014/main" id="{7194BCFF-7ACB-51DE-A7DC-F5BC1914E83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5" name="Content Placeholder 17">
            <a:hlinkClick r:id="rId3" action="ppaction://hlinkfile"/>
            <a:extLst>
              <a:ext uri="{FF2B5EF4-FFF2-40B4-BE49-F238E27FC236}">
                <a16:creationId xmlns:a16="http://schemas.microsoft.com/office/drawing/2014/main" id="{C12CB919-3954-4606-9131-61D7409A079A}"/>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8ABA6318-0A62-4B78-B373-9E1FF532EA4D}"/>
              </a:ext>
            </a:extLst>
          </p:cNvPr>
          <p:cNvCxnSpPr>
            <a:cxnSpLocks/>
          </p:cNvCxnSpPr>
          <p:nvPr/>
        </p:nvCxnSpPr>
        <p:spPr bwMode="auto">
          <a:xfrm>
            <a:off x="3808709" y="2374016"/>
            <a:ext cx="2072898"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Straight Connector 5">
            <a:extLst>
              <a:ext uri="{FF2B5EF4-FFF2-40B4-BE49-F238E27FC236}">
                <a16:creationId xmlns:a16="http://schemas.microsoft.com/office/drawing/2014/main" id="{857375B4-9F40-4F4B-93E7-3C7102E43409}"/>
              </a:ext>
            </a:extLst>
          </p:cNvPr>
          <p:cNvCxnSpPr/>
          <p:nvPr/>
        </p:nvCxnSpPr>
        <p:spPr bwMode="auto">
          <a:xfrm>
            <a:off x="0" y="3272044"/>
            <a:ext cx="9144000" cy="0"/>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498DD677-A4D4-6774-E029-8DA4A69AF758}"/>
              </a:ext>
            </a:extLst>
          </p:cNvPr>
          <p:cNvCxnSpPr>
            <a:cxnSpLocks/>
          </p:cNvCxnSpPr>
          <p:nvPr/>
        </p:nvCxnSpPr>
        <p:spPr bwMode="auto">
          <a:xfrm>
            <a:off x="3391546" y="3727534"/>
            <a:ext cx="2072898"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Content Placeholder 15">
            <a:hlinkClick r:id="" action="ppaction://hlinkshowjump?jump=lastslideviewed" highlightClick="1"/>
            <a:extLst>
              <a:ext uri="{FF2B5EF4-FFF2-40B4-BE49-F238E27FC236}">
                <a16:creationId xmlns:a16="http://schemas.microsoft.com/office/drawing/2014/main" id="{44EE905D-B99E-D9E6-36CF-4035DD57939F}"/>
              </a:ext>
            </a:extLst>
          </p:cNvPr>
          <p:cNvSpPr>
            <a:spLocks noGrp="1"/>
          </p:cNvSpPr>
          <p:nvPr>
            <p:ph sz="quarter" idx="14"/>
          </p:nvPr>
        </p:nvSpPr>
        <p:spPr bwMode="auto">
          <a:xfrm>
            <a:off x="7696200" y="6172200"/>
            <a:ext cx="609600" cy="609600"/>
          </a:xfrm>
          <a:prstGeom prst="actionButtonReturn">
            <a:avLst/>
          </a:prstGeom>
          <a:solidFill>
            <a:srgbClr val="00B0F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Tree>
    <p:extLst>
      <p:ext uri="{BB962C8B-B14F-4D97-AF65-F5344CB8AC3E}">
        <p14:creationId xmlns:p14="http://schemas.microsoft.com/office/powerpoint/2010/main" val="218955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20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B645B8E-E7B0-41C8-8256-0BF55372E233}"/>
              </a:ext>
            </a:extLst>
          </p:cNvPr>
          <p:cNvSpPr>
            <a:spLocks noGrp="1"/>
          </p:cNvSpPr>
          <p:nvPr>
            <p:ph type="title"/>
          </p:nvPr>
        </p:nvSpPr>
        <p:spPr/>
        <p:txBody>
          <a:bodyPr>
            <a:normAutofit fontScale="90000"/>
          </a:bodyPr>
          <a:lstStyle/>
          <a:p>
            <a:r>
              <a:rPr lang="en-US" dirty="0"/>
              <a:t>3 Micro level Differences (SL)</a:t>
            </a:r>
          </a:p>
        </p:txBody>
      </p:sp>
      <p:sp>
        <p:nvSpPr>
          <p:cNvPr id="11" name="Content Placeholder 10">
            <a:extLst>
              <a:ext uri="{FF2B5EF4-FFF2-40B4-BE49-F238E27FC236}">
                <a16:creationId xmlns:a16="http://schemas.microsoft.com/office/drawing/2014/main" id="{0ECC2F4D-E1B5-461D-B654-4960443E8426}"/>
              </a:ext>
            </a:extLst>
          </p:cNvPr>
          <p:cNvSpPr>
            <a:spLocks noGrp="1"/>
          </p:cNvSpPr>
          <p:nvPr>
            <p:ph idx="1"/>
          </p:nvPr>
        </p:nvSpPr>
        <p:spPr/>
        <p:txBody>
          <a:bodyPr/>
          <a:lstStyle/>
          <a:p>
            <a:r>
              <a:rPr lang="en-US" dirty="0"/>
              <a:t>Because English is the world language</a:t>
            </a:r>
            <a:r>
              <a:rPr lang="en-US" dirty="0">
                <a:solidFill>
                  <a:srgbClr val="FF0000"/>
                </a:solidFill>
              </a:rPr>
              <a:t> </a:t>
            </a:r>
            <a:r>
              <a:rPr lang="en-US" dirty="0"/>
              <a:t> and in Taiwan, maybe situations must use that and when you speak or write</a:t>
            </a:r>
            <a:r>
              <a:rPr lang="en-US" dirty="0">
                <a:solidFill>
                  <a:srgbClr val="FF0000"/>
                </a:solidFill>
              </a:rPr>
              <a:t> </a:t>
            </a:r>
            <a:r>
              <a:rPr lang="en-US" dirty="0"/>
              <a:t> need use English so may be in this class we can learn a lot of grammar, and new words, and in this class we can have conversations with every classmate.</a:t>
            </a:r>
          </a:p>
          <a:p>
            <a:pPr marL="0" indent="0" algn="r">
              <a:buNone/>
            </a:pPr>
            <a:r>
              <a:rPr lang="en-US" sz="1800" dirty="0">
                <a:solidFill>
                  <a:schemeClr val="tx1"/>
                </a:solidFill>
              </a:rPr>
              <a:t>(Ref: Steven chou, 2005, Starting Salary NT$80,000)</a:t>
            </a:r>
          </a:p>
        </p:txBody>
      </p:sp>
      <p:sp>
        <p:nvSpPr>
          <p:cNvPr id="12" name="Text Placeholder 11">
            <a:extLst>
              <a:ext uri="{FF2B5EF4-FFF2-40B4-BE49-F238E27FC236}">
                <a16:creationId xmlns:a16="http://schemas.microsoft.com/office/drawing/2014/main" id="{F94F247E-72E9-452E-8819-42AB9F2FF791}"/>
              </a:ext>
            </a:extLst>
          </p:cNvPr>
          <p:cNvSpPr>
            <a:spLocks noGrp="1"/>
          </p:cNvSpPr>
          <p:nvPr>
            <p:ph type="body" sz="quarter" idx="12"/>
          </p:nvPr>
        </p:nvSpPr>
        <p:spPr/>
        <p:txBody>
          <a:bodyPr>
            <a:normAutofit fontScale="92500" lnSpcReduction="20000"/>
          </a:bodyPr>
          <a:lstStyle/>
          <a:p>
            <a:r>
              <a:rPr lang="en-US" dirty="0"/>
              <a:t>2. Sentence length: short vs long</a:t>
            </a:r>
          </a:p>
        </p:txBody>
      </p:sp>
      <p:cxnSp>
        <p:nvCxnSpPr>
          <p:cNvPr id="18" name="Straight Connector 17">
            <a:extLst>
              <a:ext uri="{FF2B5EF4-FFF2-40B4-BE49-F238E27FC236}">
                <a16:creationId xmlns:a16="http://schemas.microsoft.com/office/drawing/2014/main" id="{A8CE90ED-E104-4DFD-A1B4-E471ED7C23A6}"/>
              </a:ext>
            </a:extLst>
          </p:cNvPr>
          <p:cNvCxnSpPr/>
          <p:nvPr/>
        </p:nvCxnSpPr>
        <p:spPr bwMode="auto">
          <a:xfrm>
            <a:off x="681487" y="1777042"/>
            <a:ext cx="1345721"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E5D742B0-2131-44FC-AA16-F7D7E787E8EA}"/>
              </a:ext>
            </a:extLst>
          </p:cNvPr>
          <p:cNvCxnSpPr>
            <a:cxnSpLocks/>
          </p:cNvCxnSpPr>
          <p:nvPr/>
        </p:nvCxnSpPr>
        <p:spPr bwMode="auto">
          <a:xfrm>
            <a:off x="7157049" y="1777042"/>
            <a:ext cx="606725"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D250B40F-3D69-4149-8617-5F7736BAA848}"/>
              </a:ext>
            </a:extLst>
          </p:cNvPr>
          <p:cNvCxnSpPr>
            <a:cxnSpLocks/>
          </p:cNvCxnSpPr>
          <p:nvPr/>
        </p:nvCxnSpPr>
        <p:spPr bwMode="auto">
          <a:xfrm>
            <a:off x="6446805" y="2274498"/>
            <a:ext cx="1292525"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B9B8393D-612A-4F5F-8171-FCBF4A983DCF}"/>
              </a:ext>
            </a:extLst>
          </p:cNvPr>
          <p:cNvCxnSpPr>
            <a:cxnSpLocks/>
          </p:cNvCxnSpPr>
          <p:nvPr/>
        </p:nvCxnSpPr>
        <p:spPr bwMode="auto">
          <a:xfrm>
            <a:off x="7815530" y="1630394"/>
            <a:ext cx="152400" cy="27317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TextBox 28">
            <a:extLst>
              <a:ext uri="{FF2B5EF4-FFF2-40B4-BE49-F238E27FC236}">
                <a16:creationId xmlns:a16="http://schemas.microsoft.com/office/drawing/2014/main" id="{E8ADC3EA-683C-49B6-940A-42CAEA7A21CC}"/>
              </a:ext>
            </a:extLst>
          </p:cNvPr>
          <p:cNvSpPr txBox="1"/>
          <p:nvPr/>
        </p:nvSpPr>
        <p:spPr>
          <a:xfrm>
            <a:off x="7755146" y="1118646"/>
            <a:ext cx="320922" cy="584775"/>
          </a:xfrm>
          <a:prstGeom prst="rect">
            <a:avLst/>
          </a:prstGeom>
          <a:noFill/>
        </p:spPr>
        <p:txBody>
          <a:bodyPr wrap="none" rtlCol="0">
            <a:spAutoFit/>
          </a:bodyPr>
          <a:lstStyle/>
          <a:p>
            <a:r>
              <a:rPr lang="en-US" sz="3200" dirty="0">
                <a:solidFill>
                  <a:srgbClr val="FF0000"/>
                </a:solidFill>
              </a:rPr>
              <a:t>I</a:t>
            </a:r>
          </a:p>
        </p:txBody>
      </p:sp>
      <p:cxnSp>
        <p:nvCxnSpPr>
          <p:cNvPr id="30" name="Straight Connector 29">
            <a:extLst>
              <a:ext uri="{FF2B5EF4-FFF2-40B4-BE49-F238E27FC236}">
                <a16:creationId xmlns:a16="http://schemas.microsoft.com/office/drawing/2014/main" id="{ACA38A07-C988-4172-9447-20338262A47C}"/>
              </a:ext>
            </a:extLst>
          </p:cNvPr>
          <p:cNvCxnSpPr>
            <a:cxnSpLocks/>
          </p:cNvCxnSpPr>
          <p:nvPr/>
        </p:nvCxnSpPr>
        <p:spPr bwMode="auto">
          <a:xfrm>
            <a:off x="6742990" y="2636805"/>
            <a:ext cx="152400" cy="27317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Box 30">
            <a:extLst>
              <a:ext uri="{FF2B5EF4-FFF2-40B4-BE49-F238E27FC236}">
                <a16:creationId xmlns:a16="http://schemas.microsoft.com/office/drawing/2014/main" id="{3E2BEA0D-5DE8-4098-8138-C7B11619084A}"/>
              </a:ext>
            </a:extLst>
          </p:cNvPr>
          <p:cNvSpPr txBox="1"/>
          <p:nvPr/>
        </p:nvSpPr>
        <p:spPr>
          <a:xfrm>
            <a:off x="6492831" y="2703028"/>
            <a:ext cx="412292" cy="584775"/>
          </a:xfrm>
          <a:prstGeom prst="rect">
            <a:avLst/>
          </a:prstGeom>
          <a:noFill/>
        </p:spPr>
        <p:txBody>
          <a:bodyPr wrap="none" rtlCol="0">
            <a:spAutoFit/>
          </a:bodyPr>
          <a:lstStyle/>
          <a:p>
            <a:r>
              <a:rPr lang="en-US" sz="3200" dirty="0">
                <a:solidFill>
                  <a:srgbClr val="FF0000"/>
                </a:solidFill>
              </a:rPr>
              <a:t>S</a:t>
            </a:r>
          </a:p>
        </p:txBody>
      </p:sp>
      <p:cxnSp>
        <p:nvCxnSpPr>
          <p:cNvPr id="32" name="Straight Connector 31">
            <a:extLst>
              <a:ext uri="{FF2B5EF4-FFF2-40B4-BE49-F238E27FC236}">
                <a16:creationId xmlns:a16="http://schemas.microsoft.com/office/drawing/2014/main" id="{9C5583AE-C02A-41D8-9824-68AC6E4784FD}"/>
              </a:ext>
            </a:extLst>
          </p:cNvPr>
          <p:cNvCxnSpPr>
            <a:cxnSpLocks/>
          </p:cNvCxnSpPr>
          <p:nvPr/>
        </p:nvCxnSpPr>
        <p:spPr bwMode="auto">
          <a:xfrm>
            <a:off x="3873256" y="2773390"/>
            <a:ext cx="2743203"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49B35FAF-780A-47FA-B28D-B53995CC06FC}"/>
              </a:ext>
            </a:extLst>
          </p:cNvPr>
          <p:cNvCxnSpPr>
            <a:cxnSpLocks/>
          </p:cNvCxnSpPr>
          <p:nvPr/>
        </p:nvCxnSpPr>
        <p:spPr bwMode="auto">
          <a:xfrm>
            <a:off x="7094359" y="3214702"/>
            <a:ext cx="152400" cy="27317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3B90AFCE-7873-4898-AA2A-7607C609A2F3}"/>
              </a:ext>
            </a:extLst>
          </p:cNvPr>
          <p:cNvCxnSpPr>
            <a:cxnSpLocks/>
          </p:cNvCxnSpPr>
          <p:nvPr/>
        </p:nvCxnSpPr>
        <p:spPr bwMode="auto">
          <a:xfrm>
            <a:off x="1624658" y="3694968"/>
            <a:ext cx="152400" cy="27317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35">
            <a:extLst>
              <a:ext uri="{FF2B5EF4-FFF2-40B4-BE49-F238E27FC236}">
                <a16:creationId xmlns:a16="http://schemas.microsoft.com/office/drawing/2014/main" id="{E2B4BB40-FD3C-4A89-9FE6-FE2F8A67432E}"/>
              </a:ext>
            </a:extLst>
          </p:cNvPr>
          <p:cNvSpPr txBox="1"/>
          <p:nvPr/>
        </p:nvSpPr>
        <p:spPr>
          <a:xfrm>
            <a:off x="1481029" y="3516441"/>
            <a:ext cx="287258" cy="584775"/>
          </a:xfrm>
          <a:prstGeom prst="rect">
            <a:avLst/>
          </a:prstGeom>
          <a:noFill/>
        </p:spPr>
        <p:txBody>
          <a:bodyPr wrap="none" rtlCol="0">
            <a:spAutoFit/>
          </a:bodyPr>
          <a:lstStyle/>
          <a:p>
            <a:r>
              <a:rPr lang="en-US" sz="3200" dirty="0">
                <a:solidFill>
                  <a:srgbClr val="FF0000"/>
                </a:solidFill>
              </a:rPr>
              <a:t>.</a:t>
            </a:r>
          </a:p>
        </p:txBody>
      </p:sp>
      <p:cxnSp>
        <p:nvCxnSpPr>
          <p:cNvPr id="37" name="Straight Connector 36">
            <a:extLst>
              <a:ext uri="{FF2B5EF4-FFF2-40B4-BE49-F238E27FC236}">
                <a16:creationId xmlns:a16="http://schemas.microsoft.com/office/drawing/2014/main" id="{E40637AE-3ACB-494F-BBE3-95A751208FD3}"/>
              </a:ext>
            </a:extLst>
          </p:cNvPr>
          <p:cNvCxnSpPr>
            <a:cxnSpLocks/>
          </p:cNvCxnSpPr>
          <p:nvPr/>
        </p:nvCxnSpPr>
        <p:spPr bwMode="auto">
          <a:xfrm>
            <a:off x="1820171" y="3739533"/>
            <a:ext cx="2639686"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TextBox 38">
            <a:extLst>
              <a:ext uri="{FF2B5EF4-FFF2-40B4-BE49-F238E27FC236}">
                <a16:creationId xmlns:a16="http://schemas.microsoft.com/office/drawing/2014/main" id="{19D42551-AE27-40AE-8A40-39F5B1C8ECF9}"/>
              </a:ext>
            </a:extLst>
          </p:cNvPr>
          <p:cNvSpPr txBox="1"/>
          <p:nvPr/>
        </p:nvSpPr>
        <p:spPr>
          <a:xfrm>
            <a:off x="4454256" y="3694968"/>
            <a:ext cx="488684" cy="523220"/>
          </a:xfrm>
          <a:prstGeom prst="rect">
            <a:avLst/>
          </a:prstGeom>
          <a:noFill/>
        </p:spPr>
        <p:txBody>
          <a:bodyPr wrap="square" rtlCol="0">
            <a:spAutoFit/>
          </a:bodyPr>
          <a:lstStyle/>
          <a:p>
            <a:r>
              <a:rPr lang="en-US" sz="2800" dirty="0">
                <a:solidFill>
                  <a:srgbClr val="FF0000"/>
                </a:solidFill>
              </a:rPr>
              <a:t>W</a:t>
            </a:r>
          </a:p>
        </p:txBody>
      </p:sp>
      <p:cxnSp>
        <p:nvCxnSpPr>
          <p:cNvPr id="40" name="Straight Connector 39">
            <a:extLst>
              <a:ext uri="{FF2B5EF4-FFF2-40B4-BE49-F238E27FC236}">
                <a16:creationId xmlns:a16="http://schemas.microsoft.com/office/drawing/2014/main" id="{4379B4D2-341B-400F-8D41-418CCF776A56}"/>
              </a:ext>
            </a:extLst>
          </p:cNvPr>
          <p:cNvCxnSpPr>
            <a:cxnSpLocks/>
          </p:cNvCxnSpPr>
          <p:nvPr/>
        </p:nvCxnSpPr>
        <p:spPr bwMode="auto">
          <a:xfrm>
            <a:off x="4622398" y="3602948"/>
            <a:ext cx="152400" cy="27317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4" name="Content Placeholder 17">
            <a:hlinkClick r:id="rId2" action="ppaction://hlinkfile"/>
            <a:extLst>
              <a:ext uri="{FF2B5EF4-FFF2-40B4-BE49-F238E27FC236}">
                <a16:creationId xmlns:a16="http://schemas.microsoft.com/office/drawing/2014/main" id="{A16A8470-EA3A-44B9-8D22-6E5E8D82DE80}"/>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Content Placeholder 10">
            <a:extLst>
              <a:ext uri="{FF2B5EF4-FFF2-40B4-BE49-F238E27FC236}">
                <a16:creationId xmlns:a16="http://schemas.microsoft.com/office/drawing/2014/main" id="{DD68CCE4-7B35-8917-53D2-22F211C9173A}"/>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p:spPr>
      </p:pic>
      <p:sp>
        <p:nvSpPr>
          <p:cNvPr id="3" name="TextBox 2">
            <a:extLst>
              <a:ext uri="{FF2B5EF4-FFF2-40B4-BE49-F238E27FC236}">
                <a16:creationId xmlns:a16="http://schemas.microsoft.com/office/drawing/2014/main" id="{88D2A658-5BB3-484B-99C0-853125FEC682}"/>
              </a:ext>
            </a:extLst>
          </p:cNvPr>
          <p:cNvSpPr txBox="1"/>
          <p:nvPr/>
        </p:nvSpPr>
        <p:spPr>
          <a:xfrm>
            <a:off x="6868060" y="1461123"/>
            <a:ext cx="246405" cy="584775"/>
          </a:xfrm>
          <a:prstGeom prst="rect">
            <a:avLst/>
          </a:prstGeom>
          <a:noFill/>
        </p:spPr>
        <p:txBody>
          <a:bodyPr wrap="square" rtlCol="0">
            <a:spAutoFit/>
          </a:bodyPr>
          <a:lstStyle/>
          <a:p>
            <a:r>
              <a:rPr lang="en-US" sz="3200" dirty="0">
                <a:solidFill>
                  <a:srgbClr val="FF0000"/>
                </a:solidFill>
              </a:rPr>
              <a:t>.</a:t>
            </a:r>
          </a:p>
        </p:txBody>
      </p:sp>
      <p:sp>
        <p:nvSpPr>
          <p:cNvPr id="23" name="TextBox 22">
            <a:extLst>
              <a:ext uri="{FF2B5EF4-FFF2-40B4-BE49-F238E27FC236}">
                <a16:creationId xmlns:a16="http://schemas.microsoft.com/office/drawing/2014/main" id="{7582C94B-DC5E-458A-B591-6EB258F58423}"/>
              </a:ext>
            </a:extLst>
          </p:cNvPr>
          <p:cNvSpPr txBox="1"/>
          <p:nvPr/>
        </p:nvSpPr>
        <p:spPr>
          <a:xfrm>
            <a:off x="3561269" y="2433035"/>
            <a:ext cx="246405" cy="584775"/>
          </a:xfrm>
          <a:prstGeom prst="rect">
            <a:avLst/>
          </a:prstGeom>
          <a:noFill/>
        </p:spPr>
        <p:txBody>
          <a:bodyPr wrap="square" rtlCol="0">
            <a:spAutoFit/>
          </a:bodyPr>
          <a:lstStyle/>
          <a:p>
            <a:r>
              <a:rPr lang="en-US" sz="3200" dirty="0">
                <a:solidFill>
                  <a:srgbClr val="FF0000"/>
                </a:solidFill>
              </a:rPr>
              <a:t>.</a:t>
            </a:r>
          </a:p>
        </p:txBody>
      </p:sp>
      <p:sp>
        <p:nvSpPr>
          <p:cNvPr id="13" name="Content Placeholder 12">
            <a:hlinkClick r:id="" action="ppaction://hlinkshowjump?jump=lastslideviewed" highlightClick="1"/>
            <a:extLst>
              <a:ext uri="{FF2B5EF4-FFF2-40B4-BE49-F238E27FC236}">
                <a16:creationId xmlns:a16="http://schemas.microsoft.com/office/drawing/2014/main" id="{E1C46ED8-5914-8F02-FB58-91F33BB05784}"/>
              </a:ext>
            </a:extLst>
          </p:cNvPr>
          <p:cNvSpPr>
            <a:spLocks noGrp="1"/>
          </p:cNvSpPr>
          <p:nvPr>
            <p:ph sz="quarter" idx="14"/>
          </p:nvPr>
        </p:nvSpPr>
        <p:spPr bwMode="auto">
          <a:xfrm>
            <a:off x="7696200" y="6172200"/>
            <a:ext cx="609600" cy="609600"/>
          </a:xfrm>
          <a:prstGeom prst="actionButtonReturn">
            <a:avLst/>
          </a:prstGeom>
          <a:solidFill>
            <a:srgbClr val="00B0F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Tree>
    <p:extLst>
      <p:ext uri="{BB962C8B-B14F-4D97-AF65-F5344CB8AC3E}">
        <p14:creationId xmlns:p14="http://schemas.microsoft.com/office/powerpoint/2010/main" val="17135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6" grpId="0"/>
      <p:bldP spid="39" grpId="0"/>
      <p:bldP spid="3"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A9BB7D8-986A-44AB-AA31-DAEAFFE4415C}"/>
              </a:ext>
            </a:extLst>
          </p:cNvPr>
          <p:cNvSpPr/>
          <p:nvPr/>
        </p:nvSpPr>
        <p:spPr bwMode="auto">
          <a:xfrm>
            <a:off x="6535945" y="3685959"/>
            <a:ext cx="2406770" cy="609600"/>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tx2"/>
                </a:solidFill>
                <a:latin typeface="Times New Roman" panose="02020603050405020304" pitchFamily="18" charset="0"/>
              </a:rPr>
              <a:t>yesterday.</a:t>
            </a:r>
            <a:endParaRPr kumimoji="0" lang="en-US" sz="3200" b="0" i="0" u="none" strike="noStrike" cap="none" normalizeH="0" baseline="0" dirty="0">
              <a:ln>
                <a:noFill/>
              </a:ln>
              <a:solidFill>
                <a:schemeClr val="tx2"/>
              </a:solidFill>
              <a:effectLst/>
              <a:latin typeface="Times New Roman" panose="02020603050405020304" pitchFamily="18" charset="0"/>
            </a:endParaRPr>
          </a:p>
        </p:txBody>
      </p:sp>
      <p:sp>
        <p:nvSpPr>
          <p:cNvPr id="25" name="Rectangle 24">
            <a:extLst>
              <a:ext uri="{FF2B5EF4-FFF2-40B4-BE49-F238E27FC236}">
                <a16:creationId xmlns:a16="http://schemas.microsoft.com/office/drawing/2014/main" id="{B7C9153C-C4EF-43B0-9BF1-3E40EFA0DAD3}"/>
              </a:ext>
            </a:extLst>
          </p:cNvPr>
          <p:cNvSpPr/>
          <p:nvPr/>
        </p:nvSpPr>
        <p:spPr bwMode="auto">
          <a:xfrm>
            <a:off x="4507299" y="3683099"/>
            <a:ext cx="2406770" cy="609600"/>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tx2"/>
                </a:solidFill>
                <a:latin typeface="Times New Roman" panose="02020603050405020304" pitchFamily="18" charset="0"/>
              </a:rPr>
              <a:t>a</a:t>
            </a:r>
            <a:r>
              <a:rPr kumimoji="0" lang="en-US" sz="3200" b="0" i="0" u="none" strike="noStrike" cap="none" normalizeH="0" baseline="0" dirty="0">
                <a:ln>
                  <a:noFill/>
                </a:ln>
                <a:solidFill>
                  <a:schemeClr val="tx2"/>
                </a:solidFill>
                <a:effectLst/>
                <a:latin typeface="Times New Roman" panose="02020603050405020304" pitchFamily="18" charset="0"/>
              </a:rPr>
              <a:t>t her home</a:t>
            </a:r>
          </a:p>
        </p:txBody>
      </p:sp>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Micro level Differences (Adv)</a:t>
            </a:r>
          </a:p>
        </p:txBody>
      </p:sp>
      <p:sp>
        <p:nvSpPr>
          <p:cNvPr id="9" name="Content Placeholder 8">
            <a:extLst>
              <a:ext uri="{FF2B5EF4-FFF2-40B4-BE49-F238E27FC236}">
                <a16:creationId xmlns:a16="http://schemas.microsoft.com/office/drawing/2014/main" id="{0D551CF1-683C-4AB5-9F73-F4ED93CBA89F}"/>
              </a:ext>
            </a:extLst>
          </p:cNvPr>
          <p:cNvSpPr>
            <a:spLocks noGrp="1"/>
          </p:cNvSpPr>
          <p:nvPr>
            <p:ph idx="1"/>
          </p:nvPr>
        </p:nvSpPr>
        <p:spPr/>
        <p:txBody>
          <a:bodyPr/>
          <a:lstStyle/>
          <a:p>
            <a:pPr marL="0" indent="0">
              <a:buNone/>
            </a:pPr>
            <a:r>
              <a:rPr lang="en-US" dirty="0"/>
              <a:t>[</a:t>
            </a:r>
            <a:r>
              <a:rPr lang="zh-CN" altLang="en-US" dirty="0"/>
              <a:t>中</a:t>
            </a:r>
            <a:r>
              <a:rPr lang="en-US" dirty="0"/>
              <a:t>] </a:t>
            </a:r>
            <a:r>
              <a:rPr lang="zh-CN" altLang="en-US" dirty="0"/>
              <a:t>昨天我们在他家吃中国菜。</a:t>
            </a:r>
            <a:endParaRPr lang="en-US" dirty="0"/>
          </a:p>
          <a:p>
            <a:pPr marL="0" indent="0">
              <a:buNone/>
            </a:pPr>
            <a:r>
              <a:rPr lang="en-US" dirty="0"/>
              <a:t>[</a:t>
            </a:r>
            <a:r>
              <a:rPr lang="zh-CN" altLang="en-US" dirty="0"/>
              <a:t>中</a:t>
            </a:r>
            <a:r>
              <a:rPr lang="en-US" altLang="zh-CN" dirty="0"/>
              <a:t>EN</a:t>
            </a:r>
            <a:r>
              <a:rPr lang="en-US" dirty="0"/>
              <a:t>] Yesterday, at her home we ate Chinese food.</a:t>
            </a:r>
          </a:p>
          <a:p>
            <a:pPr marL="0" indent="0">
              <a:buNone/>
            </a:pPr>
            <a:endParaRPr lang="en-US" dirty="0"/>
          </a:p>
          <a:p>
            <a:pPr marL="0" indent="0">
              <a:buNone/>
            </a:pPr>
            <a:r>
              <a:rPr lang="en-US" dirty="0"/>
              <a:t>[E</a:t>
            </a:r>
            <a:r>
              <a:rPr lang="en-US" altLang="zh-CN" dirty="0"/>
              <a:t>N</a:t>
            </a:r>
            <a:r>
              <a:rPr lang="en-US" dirty="0"/>
              <a:t>]We ate Chinese food </a:t>
            </a:r>
          </a:p>
          <a:p>
            <a:pPr marL="0" indent="0">
              <a:buNone/>
            </a:pPr>
            <a:r>
              <a:rPr lang="en-US" dirty="0"/>
              <a:t>[</a:t>
            </a:r>
            <a:r>
              <a:rPr lang="en-CA" altLang="zh-CN" dirty="0"/>
              <a:t>EN</a:t>
            </a:r>
            <a:r>
              <a:rPr lang="zh-CN" altLang="en-US" dirty="0"/>
              <a:t>中</a:t>
            </a:r>
            <a:r>
              <a:rPr lang="en-US" dirty="0"/>
              <a:t>] </a:t>
            </a:r>
            <a:r>
              <a:rPr lang="zh-CN" altLang="en-US" dirty="0"/>
              <a:t>我们吃中国菜在他家昨天。</a:t>
            </a:r>
            <a:endParaRPr lang="en-US" dirty="0"/>
          </a:p>
        </p:txBody>
      </p:sp>
      <p:sp>
        <p:nvSpPr>
          <p:cNvPr id="10" name="Text Placeholder 9">
            <a:extLst>
              <a:ext uri="{FF2B5EF4-FFF2-40B4-BE49-F238E27FC236}">
                <a16:creationId xmlns:a16="http://schemas.microsoft.com/office/drawing/2014/main" id="{18D440F4-B76B-420B-A7F5-4C1EC0970BAC}"/>
              </a:ext>
            </a:extLst>
          </p:cNvPr>
          <p:cNvSpPr>
            <a:spLocks noGrp="1"/>
          </p:cNvSpPr>
          <p:nvPr>
            <p:ph type="body" sz="quarter" idx="12"/>
          </p:nvPr>
        </p:nvSpPr>
        <p:spPr/>
        <p:txBody>
          <a:bodyPr>
            <a:normAutofit fontScale="92500" lnSpcReduction="20000"/>
          </a:bodyPr>
          <a:lstStyle/>
          <a:p>
            <a:r>
              <a:rPr lang="en-US" dirty="0"/>
              <a:t>4. Adverbial sequence: MPT vs TPM</a:t>
            </a:r>
          </a:p>
        </p:txBody>
      </p:sp>
      <p:grpSp>
        <p:nvGrpSpPr>
          <p:cNvPr id="20" name="Group 19">
            <a:extLst>
              <a:ext uri="{FF2B5EF4-FFF2-40B4-BE49-F238E27FC236}">
                <a16:creationId xmlns:a16="http://schemas.microsoft.com/office/drawing/2014/main" id="{990AA3F4-7050-49A5-9B8F-25224C3B0148}"/>
              </a:ext>
            </a:extLst>
          </p:cNvPr>
          <p:cNvGrpSpPr/>
          <p:nvPr/>
        </p:nvGrpSpPr>
        <p:grpSpPr>
          <a:xfrm>
            <a:off x="3430450" y="2514612"/>
            <a:ext cx="1909298" cy="1305460"/>
            <a:chOff x="3430450" y="2514612"/>
            <a:chExt cx="1909298" cy="1305460"/>
          </a:xfrm>
        </p:grpSpPr>
        <p:cxnSp>
          <p:nvCxnSpPr>
            <p:cNvPr id="15" name="Straight Connector 14">
              <a:extLst>
                <a:ext uri="{FF2B5EF4-FFF2-40B4-BE49-F238E27FC236}">
                  <a16:creationId xmlns:a16="http://schemas.microsoft.com/office/drawing/2014/main" id="{2858AE63-D530-4B34-A710-40126934217E}"/>
                </a:ext>
              </a:extLst>
            </p:cNvPr>
            <p:cNvCxnSpPr>
              <a:cxnSpLocks/>
            </p:cNvCxnSpPr>
            <p:nvPr/>
          </p:nvCxnSpPr>
          <p:spPr bwMode="auto">
            <a:xfrm>
              <a:off x="3430450" y="2528996"/>
              <a:ext cx="1900672" cy="0"/>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a:extLst>
                <a:ext uri="{FF2B5EF4-FFF2-40B4-BE49-F238E27FC236}">
                  <a16:creationId xmlns:a16="http://schemas.microsoft.com/office/drawing/2014/main" id="{FACAB077-DE11-4609-AF13-1572A8FA85CD}"/>
                </a:ext>
              </a:extLst>
            </p:cNvPr>
            <p:cNvCxnSpPr>
              <a:cxnSpLocks/>
            </p:cNvCxnSpPr>
            <p:nvPr/>
          </p:nvCxnSpPr>
          <p:spPr bwMode="auto">
            <a:xfrm>
              <a:off x="4132050" y="2514612"/>
              <a:ext cx="1207698" cy="1305460"/>
            </a:xfrm>
            <a:prstGeom prst="straightConnector1">
              <a:avLst/>
            </a:prstGeom>
            <a:solidFill>
              <a:schemeClr val="accent1"/>
            </a:solidFill>
            <a:ln w="476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oup 22">
            <a:extLst>
              <a:ext uri="{FF2B5EF4-FFF2-40B4-BE49-F238E27FC236}">
                <a16:creationId xmlns:a16="http://schemas.microsoft.com/office/drawing/2014/main" id="{FD6E3CD9-AE3D-4FE5-A4BA-D9FB94339566}"/>
              </a:ext>
            </a:extLst>
          </p:cNvPr>
          <p:cNvGrpSpPr/>
          <p:nvPr/>
        </p:nvGrpSpPr>
        <p:grpSpPr>
          <a:xfrm>
            <a:off x="2234241" y="2515986"/>
            <a:ext cx="4951563" cy="1334917"/>
            <a:chOff x="2234241" y="2515986"/>
            <a:chExt cx="4951563" cy="1334917"/>
          </a:xfrm>
        </p:grpSpPr>
        <p:cxnSp>
          <p:nvCxnSpPr>
            <p:cNvPr id="19" name="Straight Connector 18">
              <a:extLst>
                <a:ext uri="{FF2B5EF4-FFF2-40B4-BE49-F238E27FC236}">
                  <a16:creationId xmlns:a16="http://schemas.microsoft.com/office/drawing/2014/main" id="{2C1B230B-7E20-47FF-A68C-1B6A95E6C70B}"/>
                </a:ext>
              </a:extLst>
            </p:cNvPr>
            <p:cNvCxnSpPr>
              <a:cxnSpLocks/>
            </p:cNvCxnSpPr>
            <p:nvPr/>
          </p:nvCxnSpPr>
          <p:spPr bwMode="auto">
            <a:xfrm>
              <a:off x="2234241" y="2515986"/>
              <a:ext cx="4951563" cy="1074067"/>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Arrow Connector 23">
              <a:extLst>
                <a:ext uri="{FF2B5EF4-FFF2-40B4-BE49-F238E27FC236}">
                  <a16:creationId xmlns:a16="http://schemas.microsoft.com/office/drawing/2014/main" id="{4C5F6B3D-00DF-4DE0-AE38-3588ACF2B83D}"/>
                </a:ext>
              </a:extLst>
            </p:cNvPr>
            <p:cNvCxnSpPr>
              <a:cxnSpLocks/>
            </p:cNvCxnSpPr>
            <p:nvPr/>
          </p:nvCxnSpPr>
          <p:spPr bwMode="auto">
            <a:xfrm>
              <a:off x="7160629" y="3584304"/>
              <a:ext cx="20136" cy="266599"/>
            </a:xfrm>
            <a:prstGeom prst="straightConnector1">
              <a:avLst/>
            </a:prstGeom>
            <a:solidFill>
              <a:schemeClr val="accent1"/>
            </a:solidFill>
            <a:ln w="476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7" name="Content Placeholder 17">
            <a:hlinkClick r:id="rId2" action="ppaction://hlinkfile"/>
            <a:extLst>
              <a:ext uri="{FF2B5EF4-FFF2-40B4-BE49-F238E27FC236}">
                <a16:creationId xmlns:a16="http://schemas.microsoft.com/office/drawing/2014/main" id="{6BE7CC82-EE5D-420E-901A-F862626A4190}"/>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Content Placeholder 10">
            <a:extLst>
              <a:ext uri="{FF2B5EF4-FFF2-40B4-BE49-F238E27FC236}">
                <a16:creationId xmlns:a16="http://schemas.microsoft.com/office/drawing/2014/main" id="{D67A72AF-8B9F-BE6A-8A67-9EDACC8A52C7}"/>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grpSp>
        <p:nvGrpSpPr>
          <p:cNvPr id="14" name="Group 13">
            <a:extLst>
              <a:ext uri="{FF2B5EF4-FFF2-40B4-BE49-F238E27FC236}">
                <a16:creationId xmlns:a16="http://schemas.microsoft.com/office/drawing/2014/main" id="{C769536C-1FD2-4B97-8141-7FBD88C48FE4}"/>
              </a:ext>
            </a:extLst>
          </p:cNvPr>
          <p:cNvGrpSpPr/>
          <p:nvPr/>
        </p:nvGrpSpPr>
        <p:grpSpPr>
          <a:xfrm>
            <a:off x="327804" y="2505983"/>
            <a:ext cx="7517929" cy="1327024"/>
            <a:chOff x="327804" y="2505983"/>
            <a:chExt cx="7517929" cy="1327024"/>
          </a:xfrm>
        </p:grpSpPr>
        <p:cxnSp>
          <p:nvCxnSpPr>
            <p:cNvPr id="13" name="Straight Connector 12">
              <a:extLst>
                <a:ext uri="{FF2B5EF4-FFF2-40B4-BE49-F238E27FC236}">
                  <a16:creationId xmlns:a16="http://schemas.microsoft.com/office/drawing/2014/main" id="{7D334DDA-BE53-44BB-9925-5137951075B1}"/>
                </a:ext>
              </a:extLst>
            </p:cNvPr>
            <p:cNvCxnSpPr>
              <a:cxnSpLocks/>
            </p:cNvCxnSpPr>
            <p:nvPr/>
          </p:nvCxnSpPr>
          <p:spPr bwMode="auto">
            <a:xfrm flipV="1">
              <a:off x="5438963" y="2505983"/>
              <a:ext cx="2406770" cy="17258"/>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Arrow Connector 6">
              <a:extLst>
                <a:ext uri="{FF2B5EF4-FFF2-40B4-BE49-F238E27FC236}">
                  <a16:creationId xmlns:a16="http://schemas.microsoft.com/office/drawing/2014/main" id="{A5124540-8497-4D07-AC6D-094D65416503}"/>
                </a:ext>
              </a:extLst>
            </p:cNvPr>
            <p:cNvCxnSpPr>
              <a:cxnSpLocks/>
            </p:cNvCxnSpPr>
            <p:nvPr/>
          </p:nvCxnSpPr>
          <p:spPr bwMode="auto">
            <a:xfrm flipH="1">
              <a:off x="4270076" y="2518930"/>
              <a:ext cx="1216325" cy="1314077"/>
            </a:xfrm>
            <a:prstGeom prst="straightConnector1">
              <a:avLst/>
            </a:prstGeom>
            <a:solidFill>
              <a:schemeClr val="accent1"/>
            </a:solidFill>
            <a:ln w="476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44DE9588-7FDE-4875-9073-034F20AD551C}"/>
                </a:ext>
              </a:extLst>
            </p:cNvPr>
            <p:cNvCxnSpPr>
              <a:cxnSpLocks/>
            </p:cNvCxnSpPr>
            <p:nvPr/>
          </p:nvCxnSpPr>
          <p:spPr bwMode="auto">
            <a:xfrm>
              <a:off x="327804" y="3013499"/>
              <a:ext cx="738996" cy="0"/>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 name="Content Placeholder 2">
            <a:hlinkClick r:id="" action="ppaction://hlinkshowjump?jump=lastslideviewed" highlightClick="1"/>
            <a:extLst>
              <a:ext uri="{FF2B5EF4-FFF2-40B4-BE49-F238E27FC236}">
                <a16:creationId xmlns:a16="http://schemas.microsoft.com/office/drawing/2014/main" id="{F27CA3E0-503B-31AA-A88C-FC4588AFDB96}"/>
              </a:ext>
            </a:extLst>
          </p:cNvPr>
          <p:cNvSpPr>
            <a:spLocks noGrp="1"/>
          </p:cNvSpPr>
          <p:nvPr>
            <p:ph sz="quarter" idx="14"/>
          </p:nvPr>
        </p:nvSpPr>
        <p:spPr bwMode="auto">
          <a:xfrm>
            <a:off x="7696200" y="6172200"/>
            <a:ext cx="609600" cy="609600"/>
          </a:xfrm>
          <a:prstGeom prst="actionButtonReturn">
            <a:avLst/>
          </a:prstGeom>
          <a:solidFill>
            <a:srgbClr val="00B0F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Tree>
    <p:extLst>
      <p:ext uri="{BB962C8B-B14F-4D97-AF65-F5344CB8AC3E}">
        <p14:creationId xmlns:p14="http://schemas.microsoft.com/office/powerpoint/2010/main" val="256119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a:xfrm>
            <a:off x="990600" y="304800"/>
            <a:ext cx="8153400" cy="457200"/>
          </a:xfrm>
        </p:spPr>
        <p:txBody>
          <a:bodyPr>
            <a:normAutofit fontScale="90000"/>
          </a:bodyPr>
          <a:lstStyle/>
          <a:p>
            <a:r>
              <a:rPr lang="en-US" dirty="0"/>
              <a:t>3 Micro level Differences (SO)</a:t>
            </a:r>
          </a:p>
        </p:txBody>
      </p:sp>
      <p:sp>
        <p:nvSpPr>
          <p:cNvPr id="9" name="Content Placeholder 8">
            <a:extLst>
              <a:ext uri="{FF2B5EF4-FFF2-40B4-BE49-F238E27FC236}">
                <a16:creationId xmlns:a16="http://schemas.microsoft.com/office/drawing/2014/main" id="{0D551CF1-683C-4AB5-9F73-F4ED93CBA89F}"/>
              </a:ext>
            </a:extLst>
          </p:cNvPr>
          <p:cNvSpPr>
            <a:spLocks noGrp="1"/>
          </p:cNvSpPr>
          <p:nvPr>
            <p:ph idx="1"/>
          </p:nvPr>
        </p:nvSpPr>
        <p:spPr>
          <a:xfrm>
            <a:off x="228600" y="1447800"/>
            <a:ext cx="8686800" cy="5180013"/>
          </a:xfrm>
        </p:spPr>
        <p:txBody>
          <a:bodyPr/>
          <a:lstStyle/>
          <a:p>
            <a:r>
              <a:rPr lang="en-US" dirty="0"/>
              <a:t>[</a:t>
            </a:r>
            <a:r>
              <a:rPr lang="zh-CN" altLang="en-US" dirty="0"/>
              <a:t>中</a:t>
            </a:r>
            <a:r>
              <a:rPr lang="en-US" dirty="0"/>
              <a:t>] </a:t>
            </a:r>
            <a:r>
              <a:rPr lang="zh-CN" altLang="en-US" dirty="0"/>
              <a:t>我们下午要访问老师。</a:t>
            </a:r>
            <a:endParaRPr lang="en-US" dirty="0"/>
          </a:p>
          <a:p>
            <a:r>
              <a:rPr lang="en-US" dirty="0"/>
              <a:t>[</a:t>
            </a:r>
            <a:r>
              <a:rPr lang="zh-CN" altLang="en-US" dirty="0"/>
              <a:t>中</a:t>
            </a:r>
            <a:r>
              <a:rPr lang="en-US" altLang="zh-CN" dirty="0"/>
              <a:t>En</a:t>
            </a:r>
            <a:r>
              <a:rPr lang="en-US" dirty="0"/>
              <a:t>]</a:t>
            </a:r>
            <a:r>
              <a:rPr lang="en-CA" dirty="0"/>
              <a:t> </a:t>
            </a:r>
            <a:r>
              <a:rPr lang="en-US" dirty="0"/>
              <a:t>We will this afternoon visit the teacher.</a:t>
            </a:r>
          </a:p>
          <a:p>
            <a:r>
              <a:rPr lang="en-US" dirty="0"/>
              <a:t>[</a:t>
            </a:r>
            <a:r>
              <a:rPr lang="en-CA" altLang="zh-CN" dirty="0"/>
              <a:t>En</a:t>
            </a:r>
            <a:r>
              <a:rPr lang="en-US" dirty="0"/>
              <a:t>] Depends on question….</a:t>
            </a:r>
          </a:p>
          <a:p>
            <a:pPr lvl="1"/>
            <a:r>
              <a:rPr lang="en-US" dirty="0"/>
              <a:t>We will visit the teacher this afternoon.</a:t>
            </a:r>
          </a:p>
          <a:p>
            <a:pPr lvl="2"/>
            <a:r>
              <a:rPr lang="en-US" dirty="0"/>
              <a:t>(What are we going to do this afternoon?)	</a:t>
            </a:r>
          </a:p>
          <a:p>
            <a:pPr lvl="1"/>
            <a:r>
              <a:rPr lang="en-US" dirty="0"/>
              <a:t>This afternoon we will visit the teacher.</a:t>
            </a:r>
          </a:p>
          <a:p>
            <a:pPr lvl="2"/>
            <a:r>
              <a:rPr lang="en-US" dirty="0"/>
              <a:t>(When are we going to visit the teacher?)</a:t>
            </a:r>
          </a:p>
          <a:p>
            <a:pPr lvl="1"/>
            <a:r>
              <a:rPr lang="en-US" dirty="0"/>
              <a:t>The teacher is the person we will visit this afternoon.</a:t>
            </a:r>
          </a:p>
          <a:p>
            <a:pPr lvl="2"/>
            <a:r>
              <a:rPr lang="en-US" dirty="0"/>
              <a:t>(Who are we going to visit this afternoon?)</a:t>
            </a:r>
          </a:p>
        </p:txBody>
      </p:sp>
      <p:sp>
        <p:nvSpPr>
          <p:cNvPr id="10" name="Text Placeholder 9">
            <a:extLst>
              <a:ext uri="{FF2B5EF4-FFF2-40B4-BE49-F238E27FC236}">
                <a16:creationId xmlns:a16="http://schemas.microsoft.com/office/drawing/2014/main" id="{18D440F4-B76B-420B-A7F5-4C1EC0970BAC}"/>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Sentence Order: Flexible vs Fixed</a:t>
            </a:r>
          </a:p>
        </p:txBody>
      </p:sp>
      <p:pic>
        <p:nvPicPr>
          <p:cNvPr id="2" name="Content Placeholder 10">
            <a:extLst>
              <a:ext uri="{FF2B5EF4-FFF2-40B4-BE49-F238E27FC236}">
                <a16:creationId xmlns:a16="http://schemas.microsoft.com/office/drawing/2014/main" id="{FA2BFC7F-4C93-F886-FB16-017951DE125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5" name="Content Placeholder 17">
            <a:hlinkClick r:id="rId3" action="ppaction://hlinkfile"/>
            <a:extLst>
              <a:ext uri="{FF2B5EF4-FFF2-40B4-BE49-F238E27FC236}">
                <a16:creationId xmlns:a16="http://schemas.microsoft.com/office/drawing/2014/main" id="{09FB64AE-C674-4BE5-9B64-6561B81962D3}"/>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7D334DDA-BE53-44BB-9925-5137951075B1}"/>
              </a:ext>
            </a:extLst>
          </p:cNvPr>
          <p:cNvCxnSpPr/>
          <p:nvPr/>
        </p:nvCxnSpPr>
        <p:spPr bwMode="auto">
          <a:xfrm>
            <a:off x="0" y="2648446"/>
            <a:ext cx="8635041" cy="0"/>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2A58848B-F90A-69B2-53E0-28BCAED6FC54}"/>
              </a:ext>
            </a:extLst>
          </p:cNvPr>
          <p:cNvCxnSpPr>
            <a:cxnSpLocks/>
          </p:cNvCxnSpPr>
          <p:nvPr/>
        </p:nvCxnSpPr>
        <p:spPr bwMode="auto">
          <a:xfrm>
            <a:off x="1636363" y="4103368"/>
            <a:ext cx="576020"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87834C18-F304-F2BF-00D1-555382E33DF7}"/>
              </a:ext>
            </a:extLst>
          </p:cNvPr>
          <p:cNvCxnSpPr>
            <a:cxnSpLocks/>
          </p:cNvCxnSpPr>
          <p:nvPr/>
        </p:nvCxnSpPr>
        <p:spPr bwMode="auto">
          <a:xfrm>
            <a:off x="1664777" y="5065555"/>
            <a:ext cx="576020"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D6B71F42-5DA6-6122-80E5-C89D62561BB2}"/>
              </a:ext>
            </a:extLst>
          </p:cNvPr>
          <p:cNvCxnSpPr>
            <a:cxnSpLocks/>
          </p:cNvCxnSpPr>
          <p:nvPr/>
        </p:nvCxnSpPr>
        <p:spPr bwMode="auto">
          <a:xfrm>
            <a:off x="1636363" y="5988996"/>
            <a:ext cx="576020"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2198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a:xfrm>
            <a:off x="990600" y="304800"/>
            <a:ext cx="8153400" cy="457200"/>
          </a:xfrm>
        </p:spPr>
        <p:txBody>
          <a:bodyPr>
            <a:normAutofit fontScale="90000"/>
          </a:bodyPr>
          <a:lstStyle/>
          <a:p>
            <a:r>
              <a:rPr lang="en-US" dirty="0"/>
              <a:t>3 Micro level Differences</a:t>
            </a:r>
          </a:p>
        </p:txBody>
      </p:sp>
      <p:sp>
        <p:nvSpPr>
          <p:cNvPr id="9" name="Content Placeholder 8">
            <a:extLst>
              <a:ext uri="{FF2B5EF4-FFF2-40B4-BE49-F238E27FC236}">
                <a16:creationId xmlns:a16="http://schemas.microsoft.com/office/drawing/2014/main" id="{0D551CF1-683C-4AB5-9F73-F4ED93CBA89F}"/>
              </a:ext>
            </a:extLst>
          </p:cNvPr>
          <p:cNvSpPr>
            <a:spLocks noGrp="1"/>
          </p:cNvSpPr>
          <p:nvPr>
            <p:ph idx="1"/>
          </p:nvPr>
        </p:nvSpPr>
        <p:spPr>
          <a:xfrm>
            <a:off x="228600" y="1447800"/>
            <a:ext cx="8686800" cy="5180013"/>
          </a:xfrm>
        </p:spPr>
        <p:txBody>
          <a:bodyPr/>
          <a:lstStyle/>
          <a:p>
            <a:r>
              <a:rPr lang="en-US" dirty="0"/>
              <a:t>[</a:t>
            </a:r>
            <a:r>
              <a:rPr lang="zh-CN" altLang="en-US" dirty="0"/>
              <a:t>中</a:t>
            </a:r>
            <a:r>
              <a:rPr lang="en-US" dirty="0"/>
              <a:t>]</a:t>
            </a:r>
            <a:r>
              <a:rPr lang="zh-CN" altLang="en-US" dirty="0"/>
              <a:t>如果你亲她，</a:t>
            </a:r>
            <a:r>
              <a:rPr lang="zh-TW" altLang="en-US" dirty="0"/>
              <a:t> 你就必須娶她</a:t>
            </a:r>
            <a:endParaRPr lang="en-US" altLang="zh-TW" dirty="0"/>
          </a:p>
          <a:p>
            <a:r>
              <a:rPr lang="en-US" dirty="0"/>
              <a:t>[</a:t>
            </a:r>
            <a:r>
              <a:rPr lang="zh-CN" altLang="en-US" dirty="0"/>
              <a:t>中</a:t>
            </a:r>
            <a:r>
              <a:rPr lang="en-CA" altLang="zh-CN" dirty="0"/>
              <a:t>EN</a:t>
            </a:r>
            <a:r>
              <a:rPr lang="en-US" dirty="0"/>
              <a:t>] If you kiss her, you must marry her.</a:t>
            </a:r>
          </a:p>
          <a:p>
            <a:endParaRPr lang="en-US" dirty="0"/>
          </a:p>
          <a:p>
            <a:r>
              <a:rPr lang="en-US" dirty="0"/>
              <a:t>[E</a:t>
            </a:r>
            <a:r>
              <a:rPr lang="en-US" altLang="zh-CN" dirty="0"/>
              <a:t>N</a:t>
            </a:r>
            <a:r>
              <a:rPr lang="en-US" dirty="0"/>
              <a:t>] You must marry her, if you kiss her.</a:t>
            </a:r>
          </a:p>
          <a:p>
            <a:r>
              <a:rPr lang="en-US" dirty="0"/>
              <a:t>[</a:t>
            </a:r>
            <a:r>
              <a:rPr lang="en-CA" altLang="zh-CN" dirty="0"/>
              <a:t>EN</a:t>
            </a:r>
            <a:r>
              <a:rPr lang="zh-CN" altLang="en-US" dirty="0"/>
              <a:t>中</a:t>
            </a:r>
            <a:r>
              <a:rPr lang="en-US" dirty="0"/>
              <a:t>] </a:t>
            </a:r>
            <a:r>
              <a:rPr lang="zh-TW" altLang="en-US" dirty="0"/>
              <a:t>你就必須娶她</a:t>
            </a:r>
            <a:r>
              <a:rPr lang="zh-CN" altLang="en-US" dirty="0"/>
              <a:t>，如果你亲她</a:t>
            </a:r>
            <a:endParaRPr lang="en-US" altLang="zh-TW" dirty="0"/>
          </a:p>
          <a:p>
            <a:endParaRPr lang="en-US" dirty="0"/>
          </a:p>
        </p:txBody>
      </p:sp>
      <p:sp>
        <p:nvSpPr>
          <p:cNvPr id="10" name="Text Placeholder 9">
            <a:extLst>
              <a:ext uri="{FF2B5EF4-FFF2-40B4-BE49-F238E27FC236}">
                <a16:creationId xmlns:a16="http://schemas.microsoft.com/office/drawing/2014/main" id="{18D440F4-B76B-420B-A7F5-4C1EC0970BAC}"/>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Sentence Order: Flexible vs Fixed</a:t>
            </a:r>
          </a:p>
        </p:txBody>
      </p:sp>
      <p:pic>
        <p:nvPicPr>
          <p:cNvPr id="2" name="Content Placeholder 10">
            <a:extLst>
              <a:ext uri="{FF2B5EF4-FFF2-40B4-BE49-F238E27FC236}">
                <a16:creationId xmlns:a16="http://schemas.microsoft.com/office/drawing/2014/main" id="{F121413A-0AC2-FBB8-A242-60D6316F5A9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5" name="Content Placeholder 17">
            <a:hlinkClick r:id="rId3" action="ppaction://hlinkfile"/>
            <a:extLst>
              <a:ext uri="{FF2B5EF4-FFF2-40B4-BE49-F238E27FC236}">
                <a16:creationId xmlns:a16="http://schemas.microsoft.com/office/drawing/2014/main" id="{A445C41A-728C-4AD7-98E5-19F98FF303F0}"/>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7D334DDA-BE53-44BB-9925-5137951075B1}"/>
              </a:ext>
            </a:extLst>
          </p:cNvPr>
          <p:cNvCxnSpPr>
            <a:cxnSpLocks/>
          </p:cNvCxnSpPr>
          <p:nvPr/>
        </p:nvCxnSpPr>
        <p:spPr bwMode="auto">
          <a:xfrm flipV="1">
            <a:off x="4610533" y="2520063"/>
            <a:ext cx="3269411" cy="34516"/>
          </a:xfrm>
          <a:prstGeom prst="line">
            <a:avLst/>
          </a:prstGeom>
          <a:solidFill>
            <a:schemeClr val="accent1"/>
          </a:solidFill>
          <a:ln w="508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Arrow Connector 6">
            <a:extLst>
              <a:ext uri="{FF2B5EF4-FFF2-40B4-BE49-F238E27FC236}">
                <a16:creationId xmlns:a16="http://schemas.microsoft.com/office/drawing/2014/main" id="{A5124540-8497-4D07-AC6D-094D65416503}"/>
              </a:ext>
            </a:extLst>
          </p:cNvPr>
          <p:cNvCxnSpPr/>
          <p:nvPr/>
        </p:nvCxnSpPr>
        <p:spPr bwMode="auto">
          <a:xfrm flipH="1">
            <a:off x="3877166" y="2554579"/>
            <a:ext cx="1294077" cy="742685"/>
          </a:xfrm>
          <a:prstGeom prst="straightConnector1">
            <a:avLst/>
          </a:prstGeom>
          <a:solidFill>
            <a:schemeClr val="accent1"/>
          </a:solidFill>
          <a:ln w="476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Content Placeholder 3">
            <a:hlinkClick r:id="rId5" action="ppaction://hlinksldjump" highlightClick="1"/>
            <a:extLst>
              <a:ext uri="{FF2B5EF4-FFF2-40B4-BE49-F238E27FC236}">
                <a16:creationId xmlns:a16="http://schemas.microsoft.com/office/drawing/2014/main" id="{7D7947F9-472D-1AE7-F00D-145AEA11226A}"/>
              </a:ext>
            </a:extLst>
          </p:cNvPr>
          <p:cNvSpPr>
            <a:spLocks noGrp="1"/>
          </p:cNvSpPr>
          <p:nvPr>
            <p:ph sz="quarter" idx="14"/>
          </p:nvPr>
        </p:nvSpPr>
        <p:spPr bwMode="auto">
          <a:xfrm>
            <a:off x="7696200" y="6172200"/>
            <a:ext cx="609600" cy="609600"/>
          </a:xfrm>
          <a:prstGeom prst="actionButtonReturn">
            <a:avLst/>
          </a:prstGeom>
          <a:solidFill>
            <a:srgbClr val="00B0F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Tree>
    <p:extLst>
      <p:ext uri="{BB962C8B-B14F-4D97-AF65-F5344CB8AC3E}">
        <p14:creationId xmlns:p14="http://schemas.microsoft.com/office/powerpoint/2010/main" val="404214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Micro level Differences</a:t>
            </a:r>
          </a:p>
        </p:txBody>
      </p:sp>
      <p:sp>
        <p:nvSpPr>
          <p:cNvPr id="9" name="Content Placeholder 8">
            <a:extLst>
              <a:ext uri="{FF2B5EF4-FFF2-40B4-BE49-F238E27FC236}">
                <a16:creationId xmlns:a16="http://schemas.microsoft.com/office/drawing/2014/main" id="{0D551CF1-683C-4AB5-9F73-F4ED93CBA89F}"/>
              </a:ext>
            </a:extLst>
          </p:cNvPr>
          <p:cNvSpPr>
            <a:spLocks noGrp="1"/>
          </p:cNvSpPr>
          <p:nvPr>
            <p:ph idx="1"/>
          </p:nvPr>
        </p:nvSpPr>
        <p:spPr/>
        <p:txBody>
          <a:bodyPr/>
          <a:lstStyle/>
          <a:p>
            <a:r>
              <a:rPr lang="en-US" dirty="0"/>
              <a:t>Understandable</a:t>
            </a:r>
          </a:p>
          <a:p>
            <a:r>
              <a:rPr lang="en-US" dirty="0"/>
              <a:t>Grammatically correct</a:t>
            </a:r>
          </a:p>
          <a:p>
            <a:r>
              <a:rPr lang="en-US" dirty="0"/>
              <a:t>but sounds strange</a:t>
            </a:r>
          </a:p>
          <a:p>
            <a:pPr marL="0" indent="0">
              <a:buNone/>
            </a:pPr>
            <a:r>
              <a:rPr lang="en-US" dirty="0">
                <a:sym typeface="Wingdings" panose="05000000000000000000" pitchFamily="2" charset="2"/>
              </a:rPr>
              <a:t>Spoken English</a:t>
            </a:r>
          </a:p>
          <a:p>
            <a:pPr marL="0" indent="0">
              <a:buNone/>
            </a:pPr>
            <a:endParaRPr lang="en-US" dirty="0">
              <a:sym typeface="Wingdings" panose="05000000000000000000" pitchFamily="2" charset="2"/>
            </a:endParaRPr>
          </a:p>
          <a:p>
            <a:pPr marL="0" indent="0">
              <a:buNone/>
            </a:pPr>
            <a:r>
              <a:rPr lang="zh-CN" altLang="en-US" dirty="0">
                <a:sym typeface="Wingdings" panose="05000000000000000000" pitchFamily="2" charset="2"/>
              </a:rPr>
              <a:t>好久不见</a:t>
            </a:r>
            <a:r>
              <a:rPr lang="en-US" dirty="0">
                <a:sym typeface="Wingdings" panose="05000000000000000000" pitchFamily="2" charset="2"/>
              </a:rPr>
              <a:t>=Long Time No see</a:t>
            </a:r>
            <a:endParaRPr lang="en-US" dirty="0"/>
          </a:p>
        </p:txBody>
      </p:sp>
      <p:sp>
        <p:nvSpPr>
          <p:cNvPr id="10" name="Text Placeholder 9">
            <a:extLst>
              <a:ext uri="{FF2B5EF4-FFF2-40B4-BE49-F238E27FC236}">
                <a16:creationId xmlns:a16="http://schemas.microsoft.com/office/drawing/2014/main" id="{18D440F4-B76B-420B-A7F5-4C1EC0970BAC}"/>
              </a:ext>
            </a:extLst>
          </p:cNvPr>
          <p:cNvSpPr>
            <a:spLocks noGrp="1"/>
          </p:cNvSpPr>
          <p:nvPr>
            <p:ph type="body" sz="quarter" idx="12"/>
          </p:nvPr>
        </p:nvSpPr>
        <p:spPr/>
        <p:txBody>
          <a:bodyPr>
            <a:normAutofit fontScale="92500" lnSpcReduction="20000"/>
          </a:bodyPr>
          <a:lstStyle/>
          <a:p>
            <a:r>
              <a:rPr lang="en-US" dirty="0"/>
              <a:t>Chinglish</a:t>
            </a:r>
          </a:p>
        </p:txBody>
      </p:sp>
      <p:pic>
        <p:nvPicPr>
          <p:cNvPr id="17" name="Content Placeholder 16">
            <a:extLst>
              <a:ext uri="{FF2B5EF4-FFF2-40B4-BE49-F238E27FC236}">
                <a16:creationId xmlns:a16="http://schemas.microsoft.com/office/drawing/2014/main" id="{864403EA-88D4-422E-9B6C-F53ED34784B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7169" y="990600"/>
            <a:ext cx="908661" cy="457200"/>
          </a:xfrm>
          <a:prstGeom prst="rect">
            <a:avLst/>
          </a:prstGeom>
        </p:spPr>
      </p:pic>
      <p:sp>
        <p:nvSpPr>
          <p:cNvPr id="2" name="Content Placeholder 1">
            <a:extLst>
              <a:ext uri="{FF2B5EF4-FFF2-40B4-BE49-F238E27FC236}">
                <a16:creationId xmlns:a16="http://schemas.microsoft.com/office/drawing/2014/main" id="{52E3B248-28B4-003E-1637-DDFFBD3E9C64}"/>
              </a:ext>
            </a:extLst>
          </p:cNvPr>
          <p:cNvSpPr>
            <a:spLocks noGrp="1"/>
          </p:cNvSpPr>
          <p:nvPr>
            <p:ph sz="quarter" idx="14"/>
          </p:nvPr>
        </p:nvSpPr>
        <p:spPr/>
        <p:txBody>
          <a:bodyPr/>
          <a:lstStyle/>
          <a:p>
            <a:endParaRPr lang="en-US"/>
          </a:p>
        </p:txBody>
      </p:sp>
      <p:pic>
        <p:nvPicPr>
          <p:cNvPr id="11" name="Content Placeholder 17">
            <a:hlinkClick r:id="rId3" action="ppaction://hlinkfile"/>
            <a:extLst>
              <a:ext uri="{FF2B5EF4-FFF2-40B4-BE49-F238E27FC236}">
                <a16:creationId xmlns:a16="http://schemas.microsoft.com/office/drawing/2014/main" id="{E1E8746A-3832-4CE5-A2E5-BFD53A1811D7}"/>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Content Placeholder 3">
            <a:extLst>
              <a:ext uri="{FF2B5EF4-FFF2-40B4-BE49-F238E27FC236}">
                <a16:creationId xmlns:a16="http://schemas.microsoft.com/office/drawing/2014/main" id="{AB57D5D1-B8CE-4925-8D31-1E76246D6E8E}"/>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6208774" y="3674363"/>
            <a:ext cx="1450851" cy="728473"/>
          </a:xfrm>
          <a:prstGeom prst="rect">
            <a:avLst/>
          </a:prstGeom>
        </p:spPr>
      </p:pic>
    </p:spTree>
    <p:extLst>
      <p:ext uri="{BB962C8B-B14F-4D97-AF65-F5344CB8AC3E}">
        <p14:creationId xmlns:p14="http://schemas.microsoft.com/office/powerpoint/2010/main" val="725960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Sequencing on Micro level</a:t>
            </a:r>
          </a:p>
        </p:txBody>
      </p:sp>
      <p:sp>
        <p:nvSpPr>
          <p:cNvPr id="5" name="Text Placeholder 4">
            <a:extLst>
              <a:ext uri="{FF2B5EF4-FFF2-40B4-BE49-F238E27FC236}">
                <a16:creationId xmlns:a16="http://schemas.microsoft.com/office/drawing/2014/main" id="{4E9BD180-4CD5-04E9-3F3B-E2E5930E1A9B}"/>
              </a:ext>
            </a:extLst>
          </p:cNvPr>
          <p:cNvSpPr>
            <a:spLocks noGrp="1"/>
          </p:cNvSpPr>
          <p:nvPr>
            <p:ph type="body" sz="quarter" idx="12"/>
          </p:nvPr>
        </p:nvSpPr>
        <p:spPr/>
        <p:txBody>
          <a:bodyPr>
            <a:normAutofit fontScale="92500" lnSpcReduction="20000"/>
          </a:bodyPr>
          <a:lstStyle/>
          <a:p>
            <a:endParaRPr lang="en-US"/>
          </a:p>
        </p:txBody>
      </p:sp>
      <p:sp>
        <p:nvSpPr>
          <p:cNvPr id="6" name="Content Placeholder 5">
            <a:extLst>
              <a:ext uri="{FF2B5EF4-FFF2-40B4-BE49-F238E27FC236}">
                <a16:creationId xmlns:a16="http://schemas.microsoft.com/office/drawing/2014/main" id="{133A2FB1-D013-DFA5-9771-9C9E17686AEC}"/>
              </a:ext>
            </a:extLst>
          </p:cNvPr>
          <p:cNvSpPr>
            <a:spLocks noGrp="1"/>
          </p:cNvSpPr>
          <p:nvPr>
            <p:ph sz="quarter" idx="15"/>
          </p:nvPr>
        </p:nvSpPr>
        <p:spPr/>
        <p:txBody>
          <a:bodyPr/>
          <a:lstStyle/>
          <a:p>
            <a:endParaRPr lang="en-US"/>
          </a:p>
        </p:txBody>
      </p:sp>
      <p:sp>
        <p:nvSpPr>
          <p:cNvPr id="7" name="Content Placeholder 6">
            <a:extLst>
              <a:ext uri="{FF2B5EF4-FFF2-40B4-BE49-F238E27FC236}">
                <a16:creationId xmlns:a16="http://schemas.microsoft.com/office/drawing/2014/main" id="{1FD2F4FB-B196-50D5-C9FF-9C09EF248D1C}"/>
              </a:ext>
            </a:extLst>
          </p:cNvPr>
          <p:cNvSpPr>
            <a:spLocks noGrp="1"/>
          </p:cNvSpPr>
          <p:nvPr>
            <p:ph idx="1"/>
          </p:nvPr>
        </p:nvSpPr>
        <p:spPr/>
        <p:txBody>
          <a:bodyPr/>
          <a:lstStyle/>
          <a:p>
            <a:r>
              <a:rPr lang="en-US" dirty="0"/>
              <a:t>My English is very good, I have studied English at university for 4 years, doing well in Prof. White’s class, so I think I am qualified to work in your company as an translator.</a:t>
            </a:r>
          </a:p>
          <a:p>
            <a:endParaRPr lang="en-US" dirty="0"/>
          </a:p>
        </p:txBody>
      </p:sp>
      <p:sp>
        <p:nvSpPr>
          <p:cNvPr id="10" name="Content Placeholder 9">
            <a:extLst>
              <a:ext uri="{FF2B5EF4-FFF2-40B4-BE49-F238E27FC236}">
                <a16:creationId xmlns:a16="http://schemas.microsoft.com/office/drawing/2014/main" id="{2808B386-D2CB-B74B-8D19-731168493302}"/>
              </a:ext>
            </a:extLst>
          </p:cNvPr>
          <p:cNvSpPr>
            <a:spLocks noGrp="1"/>
          </p:cNvSpPr>
          <p:nvPr>
            <p:ph sz="quarter" idx="14"/>
          </p:nvPr>
        </p:nvSpPr>
        <p:spPr/>
        <p:txBody>
          <a:bodyPr/>
          <a:lstStyle/>
          <a:p>
            <a:endParaRPr lang="en-US"/>
          </a:p>
        </p:txBody>
      </p:sp>
    </p:spTree>
    <p:extLst>
      <p:ext uri="{BB962C8B-B14F-4D97-AF65-F5344CB8AC3E}">
        <p14:creationId xmlns:p14="http://schemas.microsoft.com/office/powerpoint/2010/main" val="2913517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Sequencing on Micro level</a:t>
            </a:r>
          </a:p>
        </p:txBody>
      </p:sp>
      <p:sp>
        <p:nvSpPr>
          <p:cNvPr id="6" name="Content Placeholder 5">
            <a:extLst>
              <a:ext uri="{FF2B5EF4-FFF2-40B4-BE49-F238E27FC236}">
                <a16:creationId xmlns:a16="http://schemas.microsoft.com/office/drawing/2014/main" id="{D3CA77E2-40FA-6583-0002-0E84B1131DE9}"/>
              </a:ext>
            </a:extLst>
          </p:cNvPr>
          <p:cNvSpPr>
            <a:spLocks noGrp="1"/>
          </p:cNvSpPr>
          <p:nvPr>
            <p:ph idx="1"/>
          </p:nvPr>
        </p:nvSpPr>
        <p:spPr/>
        <p:txBody>
          <a:bodyPr/>
          <a:lstStyle/>
          <a:p>
            <a:r>
              <a:rPr lang="en-US" dirty="0"/>
              <a:t>Long time no see</a:t>
            </a:r>
          </a:p>
        </p:txBody>
      </p:sp>
      <p:sp>
        <p:nvSpPr>
          <p:cNvPr id="7" name="Text Placeholder 6">
            <a:extLst>
              <a:ext uri="{FF2B5EF4-FFF2-40B4-BE49-F238E27FC236}">
                <a16:creationId xmlns:a16="http://schemas.microsoft.com/office/drawing/2014/main" id="{AF805C2A-807D-C799-D114-ABFE47E448F2}"/>
              </a:ext>
            </a:extLst>
          </p:cNvPr>
          <p:cNvSpPr>
            <a:spLocks noGrp="1"/>
          </p:cNvSpPr>
          <p:nvPr>
            <p:ph type="body" sz="quarter" idx="12"/>
          </p:nvPr>
        </p:nvSpPr>
        <p:spPr/>
        <p:txBody>
          <a:bodyPr>
            <a:normAutofit fontScale="92500" lnSpcReduction="20000"/>
          </a:bodyPr>
          <a:lstStyle/>
          <a:p>
            <a:endParaRPr lang="en-US"/>
          </a:p>
        </p:txBody>
      </p:sp>
      <p:sp>
        <p:nvSpPr>
          <p:cNvPr id="10" name="Content Placeholder 9">
            <a:extLst>
              <a:ext uri="{FF2B5EF4-FFF2-40B4-BE49-F238E27FC236}">
                <a16:creationId xmlns:a16="http://schemas.microsoft.com/office/drawing/2014/main" id="{A7394CBD-53DA-8954-5BD3-304228A1D0DB}"/>
              </a:ext>
            </a:extLst>
          </p:cNvPr>
          <p:cNvSpPr>
            <a:spLocks noGrp="1"/>
          </p:cNvSpPr>
          <p:nvPr>
            <p:ph sz="quarter" idx="15"/>
          </p:nvPr>
        </p:nvSpPr>
        <p:spPr/>
        <p:txBody>
          <a:bodyPr/>
          <a:lstStyle/>
          <a:p>
            <a:endParaRPr lang="en-US"/>
          </a:p>
        </p:txBody>
      </p:sp>
      <p:sp>
        <p:nvSpPr>
          <p:cNvPr id="11" name="Content Placeholder 10">
            <a:extLst>
              <a:ext uri="{FF2B5EF4-FFF2-40B4-BE49-F238E27FC236}">
                <a16:creationId xmlns:a16="http://schemas.microsoft.com/office/drawing/2014/main" id="{8A226C3F-ACCA-286B-A6FC-67C174AF9A1E}"/>
              </a:ext>
            </a:extLst>
          </p:cNvPr>
          <p:cNvSpPr>
            <a:spLocks noGrp="1"/>
          </p:cNvSpPr>
          <p:nvPr>
            <p:ph sz="quarter" idx="14"/>
          </p:nvPr>
        </p:nvSpPr>
        <p:spPr/>
        <p:txBody>
          <a:bodyPr/>
          <a:lstStyle/>
          <a:p>
            <a:endParaRPr lang="en-US"/>
          </a:p>
        </p:txBody>
      </p:sp>
    </p:spTree>
    <p:extLst>
      <p:ext uri="{BB962C8B-B14F-4D97-AF65-F5344CB8AC3E}">
        <p14:creationId xmlns:p14="http://schemas.microsoft.com/office/powerpoint/2010/main" val="3717467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Sequencing on Micro level</a:t>
            </a:r>
          </a:p>
        </p:txBody>
      </p:sp>
      <p:sp>
        <p:nvSpPr>
          <p:cNvPr id="6" name="Content Placeholder 5">
            <a:extLst>
              <a:ext uri="{FF2B5EF4-FFF2-40B4-BE49-F238E27FC236}">
                <a16:creationId xmlns:a16="http://schemas.microsoft.com/office/drawing/2014/main" id="{FC206400-47F2-C01E-070D-BF20FECAC1C9}"/>
              </a:ext>
            </a:extLst>
          </p:cNvPr>
          <p:cNvSpPr>
            <a:spLocks noGrp="1"/>
          </p:cNvSpPr>
          <p:nvPr>
            <p:ph idx="1"/>
          </p:nvPr>
        </p:nvSpPr>
        <p:spPr/>
        <p:txBody>
          <a:bodyPr/>
          <a:lstStyle/>
          <a:p>
            <a:r>
              <a:rPr lang="en-US" dirty="0"/>
              <a:t>Next week at Tsung Hua University we will have a party.</a:t>
            </a:r>
          </a:p>
        </p:txBody>
      </p:sp>
      <p:sp>
        <p:nvSpPr>
          <p:cNvPr id="7" name="Text Placeholder 6">
            <a:extLst>
              <a:ext uri="{FF2B5EF4-FFF2-40B4-BE49-F238E27FC236}">
                <a16:creationId xmlns:a16="http://schemas.microsoft.com/office/drawing/2014/main" id="{6E847D66-725A-A057-3931-3ACF0D002497}"/>
              </a:ext>
            </a:extLst>
          </p:cNvPr>
          <p:cNvSpPr>
            <a:spLocks noGrp="1"/>
          </p:cNvSpPr>
          <p:nvPr>
            <p:ph type="body" sz="quarter" idx="12"/>
          </p:nvPr>
        </p:nvSpPr>
        <p:spPr/>
        <p:txBody>
          <a:bodyPr>
            <a:normAutofit fontScale="92500" lnSpcReduction="20000"/>
          </a:bodyPr>
          <a:lstStyle/>
          <a:p>
            <a:endParaRPr lang="en-US"/>
          </a:p>
        </p:txBody>
      </p:sp>
      <p:sp>
        <p:nvSpPr>
          <p:cNvPr id="10" name="Content Placeholder 9">
            <a:extLst>
              <a:ext uri="{FF2B5EF4-FFF2-40B4-BE49-F238E27FC236}">
                <a16:creationId xmlns:a16="http://schemas.microsoft.com/office/drawing/2014/main" id="{995EBDC5-1E5E-C50F-F385-AA52384593B4}"/>
              </a:ext>
            </a:extLst>
          </p:cNvPr>
          <p:cNvSpPr>
            <a:spLocks noGrp="1"/>
          </p:cNvSpPr>
          <p:nvPr>
            <p:ph sz="quarter" idx="15"/>
          </p:nvPr>
        </p:nvSpPr>
        <p:spPr/>
        <p:txBody>
          <a:bodyPr/>
          <a:lstStyle/>
          <a:p>
            <a:endParaRPr lang="en-US"/>
          </a:p>
        </p:txBody>
      </p:sp>
      <p:sp>
        <p:nvSpPr>
          <p:cNvPr id="11" name="Content Placeholder 10">
            <a:extLst>
              <a:ext uri="{FF2B5EF4-FFF2-40B4-BE49-F238E27FC236}">
                <a16:creationId xmlns:a16="http://schemas.microsoft.com/office/drawing/2014/main" id="{12CB22D3-1873-D9EE-DFAB-947BAB524FF1}"/>
              </a:ext>
            </a:extLst>
          </p:cNvPr>
          <p:cNvSpPr>
            <a:spLocks noGrp="1"/>
          </p:cNvSpPr>
          <p:nvPr>
            <p:ph sz="quarter" idx="14"/>
          </p:nvPr>
        </p:nvSpPr>
        <p:spPr/>
        <p:txBody>
          <a:bodyPr/>
          <a:lstStyle/>
          <a:p>
            <a:endParaRPr lang="en-US"/>
          </a:p>
        </p:txBody>
      </p:sp>
    </p:spTree>
    <p:extLst>
      <p:ext uri="{BB962C8B-B14F-4D97-AF65-F5344CB8AC3E}">
        <p14:creationId xmlns:p14="http://schemas.microsoft.com/office/powerpoint/2010/main" val="1043388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Sequencing on Micro level</a:t>
            </a:r>
          </a:p>
        </p:txBody>
      </p:sp>
      <p:sp>
        <p:nvSpPr>
          <p:cNvPr id="7" name="Content Placeholder 6">
            <a:extLst>
              <a:ext uri="{FF2B5EF4-FFF2-40B4-BE49-F238E27FC236}">
                <a16:creationId xmlns:a16="http://schemas.microsoft.com/office/drawing/2014/main" id="{45CDB5A2-2198-5B00-4AF9-4361D6C10A37}"/>
              </a:ext>
            </a:extLst>
          </p:cNvPr>
          <p:cNvSpPr>
            <a:spLocks noGrp="1"/>
          </p:cNvSpPr>
          <p:nvPr>
            <p:ph idx="1"/>
          </p:nvPr>
        </p:nvSpPr>
        <p:spPr/>
        <p:txBody>
          <a:bodyPr/>
          <a:lstStyle/>
          <a:p>
            <a:r>
              <a:rPr lang="en-US" dirty="0"/>
              <a:t>On what topic is he pontificating?</a:t>
            </a:r>
          </a:p>
        </p:txBody>
      </p:sp>
      <p:sp>
        <p:nvSpPr>
          <p:cNvPr id="10" name="Text Placeholder 9">
            <a:extLst>
              <a:ext uri="{FF2B5EF4-FFF2-40B4-BE49-F238E27FC236}">
                <a16:creationId xmlns:a16="http://schemas.microsoft.com/office/drawing/2014/main" id="{8BEF82B1-13C7-A82A-415D-0E494AAC280F}"/>
              </a:ext>
            </a:extLst>
          </p:cNvPr>
          <p:cNvSpPr>
            <a:spLocks noGrp="1"/>
          </p:cNvSpPr>
          <p:nvPr>
            <p:ph type="body" sz="quarter" idx="12"/>
          </p:nvPr>
        </p:nvSpPr>
        <p:spPr/>
        <p:txBody>
          <a:bodyPr>
            <a:normAutofit fontScale="92500" lnSpcReduction="20000"/>
          </a:bodyPr>
          <a:lstStyle/>
          <a:p>
            <a:endParaRPr lang="en-US"/>
          </a:p>
        </p:txBody>
      </p:sp>
      <p:sp>
        <p:nvSpPr>
          <p:cNvPr id="11" name="Content Placeholder 10">
            <a:extLst>
              <a:ext uri="{FF2B5EF4-FFF2-40B4-BE49-F238E27FC236}">
                <a16:creationId xmlns:a16="http://schemas.microsoft.com/office/drawing/2014/main" id="{BCBFA763-9BCA-A813-16EA-B63BC5F639A4}"/>
              </a:ext>
            </a:extLst>
          </p:cNvPr>
          <p:cNvSpPr>
            <a:spLocks noGrp="1"/>
          </p:cNvSpPr>
          <p:nvPr>
            <p:ph sz="quarter" idx="14"/>
          </p:nvPr>
        </p:nvSpPr>
        <p:spPr/>
        <p:txBody>
          <a:bodyPr/>
          <a:lstStyle/>
          <a:p>
            <a:endParaRPr lang="en-US"/>
          </a:p>
        </p:txBody>
      </p:sp>
      <p:sp>
        <p:nvSpPr>
          <p:cNvPr id="12" name="Content Placeholder 11">
            <a:extLst>
              <a:ext uri="{FF2B5EF4-FFF2-40B4-BE49-F238E27FC236}">
                <a16:creationId xmlns:a16="http://schemas.microsoft.com/office/drawing/2014/main" id="{AC87506F-27A5-3A03-0623-E344596CE70E}"/>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46704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Sequencing on Micro level</a:t>
            </a:r>
          </a:p>
        </p:txBody>
      </p:sp>
      <p:sp>
        <p:nvSpPr>
          <p:cNvPr id="6" name="Content Placeholder 5">
            <a:extLst>
              <a:ext uri="{FF2B5EF4-FFF2-40B4-BE49-F238E27FC236}">
                <a16:creationId xmlns:a16="http://schemas.microsoft.com/office/drawing/2014/main" id="{4541D3AC-95D0-AC3F-E930-7426A31D16EC}"/>
              </a:ext>
            </a:extLst>
          </p:cNvPr>
          <p:cNvSpPr>
            <a:spLocks noGrp="1"/>
          </p:cNvSpPr>
          <p:nvPr>
            <p:ph idx="1"/>
          </p:nvPr>
        </p:nvSpPr>
        <p:spPr/>
        <p:txBody>
          <a:bodyPr/>
          <a:lstStyle/>
          <a:p>
            <a:pPr marL="0" indent="0">
              <a:buNone/>
            </a:pPr>
            <a:r>
              <a:rPr lang="en-US" dirty="0"/>
              <a:t>Jim: When will we work on this assignment?</a:t>
            </a:r>
          </a:p>
          <a:p>
            <a:pPr marL="0" indent="0">
              <a:buNone/>
            </a:pPr>
            <a:r>
              <a:rPr lang="en-US" dirty="0"/>
              <a:t>Jane: We will this afternoon work on the assignment.</a:t>
            </a:r>
          </a:p>
        </p:txBody>
      </p:sp>
      <p:sp>
        <p:nvSpPr>
          <p:cNvPr id="7" name="Text Placeholder 6">
            <a:extLst>
              <a:ext uri="{FF2B5EF4-FFF2-40B4-BE49-F238E27FC236}">
                <a16:creationId xmlns:a16="http://schemas.microsoft.com/office/drawing/2014/main" id="{16BCD768-85AF-5167-0341-9DA72C20B4A8}"/>
              </a:ext>
            </a:extLst>
          </p:cNvPr>
          <p:cNvSpPr>
            <a:spLocks noGrp="1"/>
          </p:cNvSpPr>
          <p:nvPr>
            <p:ph type="body" sz="quarter" idx="12"/>
          </p:nvPr>
        </p:nvSpPr>
        <p:spPr/>
        <p:txBody>
          <a:bodyPr>
            <a:normAutofit fontScale="92500" lnSpcReduction="20000"/>
          </a:bodyPr>
          <a:lstStyle/>
          <a:p>
            <a:endParaRPr lang="en-US"/>
          </a:p>
        </p:txBody>
      </p:sp>
      <p:pic>
        <p:nvPicPr>
          <p:cNvPr id="15" name="Content Placeholder 14">
            <a:extLst>
              <a:ext uri="{FF2B5EF4-FFF2-40B4-BE49-F238E27FC236}">
                <a16:creationId xmlns:a16="http://schemas.microsoft.com/office/drawing/2014/main" id="{0EB14C61-EB16-488A-86BE-2EB0EAB4A9F4}"/>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7696200" y="6323960"/>
            <a:ext cx="609600" cy="306080"/>
          </a:xfrm>
          <a:prstGeom prst="rect">
            <a:avLst/>
          </a:prstGeom>
        </p:spPr>
      </p:pic>
      <p:sp>
        <p:nvSpPr>
          <p:cNvPr id="10" name="Content Placeholder 9">
            <a:extLst>
              <a:ext uri="{FF2B5EF4-FFF2-40B4-BE49-F238E27FC236}">
                <a16:creationId xmlns:a16="http://schemas.microsoft.com/office/drawing/2014/main" id="{412B7B74-FE93-27DA-3255-73C0BF83931B}"/>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860398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5F521-9D12-497F-9921-C286E0E1C1F5}"/>
              </a:ext>
            </a:extLst>
          </p:cNvPr>
          <p:cNvSpPr>
            <a:spLocks noGrp="1"/>
          </p:cNvSpPr>
          <p:nvPr>
            <p:ph type="title"/>
          </p:nvPr>
        </p:nvSpPr>
        <p:spPr/>
        <p:txBody>
          <a:bodyPr>
            <a:normAutofit fontScale="90000"/>
          </a:bodyPr>
          <a:lstStyle/>
          <a:p>
            <a:r>
              <a:rPr lang="en-US" dirty="0"/>
              <a:t>3 Sequencing on Micro level</a:t>
            </a:r>
          </a:p>
        </p:txBody>
      </p:sp>
      <p:sp>
        <p:nvSpPr>
          <p:cNvPr id="6" name="Content Placeholder 5">
            <a:extLst>
              <a:ext uri="{FF2B5EF4-FFF2-40B4-BE49-F238E27FC236}">
                <a16:creationId xmlns:a16="http://schemas.microsoft.com/office/drawing/2014/main" id="{4D1BEF7C-706A-659D-AD08-27B255CFF45F}"/>
              </a:ext>
            </a:extLst>
          </p:cNvPr>
          <p:cNvSpPr>
            <a:spLocks noGrp="1"/>
          </p:cNvSpPr>
          <p:nvPr>
            <p:ph idx="1"/>
          </p:nvPr>
        </p:nvSpPr>
        <p:spPr/>
        <p:txBody>
          <a:bodyPr/>
          <a:lstStyle/>
          <a:p>
            <a:r>
              <a:rPr lang="en-US" dirty="0"/>
              <a:t>My auntie, she heard some crying, and go outside to look for me, help me up, and ask me if I feel good.</a:t>
            </a:r>
          </a:p>
        </p:txBody>
      </p:sp>
      <p:sp>
        <p:nvSpPr>
          <p:cNvPr id="7" name="Text Placeholder 6">
            <a:extLst>
              <a:ext uri="{FF2B5EF4-FFF2-40B4-BE49-F238E27FC236}">
                <a16:creationId xmlns:a16="http://schemas.microsoft.com/office/drawing/2014/main" id="{7784D575-6CEC-61BA-FF1E-3A6B6FEDF49C}"/>
              </a:ext>
            </a:extLst>
          </p:cNvPr>
          <p:cNvSpPr>
            <a:spLocks noGrp="1"/>
          </p:cNvSpPr>
          <p:nvPr>
            <p:ph type="body" sz="quarter" idx="12"/>
          </p:nvPr>
        </p:nvSpPr>
        <p:spPr/>
        <p:txBody>
          <a:bodyPr>
            <a:normAutofit fontScale="92500" lnSpcReduction="20000"/>
          </a:bodyPr>
          <a:lstStyle/>
          <a:p>
            <a:endParaRPr lang="en-US"/>
          </a:p>
        </p:txBody>
      </p:sp>
      <p:pic>
        <p:nvPicPr>
          <p:cNvPr id="15" name="Content Placeholder 14">
            <a:extLst>
              <a:ext uri="{FF2B5EF4-FFF2-40B4-BE49-F238E27FC236}">
                <a16:creationId xmlns:a16="http://schemas.microsoft.com/office/drawing/2014/main" id="{0EB14C61-EB16-488A-86BE-2EB0EAB4A9F4}"/>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7696200" y="6323960"/>
            <a:ext cx="609600" cy="306080"/>
          </a:xfrm>
          <a:prstGeom prst="rect">
            <a:avLst/>
          </a:prstGeom>
        </p:spPr>
      </p:pic>
      <p:sp>
        <p:nvSpPr>
          <p:cNvPr id="10" name="Content Placeholder 9">
            <a:extLst>
              <a:ext uri="{FF2B5EF4-FFF2-40B4-BE49-F238E27FC236}">
                <a16:creationId xmlns:a16="http://schemas.microsoft.com/office/drawing/2014/main" id="{DBC8D790-C866-6AB8-80A2-5A5B05F8764F}"/>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714234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635FED-69F5-456A-ABC2-D003844A97C0}"/>
              </a:ext>
            </a:extLst>
          </p:cNvPr>
          <p:cNvSpPr>
            <a:spLocks noGrp="1"/>
          </p:cNvSpPr>
          <p:nvPr>
            <p:ph type="title"/>
          </p:nvPr>
        </p:nvSpPr>
        <p:spPr/>
        <p:txBody>
          <a:bodyPr/>
          <a:lstStyle/>
          <a:p>
            <a:r>
              <a:rPr lang="en-US" dirty="0"/>
              <a:t>3 Sequencing on Micro level</a:t>
            </a:r>
          </a:p>
        </p:txBody>
      </p:sp>
      <p:sp>
        <p:nvSpPr>
          <p:cNvPr id="9" name="Content Placeholder 8">
            <a:extLst>
              <a:ext uri="{FF2B5EF4-FFF2-40B4-BE49-F238E27FC236}">
                <a16:creationId xmlns:a16="http://schemas.microsoft.com/office/drawing/2014/main" id="{30F328D4-9402-461D-9D58-39073347A5BD}"/>
              </a:ext>
            </a:extLst>
          </p:cNvPr>
          <p:cNvSpPr>
            <a:spLocks noGrp="1"/>
          </p:cNvSpPr>
          <p:nvPr>
            <p:ph idx="1"/>
          </p:nvPr>
        </p:nvSpPr>
        <p:spPr>
          <a:xfrm>
            <a:off x="151109" y="1019013"/>
            <a:ext cx="8686800" cy="5713413"/>
          </a:xfrm>
        </p:spPr>
        <p:txBody>
          <a:bodyPr>
            <a:normAutofit fontScale="92500" lnSpcReduction="20000"/>
          </a:bodyPr>
          <a:lstStyle/>
          <a:p>
            <a:pPr marL="0" indent="0">
              <a:buNone/>
            </a:pPr>
            <a:r>
              <a:rPr lang="en-US" dirty="0"/>
              <a:t>7. Recently, Air China offer 8008101111 free line which can book and send the ticket to the passenger in Beijing. In order to help Chinese and foreign passengers choose the flight of AIR CHINA, offer high-quality services to passenger, sales department of Beijing offer the free line to the passenger in Beijing and This is the first Airline which offer such free services. Free flight information, book the ticket at the earliest time, send the ticket to you hand reliable and free, join the Air China companion club to get the newest trends of Air China in time, get more favor of Travel. Just move your finger, ticket go to your hand, dial 8008101111, Air China offer you convenient services! (Courtesy of Air China)</a:t>
            </a:r>
          </a:p>
        </p:txBody>
      </p:sp>
    </p:spTree>
    <p:extLst>
      <p:ext uri="{BB962C8B-B14F-4D97-AF65-F5344CB8AC3E}">
        <p14:creationId xmlns:p14="http://schemas.microsoft.com/office/powerpoint/2010/main" val="3144937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635FED-69F5-456A-ABC2-D003844A97C0}"/>
              </a:ext>
            </a:extLst>
          </p:cNvPr>
          <p:cNvSpPr>
            <a:spLocks noGrp="1"/>
          </p:cNvSpPr>
          <p:nvPr>
            <p:ph type="title"/>
          </p:nvPr>
        </p:nvSpPr>
        <p:spPr/>
        <p:txBody>
          <a:bodyPr>
            <a:normAutofit fontScale="90000"/>
          </a:bodyPr>
          <a:lstStyle/>
          <a:p>
            <a:r>
              <a:rPr lang="en-US" dirty="0"/>
              <a:t>4 Macro: Western vs Eastern Thought</a:t>
            </a:r>
          </a:p>
        </p:txBody>
      </p:sp>
      <p:sp>
        <p:nvSpPr>
          <p:cNvPr id="9" name="Content Placeholder 8">
            <a:extLst>
              <a:ext uri="{FF2B5EF4-FFF2-40B4-BE49-F238E27FC236}">
                <a16:creationId xmlns:a16="http://schemas.microsoft.com/office/drawing/2014/main" id="{30F328D4-9402-461D-9D58-39073347A5BD}"/>
              </a:ext>
            </a:extLst>
          </p:cNvPr>
          <p:cNvSpPr>
            <a:spLocks noGrp="1"/>
          </p:cNvSpPr>
          <p:nvPr>
            <p:ph idx="1"/>
          </p:nvPr>
        </p:nvSpPr>
        <p:spPr/>
        <p:txBody>
          <a:bodyPr>
            <a:normAutofit/>
          </a:bodyPr>
          <a:lstStyle/>
          <a:p>
            <a:r>
              <a:rPr lang="en-US" dirty="0"/>
              <a:t>Semitic [sum-</a:t>
            </a:r>
            <a:r>
              <a:rPr lang="en-US" dirty="0" err="1"/>
              <a:t>mit</a:t>
            </a:r>
            <a:r>
              <a:rPr lang="en-US" dirty="0"/>
              <a:t>-</a:t>
            </a:r>
            <a:r>
              <a:rPr lang="en-US" dirty="0" err="1"/>
              <a:t>ik</a:t>
            </a:r>
            <a:r>
              <a:rPr lang="en-US" dirty="0"/>
              <a:t>]</a:t>
            </a:r>
          </a:p>
          <a:p>
            <a:r>
              <a:rPr lang="en-US" dirty="0"/>
              <a:t>Greek [Greek]</a:t>
            </a:r>
          </a:p>
          <a:p>
            <a:r>
              <a:rPr lang="en-US" dirty="0"/>
              <a:t>Circular Thought</a:t>
            </a:r>
          </a:p>
          <a:p>
            <a:r>
              <a:rPr lang="en-US" dirty="0"/>
              <a:t>Linear Thought</a:t>
            </a:r>
          </a:p>
        </p:txBody>
      </p:sp>
      <p:sp>
        <p:nvSpPr>
          <p:cNvPr id="7" name="Text Placeholder 6">
            <a:extLst>
              <a:ext uri="{FF2B5EF4-FFF2-40B4-BE49-F238E27FC236}">
                <a16:creationId xmlns:a16="http://schemas.microsoft.com/office/drawing/2014/main" id="{23EA8E09-78FB-406E-9300-0BBF2238BF2E}"/>
              </a:ext>
            </a:extLst>
          </p:cNvPr>
          <p:cNvSpPr>
            <a:spLocks noGrp="1"/>
          </p:cNvSpPr>
          <p:nvPr>
            <p:ph type="body" sz="quarter" idx="12"/>
          </p:nvPr>
        </p:nvSpPr>
        <p:spPr/>
        <p:txBody>
          <a:bodyPr>
            <a:normAutofit fontScale="92500" lnSpcReduction="20000"/>
          </a:bodyPr>
          <a:lstStyle/>
          <a:p>
            <a:endParaRPr lang="en-US"/>
          </a:p>
        </p:txBody>
      </p:sp>
      <p:pic>
        <p:nvPicPr>
          <p:cNvPr id="10" name="Content Placeholder 9">
            <a:extLst>
              <a:ext uri="{FF2B5EF4-FFF2-40B4-BE49-F238E27FC236}">
                <a16:creationId xmlns:a16="http://schemas.microsoft.com/office/drawing/2014/main" id="{E56CBAFC-31B7-479E-A78D-2D12C9EEEE9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pic>
        <p:nvPicPr>
          <p:cNvPr id="11" name="Content Placeholder 17">
            <a:hlinkClick r:id="rId3" action="ppaction://hlinkfile"/>
            <a:extLst>
              <a:ext uri="{FF2B5EF4-FFF2-40B4-BE49-F238E27FC236}">
                <a16:creationId xmlns:a16="http://schemas.microsoft.com/office/drawing/2014/main" id="{5061CBFB-61ED-4596-951D-8B0EA11530A0}"/>
              </a:ext>
            </a:extLst>
          </p:cNvPr>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a:extLst>
              <a:ext uri="{FF2B5EF4-FFF2-40B4-BE49-F238E27FC236}">
                <a16:creationId xmlns:a16="http://schemas.microsoft.com/office/drawing/2014/main" id="{D8E1CC67-EFB9-49DC-9BB0-03912D16606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747681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BFDBC488-6124-2879-51A5-D4CB3C737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2218228"/>
            <a:ext cx="4267200" cy="3326693"/>
          </a:xfrm>
          <a:prstGeom prst="rect">
            <a:avLst/>
          </a:prstGeom>
        </p:spPr>
      </p:pic>
      <p:sp>
        <p:nvSpPr>
          <p:cNvPr id="8" name="Title 7">
            <a:extLst>
              <a:ext uri="{FF2B5EF4-FFF2-40B4-BE49-F238E27FC236}">
                <a16:creationId xmlns:a16="http://schemas.microsoft.com/office/drawing/2014/main" id="{61635FED-69F5-456A-ABC2-D003844A97C0}"/>
              </a:ext>
            </a:extLst>
          </p:cNvPr>
          <p:cNvSpPr>
            <a:spLocks noGrp="1"/>
          </p:cNvSpPr>
          <p:nvPr>
            <p:ph type="title"/>
          </p:nvPr>
        </p:nvSpPr>
        <p:spPr/>
        <p:txBody>
          <a:bodyPr>
            <a:normAutofit fontScale="90000"/>
          </a:bodyPr>
          <a:lstStyle/>
          <a:p>
            <a:r>
              <a:rPr lang="en-US"/>
              <a:t>4 Macro: Western vs Eastern Thought</a:t>
            </a:r>
            <a:endParaRPr lang="en-US" dirty="0"/>
          </a:p>
        </p:txBody>
      </p:sp>
      <p:sp>
        <p:nvSpPr>
          <p:cNvPr id="7" name="Text Placeholder 6">
            <a:extLst>
              <a:ext uri="{FF2B5EF4-FFF2-40B4-BE49-F238E27FC236}">
                <a16:creationId xmlns:a16="http://schemas.microsoft.com/office/drawing/2014/main" id="{18BC3DA8-4D2E-B4BD-DAC6-BFB89768C90E}"/>
              </a:ext>
            </a:extLst>
          </p:cNvPr>
          <p:cNvSpPr>
            <a:spLocks noGrp="1"/>
          </p:cNvSpPr>
          <p:nvPr>
            <p:ph type="body" sz="quarter" idx="12"/>
          </p:nvPr>
        </p:nvSpPr>
        <p:spPr/>
        <p:txBody>
          <a:bodyPr>
            <a:normAutofit fontScale="92500" lnSpcReduction="20000"/>
          </a:bodyPr>
          <a:lstStyle/>
          <a:p>
            <a:r>
              <a:rPr lang="en-US" dirty="0"/>
              <a:t>Order of Importance</a:t>
            </a:r>
          </a:p>
        </p:txBody>
      </p:sp>
      <p:pic>
        <p:nvPicPr>
          <p:cNvPr id="17" name="Content Placeholder 9">
            <a:extLst>
              <a:ext uri="{FF2B5EF4-FFF2-40B4-BE49-F238E27FC236}">
                <a16:creationId xmlns:a16="http://schemas.microsoft.com/office/drawing/2014/main" id="{65B4A0EE-2B33-4A7A-8FAC-462F7938FA36}"/>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20" name="Content Placeholder 19">
            <a:extLst>
              <a:ext uri="{FF2B5EF4-FFF2-40B4-BE49-F238E27FC236}">
                <a16:creationId xmlns:a16="http://schemas.microsoft.com/office/drawing/2014/main" id="{A369A488-ADCF-4EBB-8EFA-2A2DC5F02D5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8600" y="2585282"/>
            <a:ext cx="4114800" cy="2905048"/>
          </a:xfrm>
          <a:prstGeom prst="rect">
            <a:avLst/>
          </a:prstGeom>
        </p:spPr>
      </p:pic>
      <p:pic>
        <p:nvPicPr>
          <p:cNvPr id="21" name="Content Placeholder 20">
            <a:extLst>
              <a:ext uri="{FF2B5EF4-FFF2-40B4-BE49-F238E27FC236}">
                <a16:creationId xmlns:a16="http://schemas.microsoft.com/office/drawing/2014/main" id="{70F12848-5DCD-6B8F-B5A7-FF62C8EA0400}"/>
              </a:ext>
            </a:extLst>
          </p:cNvPr>
          <p:cNvPicPr>
            <a:picLocks noGrp="1" noChangeAspect="1"/>
          </p:cNvPicPr>
          <p:nvPr>
            <p:ph sz="quarter" idx="16"/>
          </p:nvPr>
        </p:nvPicPr>
        <p:blipFill>
          <a:blip r:embed="rId4">
            <a:extLst>
              <a:ext uri="{28A0092B-C50C-407E-A947-70E740481C1C}">
                <a14:useLocalDpi xmlns:a14="http://schemas.microsoft.com/office/drawing/2010/main" val="0"/>
              </a:ext>
            </a:extLst>
          </a:blip>
          <a:stretch>
            <a:fillRect/>
          </a:stretch>
        </p:blipFill>
        <p:spPr>
          <a:xfrm>
            <a:off x="4800600" y="2532278"/>
            <a:ext cx="4267200" cy="3012643"/>
          </a:xfrm>
          <a:prstGeom prst="rect">
            <a:avLst/>
          </a:prstGeom>
        </p:spPr>
      </p:pic>
      <p:pic>
        <p:nvPicPr>
          <p:cNvPr id="22" name="Picture 21">
            <a:extLst>
              <a:ext uri="{FF2B5EF4-FFF2-40B4-BE49-F238E27FC236}">
                <a16:creationId xmlns:a16="http://schemas.microsoft.com/office/drawing/2014/main" id="{4A1B843D-6FC0-4A0F-83FF-6A7C55F56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163637"/>
            <a:ext cx="4114800" cy="3326693"/>
          </a:xfrm>
          <a:prstGeom prst="rect">
            <a:avLst/>
          </a:prstGeom>
        </p:spPr>
      </p:pic>
    </p:spTree>
    <p:extLst>
      <p:ext uri="{BB962C8B-B14F-4D97-AF65-F5344CB8AC3E}">
        <p14:creationId xmlns:p14="http://schemas.microsoft.com/office/powerpoint/2010/main" val="169636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3000"/>
                                        <p:tgtEl>
                                          <p:spTgt spid="22"/>
                                        </p:tgtEl>
                                      </p:cBhvr>
                                    </p:animEffect>
                                    <p:set>
                                      <p:cBhvr>
                                        <p:cTn id="7" dur="1" fill="hold">
                                          <p:stCondLst>
                                            <p:cond delay="299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A3A0B87-B061-4D5E-BC19-48A328A79E67}"/>
              </a:ext>
            </a:extLst>
          </p:cNvPr>
          <p:cNvPicPr>
            <a:picLocks noChangeAspect="1"/>
          </p:cNvPicPr>
          <p:nvPr/>
        </p:nvPicPr>
        <p:blipFill rotWithShape="1">
          <a:blip r:embed="rId2">
            <a:extLst>
              <a:ext uri="{28A0092B-C50C-407E-A947-70E740481C1C}">
                <a14:useLocalDpi xmlns:a14="http://schemas.microsoft.com/office/drawing/2010/main" val="0"/>
              </a:ext>
            </a:extLst>
          </a:blip>
          <a:srcRect b="49913"/>
          <a:stretch/>
        </p:blipFill>
        <p:spPr>
          <a:xfrm>
            <a:off x="5983583" y="2415374"/>
            <a:ext cx="817635" cy="794968"/>
          </a:xfrm>
          <a:prstGeom prst="rect">
            <a:avLst/>
          </a:prstGeom>
        </p:spPr>
      </p:pic>
      <p:sp>
        <p:nvSpPr>
          <p:cNvPr id="8" name="Title 7">
            <a:extLst>
              <a:ext uri="{FF2B5EF4-FFF2-40B4-BE49-F238E27FC236}">
                <a16:creationId xmlns:a16="http://schemas.microsoft.com/office/drawing/2014/main" id="{61635FED-69F5-456A-ABC2-D003844A97C0}"/>
              </a:ext>
            </a:extLst>
          </p:cNvPr>
          <p:cNvSpPr>
            <a:spLocks noGrp="1"/>
          </p:cNvSpPr>
          <p:nvPr>
            <p:ph type="title"/>
          </p:nvPr>
        </p:nvSpPr>
        <p:spPr>
          <a:xfrm>
            <a:off x="990600" y="304800"/>
            <a:ext cx="8153400" cy="457200"/>
          </a:xfrm>
        </p:spPr>
        <p:txBody>
          <a:bodyPr>
            <a:normAutofit fontScale="90000"/>
          </a:bodyPr>
          <a:lstStyle/>
          <a:p>
            <a:r>
              <a:rPr lang="en-US"/>
              <a:t>4 Macro: Western vs Eastern Thought</a:t>
            </a:r>
            <a:endParaRPr lang="en-US" dirty="0"/>
          </a:p>
        </p:txBody>
      </p:sp>
      <p:sp>
        <p:nvSpPr>
          <p:cNvPr id="12" name="Content Placeholder 11">
            <a:extLst>
              <a:ext uri="{FF2B5EF4-FFF2-40B4-BE49-F238E27FC236}">
                <a16:creationId xmlns:a16="http://schemas.microsoft.com/office/drawing/2014/main" id="{F58861C3-8DF3-4802-A0C5-0334EAD9AC43}"/>
              </a:ext>
            </a:extLst>
          </p:cNvPr>
          <p:cNvSpPr>
            <a:spLocks noGrp="1"/>
          </p:cNvSpPr>
          <p:nvPr>
            <p:ph idx="1"/>
          </p:nvPr>
        </p:nvSpPr>
        <p:spPr>
          <a:xfrm>
            <a:off x="228600" y="1447800"/>
            <a:ext cx="4114801" cy="5180013"/>
          </a:xfrm>
        </p:spPr>
        <p:txBody>
          <a:bodyPr/>
          <a:lstStyle/>
          <a:p>
            <a:r>
              <a:rPr lang="en-US" dirty="0"/>
              <a:t>Order of Importance</a:t>
            </a:r>
          </a:p>
          <a:p>
            <a:r>
              <a:rPr lang="en-US" dirty="0"/>
              <a:t>Circular vs. Linear</a:t>
            </a:r>
          </a:p>
        </p:txBody>
      </p:sp>
      <p:sp>
        <p:nvSpPr>
          <p:cNvPr id="19" name="Text Placeholder 18">
            <a:extLst>
              <a:ext uri="{FF2B5EF4-FFF2-40B4-BE49-F238E27FC236}">
                <a16:creationId xmlns:a16="http://schemas.microsoft.com/office/drawing/2014/main" id="{B6D35345-9AAE-3650-6F1F-2F42B63EA1E4}"/>
              </a:ext>
            </a:extLst>
          </p:cNvPr>
          <p:cNvSpPr>
            <a:spLocks noGrp="1"/>
          </p:cNvSpPr>
          <p:nvPr>
            <p:ph type="body" sz="quarter" idx="12"/>
          </p:nvPr>
        </p:nvSpPr>
        <p:spPr/>
        <p:txBody>
          <a:bodyPr>
            <a:normAutofit fontScale="92500" lnSpcReduction="20000"/>
          </a:bodyPr>
          <a:lstStyle/>
          <a:p>
            <a:r>
              <a:rPr lang="en-CA" dirty="0"/>
              <a:t>Circular vs Linear </a:t>
            </a:r>
            <a:endParaRPr lang="en-US" dirty="0"/>
          </a:p>
        </p:txBody>
      </p:sp>
      <p:pic>
        <p:nvPicPr>
          <p:cNvPr id="17" name="Content Placeholder 9">
            <a:extLst>
              <a:ext uri="{FF2B5EF4-FFF2-40B4-BE49-F238E27FC236}">
                <a16:creationId xmlns:a16="http://schemas.microsoft.com/office/drawing/2014/main" id="{65B4A0EE-2B33-4A7A-8FAC-462F7938FA36}"/>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pic>
        <p:nvPicPr>
          <p:cNvPr id="6" name="Content Placeholder 5">
            <a:extLst>
              <a:ext uri="{FF2B5EF4-FFF2-40B4-BE49-F238E27FC236}">
                <a16:creationId xmlns:a16="http://schemas.microsoft.com/office/drawing/2014/main" id="{10BF0A03-3D78-48CC-8F11-E2DDD7E5564C}"/>
              </a:ext>
            </a:extLst>
          </p:cNvPr>
          <p:cNvPicPr>
            <a:picLocks noGrp="1" noChangeAspect="1"/>
          </p:cNvPicPr>
          <p:nvPr>
            <p:ph sz="quarter" idx="16"/>
          </p:nvPr>
        </p:nvPicPr>
        <p:blipFill>
          <a:blip r:embed="rId4">
            <a:extLst>
              <a:ext uri="{28A0092B-C50C-407E-A947-70E740481C1C}">
                <a14:useLocalDpi xmlns:a14="http://schemas.microsoft.com/office/drawing/2010/main" val="0"/>
              </a:ext>
            </a:extLst>
          </a:blip>
          <a:stretch>
            <a:fillRect/>
          </a:stretch>
        </p:blipFill>
        <p:spPr>
          <a:xfrm>
            <a:off x="6024370" y="3223258"/>
            <a:ext cx="1819660" cy="1630683"/>
          </a:xfrm>
        </p:spPr>
      </p:pic>
      <p:sp>
        <p:nvSpPr>
          <p:cNvPr id="21" name="Content Placeholder 20">
            <a:extLst>
              <a:ext uri="{FF2B5EF4-FFF2-40B4-BE49-F238E27FC236}">
                <a16:creationId xmlns:a16="http://schemas.microsoft.com/office/drawing/2014/main" id="{793493CE-3EAB-33D5-C90D-33AC3E2BA192}"/>
              </a:ext>
            </a:extLst>
          </p:cNvPr>
          <p:cNvSpPr>
            <a:spLocks noGrp="1"/>
          </p:cNvSpPr>
          <p:nvPr>
            <p:ph sz="quarter" idx="14"/>
          </p:nvPr>
        </p:nvSpPr>
        <p:spPr/>
        <p:txBody>
          <a:bodyPr/>
          <a:lstStyle/>
          <a:p>
            <a:endParaRPr lang="en-US"/>
          </a:p>
        </p:txBody>
      </p:sp>
      <p:sp>
        <p:nvSpPr>
          <p:cNvPr id="22" name="Content Placeholder 21">
            <a:extLst>
              <a:ext uri="{FF2B5EF4-FFF2-40B4-BE49-F238E27FC236}">
                <a16:creationId xmlns:a16="http://schemas.microsoft.com/office/drawing/2014/main" id="{DD01AC8C-DE33-9EC5-FD02-51AAFF603242}"/>
              </a:ext>
            </a:extLst>
          </p:cNvPr>
          <p:cNvSpPr>
            <a:spLocks noGrp="1"/>
          </p:cNvSpPr>
          <p:nvPr>
            <p:ph sz="quarter" idx="15"/>
          </p:nvPr>
        </p:nvSpPr>
        <p:spPr/>
        <p:txBody>
          <a:bodyPr/>
          <a:lstStyle/>
          <a:p>
            <a:endParaRPr lang="en-US"/>
          </a:p>
        </p:txBody>
      </p:sp>
      <p:sp>
        <p:nvSpPr>
          <p:cNvPr id="11" name="Arrow: Down 10">
            <a:extLst>
              <a:ext uri="{FF2B5EF4-FFF2-40B4-BE49-F238E27FC236}">
                <a16:creationId xmlns:a16="http://schemas.microsoft.com/office/drawing/2014/main" id="{A3BC51D8-A707-458F-B3C5-87263BFF051A}"/>
              </a:ext>
            </a:extLst>
          </p:cNvPr>
          <p:cNvSpPr/>
          <p:nvPr/>
        </p:nvSpPr>
        <p:spPr bwMode="auto">
          <a:xfrm>
            <a:off x="7113481" y="2415374"/>
            <a:ext cx="714554" cy="736641"/>
          </a:xfrm>
          <a:prstGeom prst="downArrow">
            <a:avLst/>
          </a:prstGeom>
          <a:solidFill>
            <a:srgbClr val="00B0F0"/>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35216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10"/>
                                        </p:tgtEl>
                                        <p:attrNameLst>
                                          <p:attrName>r</p:attrName>
                                        </p:attrNameLst>
                                      </p:cBhvr>
                                    </p:animRot>
                                  </p:childTnLst>
                                </p:cTn>
                              </p:par>
                              <p:par>
                                <p:cTn id="7" presetID="22" presetClass="entr" presetSubtype="1" repeatCount="indefinite"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wipe(up)">
                                      <p:cBhvr>
                                        <p:cTn id="9"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635FED-69F5-456A-ABC2-D003844A97C0}"/>
              </a:ext>
            </a:extLst>
          </p:cNvPr>
          <p:cNvSpPr>
            <a:spLocks noGrp="1"/>
          </p:cNvSpPr>
          <p:nvPr>
            <p:ph type="title"/>
          </p:nvPr>
        </p:nvSpPr>
        <p:spPr/>
        <p:txBody>
          <a:bodyPr>
            <a:normAutofit fontScale="90000"/>
          </a:bodyPr>
          <a:lstStyle/>
          <a:p>
            <a:r>
              <a:rPr lang="en-US"/>
              <a:t>4 Macro: Western vs Eastern Thought</a:t>
            </a:r>
            <a:endParaRPr lang="en-US" dirty="0"/>
          </a:p>
        </p:txBody>
      </p:sp>
      <p:sp>
        <p:nvSpPr>
          <p:cNvPr id="12" name="Content Placeholder 11">
            <a:extLst>
              <a:ext uri="{FF2B5EF4-FFF2-40B4-BE49-F238E27FC236}">
                <a16:creationId xmlns:a16="http://schemas.microsoft.com/office/drawing/2014/main" id="{F58861C3-8DF3-4802-A0C5-0334EAD9AC43}"/>
              </a:ext>
            </a:extLst>
          </p:cNvPr>
          <p:cNvSpPr>
            <a:spLocks noGrp="1"/>
          </p:cNvSpPr>
          <p:nvPr>
            <p:ph idx="1"/>
          </p:nvPr>
        </p:nvSpPr>
        <p:spPr/>
        <p:txBody>
          <a:bodyPr/>
          <a:lstStyle/>
          <a:p>
            <a:r>
              <a:rPr lang="en-US" dirty="0"/>
              <a:t>1:1 interactions</a:t>
            </a:r>
          </a:p>
          <a:p>
            <a:r>
              <a:rPr lang="en-US" dirty="0"/>
              <a:t>Writing Scientific Papers</a:t>
            </a:r>
          </a:p>
          <a:p>
            <a:r>
              <a:rPr lang="en-US" dirty="0"/>
              <a:t>Reading Scientific Paper</a:t>
            </a:r>
          </a:p>
        </p:txBody>
      </p:sp>
      <p:sp>
        <p:nvSpPr>
          <p:cNvPr id="13" name="Text Placeholder 12">
            <a:extLst>
              <a:ext uri="{FF2B5EF4-FFF2-40B4-BE49-F238E27FC236}">
                <a16:creationId xmlns:a16="http://schemas.microsoft.com/office/drawing/2014/main" id="{2769CE2A-0DEB-43CB-B931-25AA325F5F82}"/>
              </a:ext>
            </a:extLst>
          </p:cNvPr>
          <p:cNvSpPr>
            <a:spLocks noGrp="1"/>
          </p:cNvSpPr>
          <p:nvPr>
            <p:ph type="body" sz="quarter" idx="12"/>
          </p:nvPr>
        </p:nvSpPr>
        <p:spPr/>
        <p:txBody>
          <a:bodyPr>
            <a:normAutofit fontScale="92500" lnSpcReduction="20000"/>
          </a:bodyPr>
          <a:lstStyle/>
          <a:p>
            <a:r>
              <a:rPr lang="en-CA" dirty="0"/>
              <a:t>So What?</a:t>
            </a:r>
            <a:endParaRPr lang="en-US" dirty="0"/>
          </a:p>
        </p:txBody>
      </p:sp>
      <p:pic>
        <p:nvPicPr>
          <p:cNvPr id="17" name="Content Placeholder 9">
            <a:extLst>
              <a:ext uri="{FF2B5EF4-FFF2-40B4-BE49-F238E27FC236}">
                <a16:creationId xmlns:a16="http://schemas.microsoft.com/office/drawing/2014/main" id="{65B4A0EE-2B33-4A7A-8FAC-462F7938FA3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3E693F8B-F48F-CF88-7C46-B28D125DC946}"/>
              </a:ext>
            </a:extLst>
          </p:cNvPr>
          <p:cNvSpPr>
            <a:spLocks noGrp="1"/>
          </p:cNvSpPr>
          <p:nvPr>
            <p:ph sz="quarter" idx="16"/>
          </p:nvPr>
        </p:nvSpPr>
        <p:spPr/>
        <p:txBody>
          <a:bodyPr/>
          <a:lstStyle/>
          <a:p>
            <a:endParaRPr lang="en-US" dirty="0"/>
          </a:p>
        </p:txBody>
      </p:sp>
      <p:sp>
        <p:nvSpPr>
          <p:cNvPr id="9" name="Content Placeholder 8">
            <a:extLst>
              <a:ext uri="{FF2B5EF4-FFF2-40B4-BE49-F238E27FC236}">
                <a16:creationId xmlns:a16="http://schemas.microsoft.com/office/drawing/2014/main" id="{4E84DADE-097D-69AD-8B4E-E9EEF02ADD3C}"/>
              </a:ext>
            </a:extLst>
          </p:cNvPr>
          <p:cNvSpPr>
            <a:spLocks noGrp="1"/>
          </p:cNvSpPr>
          <p:nvPr>
            <p:ph sz="quarter" idx="14"/>
          </p:nvPr>
        </p:nvSpPr>
        <p:spPr/>
        <p:txBody>
          <a:bodyPr/>
          <a:lstStyle/>
          <a:p>
            <a:endParaRPr lang="en-US"/>
          </a:p>
        </p:txBody>
      </p:sp>
      <p:sp>
        <p:nvSpPr>
          <p:cNvPr id="10" name="Content Placeholder 9">
            <a:extLst>
              <a:ext uri="{FF2B5EF4-FFF2-40B4-BE49-F238E27FC236}">
                <a16:creationId xmlns:a16="http://schemas.microsoft.com/office/drawing/2014/main" id="{5D48218B-FD26-79B1-3A33-96C69CEAB411}"/>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4052922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635FED-69F5-456A-ABC2-D003844A97C0}"/>
              </a:ext>
            </a:extLst>
          </p:cNvPr>
          <p:cNvSpPr>
            <a:spLocks noGrp="1"/>
          </p:cNvSpPr>
          <p:nvPr>
            <p:ph type="title"/>
          </p:nvPr>
        </p:nvSpPr>
        <p:spPr>
          <a:xfrm>
            <a:off x="990600" y="304800"/>
            <a:ext cx="8153400" cy="457200"/>
          </a:xfrm>
        </p:spPr>
        <p:txBody>
          <a:bodyPr>
            <a:normAutofit fontScale="90000"/>
          </a:bodyPr>
          <a:lstStyle/>
          <a:p>
            <a:r>
              <a:rPr lang="en-US" dirty="0"/>
              <a:t>4 Macro: Western vs Eastern Thought</a:t>
            </a:r>
          </a:p>
        </p:txBody>
      </p:sp>
      <p:sp>
        <p:nvSpPr>
          <p:cNvPr id="12" name="Content Placeholder 11">
            <a:extLst>
              <a:ext uri="{FF2B5EF4-FFF2-40B4-BE49-F238E27FC236}">
                <a16:creationId xmlns:a16="http://schemas.microsoft.com/office/drawing/2014/main" id="{F58861C3-8DF3-4802-A0C5-0334EAD9AC43}"/>
              </a:ext>
            </a:extLst>
          </p:cNvPr>
          <p:cNvSpPr>
            <a:spLocks noGrp="1"/>
          </p:cNvSpPr>
          <p:nvPr>
            <p:ph idx="1"/>
          </p:nvPr>
        </p:nvSpPr>
        <p:spPr>
          <a:xfrm>
            <a:off x="228600" y="1447800"/>
            <a:ext cx="8686800" cy="5180013"/>
          </a:xfrm>
        </p:spPr>
        <p:txBody>
          <a:bodyPr/>
          <a:lstStyle/>
          <a:p>
            <a:r>
              <a:rPr lang="en-US" dirty="0"/>
              <a:t>Order of Importance</a:t>
            </a:r>
          </a:p>
          <a:p>
            <a:r>
              <a:rPr lang="en-US" dirty="0"/>
              <a:t>Circular vs. Linear</a:t>
            </a:r>
          </a:p>
          <a:p>
            <a:r>
              <a:rPr lang="en-US" dirty="0"/>
              <a:t>Importance</a:t>
            </a:r>
          </a:p>
          <a:p>
            <a:r>
              <a:rPr lang="en-US" dirty="0"/>
              <a:t>Your thinking?</a:t>
            </a:r>
          </a:p>
        </p:txBody>
      </p:sp>
      <p:sp>
        <p:nvSpPr>
          <p:cNvPr id="7" name="Text Placeholder 6">
            <a:extLst>
              <a:ext uri="{FF2B5EF4-FFF2-40B4-BE49-F238E27FC236}">
                <a16:creationId xmlns:a16="http://schemas.microsoft.com/office/drawing/2014/main" id="{2EAD7D17-3167-E9E3-D7A9-25E8CFF58941}"/>
              </a:ext>
            </a:extLst>
          </p:cNvPr>
          <p:cNvSpPr>
            <a:spLocks noGrp="1"/>
          </p:cNvSpPr>
          <p:nvPr>
            <p:ph type="body" sz="quarter" idx="12"/>
          </p:nvPr>
        </p:nvSpPr>
        <p:spPr/>
        <p:txBody>
          <a:bodyPr>
            <a:normAutofit fontScale="92500" lnSpcReduction="20000"/>
          </a:bodyPr>
          <a:lstStyle/>
          <a:p>
            <a:endParaRPr lang="en-US"/>
          </a:p>
        </p:txBody>
      </p:sp>
      <p:pic>
        <p:nvPicPr>
          <p:cNvPr id="17" name="Content Placeholder 9">
            <a:extLst>
              <a:ext uri="{FF2B5EF4-FFF2-40B4-BE49-F238E27FC236}">
                <a16:creationId xmlns:a16="http://schemas.microsoft.com/office/drawing/2014/main" id="{65B4A0EE-2B33-4A7A-8FAC-462F7938FA3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3E071CEB-3A7E-FA63-4FFE-7D1B5E59F281}"/>
              </a:ext>
            </a:extLst>
          </p:cNvPr>
          <p:cNvSpPr>
            <a:spLocks noGrp="1"/>
          </p:cNvSpPr>
          <p:nvPr>
            <p:ph sz="quarter" idx="14"/>
          </p:nvPr>
        </p:nvSpPr>
        <p:spPr/>
        <p:txBody>
          <a:bodyPr/>
          <a:lstStyle/>
          <a:p>
            <a:endParaRPr lang="en-US"/>
          </a:p>
        </p:txBody>
      </p:sp>
      <p:sp>
        <p:nvSpPr>
          <p:cNvPr id="11" name="Content Placeholder 10">
            <a:extLst>
              <a:ext uri="{FF2B5EF4-FFF2-40B4-BE49-F238E27FC236}">
                <a16:creationId xmlns:a16="http://schemas.microsoft.com/office/drawing/2014/main" id="{2BC2FF6A-2994-D275-93B2-5E012386F577}"/>
              </a:ext>
            </a:extLst>
          </p:cNvPr>
          <p:cNvSpPr>
            <a:spLocks noGrp="1"/>
          </p:cNvSpPr>
          <p:nvPr>
            <p:ph sz="quarter" idx="15"/>
          </p:nvPr>
        </p:nvSpPr>
        <p:spPr/>
        <p:txBody>
          <a:bodyPr/>
          <a:lstStyle/>
          <a:p>
            <a:endParaRPr lang="en-US"/>
          </a:p>
        </p:txBody>
      </p:sp>
      <p:graphicFrame>
        <p:nvGraphicFramePr>
          <p:cNvPr id="4" name="Table 3">
            <a:extLst>
              <a:ext uri="{FF2B5EF4-FFF2-40B4-BE49-F238E27FC236}">
                <a16:creationId xmlns:a16="http://schemas.microsoft.com/office/drawing/2014/main" id="{72C824AE-C76E-4DF9-A2CA-6022DC4D28C6}"/>
              </a:ext>
            </a:extLst>
          </p:cNvPr>
          <p:cNvGraphicFramePr>
            <a:graphicFrameLocks noGrp="1"/>
          </p:cNvGraphicFramePr>
          <p:nvPr>
            <p:extLst>
              <p:ext uri="{D42A27DB-BD31-4B8C-83A1-F6EECF244321}">
                <p14:modId xmlns:p14="http://schemas.microsoft.com/office/powerpoint/2010/main" val="965287724"/>
              </p:ext>
            </p:extLst>
          </p:nvPr>
        </p:nvGraphicFramePr>
        <p:xfrm>
          <a:off x="256967" y="4327860"/>
          <a:ext cx="8799185" cy="1462898"/>
        </p:xfrm>
        <a:graphic>
          <a:graphicData uri="http://schemas.openxmlformats.org/drawingml/2006/table">
            <a:tbl>
              <a:tblPr firstRow="1" bandRow="1">
                <a:tableStyleId>{073A0DAA-6AF3-43AB-8588-CEC1D06C72B9}</a:tableStyleId>
              </a:tblPr>
              <a:tblGrid>
                <a:gridCol w="1759837">
                  <a:extLst>
                    <a:ext uri="{9D8B030D-6E8A-4147-A177-3AD203B41FA5}">
                      <a16:colId xmlns:a16="http://schemas.microsoft.com/office/drawing/2014/main" val="1359104743"/>
                    </a:ext>
                  </a:extLst>
                </a:gridCol>
                <a:gridCol w="1759837">
                  <a:extLst>
                    <a:ext uri="{9D8B030D-6E8A-4147-A177-3AD203B41FA5}">
                      <a16:colId xmlns:a16="http://schemas.microsoft.com/office/drawing/2014/main" val="1473829141"/>
                    </a:ext>
                  </a:extLst>
                </a:gridCol>
                <a:gridCol w="1759837">
                  <a:extLst>
                    <a:ext uri="{9D8B030D-6E8A-4147-A177-3AD203B41FA5}">
                      <a16:colId xmlns:a16="http://schemas.microsoft.com/office/drawing/2014/main" val="1313803977"/>
                    </a:ext>
                  </a:extLst>
                </a:gridCol>
                <a:gridCol w="1759837">
                  <a:extLst>
                    <a:ext uri="{9D8B030D-6E8A-4147-A177-3AD203B41FA5}">
                      <a16:colId xmlns:a16="http://schemas.microsoft.com/office/drawing/2014/main" val="1252841119"/>
                    </a:ext>
                  </a:extLst>
                </a:gridCol>
                <a:gridCol w="1759837">
                  <a:extLst>
                    <a:ext uri="{9D8B030D-6E8A-4147-A177-3AD203B41FA5}">
                      <a16:colId xmlns:a16="http://schemas.microsoft.com/office/drawing/2014/main" val="2063193610"/>
                    </a:ext>
                  </a:extLst>
                </a:gridCol>
              </a:tblGrid>
              <a:tr h="612956">
                <a:tc>
                  <a:txBody>
                    <a:bodyPr/>
                    <a:lstStyle/>
                    <a:p>
                      <a:pPr algn="ctr"/>
                      <a:r>
                        <a:rPr lang="en-US" dirty="0"/>
                        <a:t>Main request:</a:t>
                      </a:r>
                    </a:p>
                  </a:txBody>
                  <a:tcPr anchor="ctr"/>
                </a:tc>
                <a:tc>
                  <a:txBody>
                    <a:bodyPr/>
                    <a:lstStyle/>
                    <a:p>
                      <a:pPr algn="ctr"/>
                      <a:r>
                        <a:rPr lang="en-US" dirty="0"/>
                        <a:t>Other</a:t>
                      </a:r>
                    </a:p>
                  </a:txBody>
                  <a:tcPr anchor="ctr"/>
                </a:tc>
                <a:tc>
                  <a:txBody>
                    <a:bodyPr/>
                    <a:lstStyle/>
                    <a:p>
                      <a:pPr algn="ctr"/>
                      <a:r>
                        <a:rPr lang="en-US" dirty="0"/>
                        <a:t>Beginning</a:t>
                      </a:r>
                    </a:p>
                  </a:txBody>
                  <a:tcPr anchor="ctr"/>
                </a:tc>
                <a:tc>
                  <a:txBody>
                    <a:bodyPr/>
                    <a:lstStyle/>
                    <a:p>
                      <a:pPr algn="ctr"/>
                      <a:r>
                        <a:rPr lang="en-US" dirty="0"/>
                        <a:t>Middle</a:t>
                      </a:r>
                    </a:p>
                  </a:txBody>
                  <a:tcPr anchor="ctr"/>
                </a:tc>
                <a:tc>
                  <a:txBody>
                    <a:bodyPr/>
                    <a:lstStyle/>
                    <a:p>
                      <a:pPr algn="ctr"/>
                      <a:r>
                        <a:rPr lang="en-US" dirty="0"/>
                        <a:t>End</a:t>
                      </a:r>
                    </a:p>
                  </a:txBody>
                  <a:tcPr anchor="ctr"/>
                </a:tc>
                <a:extLst>
                  <a:ext uri="{0D108BD9-81ED-4DB2-BD59-A6C34878D82A}">
                    <a16:rowId xmlns:a16="http://schemas.microsoft.com/office/drawing/2014/main" val="4162992838"/>
                  </a:ext>
                </a:extLst>
              </a:tr>
              <a:tr h="849942">
                <a:tc>
                  <a:txBody>
                    <a:bodyPr/>
                    <a:lstStyle/>
                    <a:p>
                      <a:pPr algn="ctr"/>
                      <a:r>
                        <a:rPr lang="en-US" dirty="0">
                          <a:solidFill>
                            <a:schemeClr val="tx2"/>
                          </a:solidFill>
                        </a:rPr>
                        <a:t>#(%) students</a:t>
                      </a:r>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714563977"/>
                  </a:ext>
                </a:extLst>
              </a:tr>
            </a:tbl>
          </a:graphicData>
        </a:graphic>
      </p:graphicFrame>
    </p:spTree>
    <p:extLst>
      <p:ext uri="{BB962C8B-B14F-4D97-AF65-F5344CB8AC3E}">
        <p14:creationId xmlns:p14="http://schemas.microsoft.com/office/powerpoint/2010/main" val="4101765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1948480-3E54-42C7-8E66-E3A9A1C65AB0}"/>
              </a:ext>
            </a:extLst>
          </p:cNvPr>
          <p:cNvSpPr>
            <a:spLocks noGrp="1"/>
          </p:cNvSpPr>
          <p:nvPr>
            <p:ph type="title"/>
          </p:nvPr>
        </p:nvSpPr>
        <p:spPr/>
        <p:txBody>
          <a:bodyPr>
            <a:normAutofit fontScale="90000"/>
          </a:bodyPr>
          <a:lstStyle/>
          <a:p>
            <a:r>
              <a:rPr lang="en-US" dirty="0"/>
              <a:t>4 Macro: Western vs Eastern Thought</a:t>
            </a:r>
          </a:p>
        </p:txBody>
      </p:sp>
      <p:sp>
        <p:nvSpPr>
          <p:cNvPr id="9" name="Content Placeholder 8">
            <a:extLst>
              <a:ext uri="{FF2B5EF4-FFF2-40B4-BE49-F238E27FC236}">
                <a16:creationId xmlns:a16="http://schemas.microsoft.com/office/drawing/2014/main" id="{DF40351F-5EAC-4A1B-B09B-C63231C737F1}"/>
              </a:ext>
            </a:extLst>
          </p:cNvPr>
          <p:cNvSpPr>
            <a:spLocks noGrp="1"/>
          </p:cNvSpPr>
          <p:nvPr>
            <p:ph idx="1"/>
          </p:nvPr>
        </p:nvSpPr>
        <p:spPr/>
        <p:txBody>
          <a:bodyPr/>
          <a:lstStyle/>
          <a:p>
            <a:r>
              <a:rPr lang="en-US" dirty="0">
                <a:solidFill>
                  <a:srgbClr val="FF0000"/>
                </a:solidFill>
              </a:rPr>
              <a:t>Re-Read</a:t>
            </a:r>
            <a:r>
              <a:rPr lang="en-US" dirty="0"/>
              <a:t> your letter of request (last homework)</a:t>
            </a:r>
          </a:p>
          <a:p>
            <a:r>
              <a:rPr lang="en-US" dirty="0">
                <a:solidFill>
                  <a:srgbClr val="FF0000"/>
                </a:solidFill>
              </a:rPr>
              <a:t>Re-Sequence. </a:t>
            </a:r>
            <a:r>
              <a:rPr lang="en-US" dirty="0"/>
              <a:t>Decide how it should be changed to reflect an English sequence of ideas.</a:t>
            </a:r>
          </a:p>
          <a:p>
            <a:r>
              <a:rPr lang="en-US" dirty="0">
                <a:solidFill>
                  <a:srgbClr val="FF0000"/>
                </a:solidFill>
              </a:rPr>
              <a:t>Re-Move</a:t>
            </a:r>
            <a:r>
              <a:rPr lang="en-US" dirty="0"/>
              <a:t> any Chinglish.</a:t>
            </a:r>
          </a:p>
          <a:p>
            <a:r>
              <a:rPr lang="en-US" dirty="0">
                <a:solidFill>
                  <a:srgbClr val="FF0000"/>
                </a:solidFill>
              </a:rPr>
              <a:t>Re-Write</a:t>
            </a:r>
            <a:r>
              <a:rPr lang="en-US" dirty="0"/>
              <a:t> the letter.</a:t>
            </a:r>
          </a:p>
        </p:txBody>
      </p:sp>
      <p:sp>
        <p:nvSpPr>
          <p:cNvPr id="10" name="Text Placeholder 9">
            <a:extLst>
              <a:ext uri="{FF2B5EF4-FFF2-40B4-BE49-F238E27FC236}">
                <a16:creationId xmlns:a16="http://schemas.microsoft.com/office/drawing/2014/main" id="{E6C19B1F-1808-4AF3-849C-A4E58833F373}"/>
              </a:ext>
            </a:extLst>
          </p:cNvPr>
          <p:cNvSpPr>
            <a:spLocks noGrp="1"/>
          </p:cNvSpPr>
          <p:nvPr>
            <p:ph type="body" sz="quarter" idx="12"/>
          </p:nvPr>
        </p:nvSpPr>
        <p:spPr/>
        <p:txBody>
          <a:bodyPr>
            <a:normAutofit fontScale="92500" lnSpcReduction="20000"/>
          </a:bodyPr>
          <a:lstStyle/>
          <a:p>
            <a:endParaRPr lang="en-US"/>
          </a:p>
        </p:txBody>
      </p:sp>
      <p:sp>
        <p:nvSpPr>
          <p:cNvPr id="12" name="Content Placeholder 11">
            <a:extLst>
              <a:ext uri="{FF2B5EF4-FFF2-40B4-BE49-F238E27FC236}">
                <a16:creationId xmlns:a16="http://schemas.microsoft.com/office/drawing/2014/main" id="{86C446C3-A6B3-48A5-A1E8-335508D30552}"/>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DB3D5C97-F89C-4597-865F-E0CA2337B268}"/>
              </a:ext>
            </a:extLst>
          </p:cNvPr>
          <p:cNvSpPr>
            <a:spLocks noGrp="1"/>
          </p:cNvSpPr>
          <p:nvPr>
            <p:ph sz="quarter" idx="15"/>
          </p:nvPr>
        </p:nvSpPr>
        <p:spPr/>
        <p:txBody>
          <a:bodyPr/>
          <a:lstStyle/>
          <a:p>
            <a:endParaRPr lang="en-US"/>
          </a:p>
        </p:txBody>
      </p:sp>
      <p:pic>
        <p:nvPicPr>
          <p:cNvPr id="2" name="Content Placeholder 1">
            <a:extLst>
              <a:ext uri="{FF2B5EF4-FFF2-40B4-BE49-F238E27FC236}">
                <a16:creationId xmlns:a16="http://schemas.microsoft.com/office/drawing/2014/main" id="{C91A735A-839F-A534-22C9-44A6BDE871C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3232979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a:xfrm>
            <a:off x="990600" y="304800"/>
            <a:ext cx="8153400" cy="457200"/>
          </a:xfrm>
        </p:spPr>
        <p:txBody>
          <a:bodyPr>
            <a:normAutofit fontScale="90000"/>
          </a:bodyPr>
          <a:lstStyle/>
          <a:p>
            <a:r>
              <a:rPr lang="en-CA" dirty="0"/>
              <a:t>5 Homework &amp; Assignments</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a:xfrm>
            <a:off x="228600" y="1447800"/>
            <a:ext cx="8686800" cy="5180013"/>
          </a:xfrm>
        </p:spPr>
        <p:txBody>
          <a:bodyPr/>
          <a:lstStyle/>
          <a:p>
            <a:r>
              <a:rPr lang="en-CA" dirty="0"/>
              <a:t>Complete the re-sequencing of the sentences.</a:t>
            </a:r>
          </a:p>
          <a:p>
            <a:r>
              <a:rPr lang="en-CA" dirty="0"/>
              <a:t>Complete rewriting your letter of request.</a:t>
            </a:r>
          </a:p>
          <a:p>
            <a:r>
              <a:rPr lang="en-CA" dirty="0"/>
              <a:t>Next class please </a:t>
            </a:r>
            <a:r>
              <a:rPr lang="en-CA"/>
              <a:t>bring a </a:t>
            </a:r>
            <a:r>
              <a:rPr lang="en-CA" dirty="0"/>
              <a:t>photocopy of an English Paper in your field that you have not read. It should be ~2 pages long.</a:t>
            </a:r>
          </a:p>
        </p:txBody>
      </p:sp>
      <p:sp>
        <p:nvSpPr>
          <p:cNvPr id="12" name="Text Placeholder 11">
            <a:extLst>
              <a:ext uri="{FF2B5EF4-FFF2-40B4-BE49-F238E27FC236}">
                <a16:creationId xmlns:a16="http://schemas.microsoft.com/office/drawing/2014/main" id="{A5A8EAFA-22D4-0BC0-DACF-6003BBF17AE4}"/>
              </a:ext>
            </a:extLst>
          </p:cNvPr>
          <p:cNvSpPr>
            <a:spLocks noGrp="1"/>
          </p:cNvSpPr>
          <p:nvPr>
            <p:ph type="body" sz="quarter" idx="12"/>
          </p:nvPr>
        </p:nvSpPr>
        <p:spPr/>
        <p:txBody>
          <a:bodyPr>
            <a:normAutofit fontScale="92500" lnSpcReduction="20000"/>
          </a:bodyPr>
          <a:lstStyle/>
          <a:p>
            <a:endParaRPr lang="en-US"/>
          </a:p>
        </p:txBody>
      </p:sp>
      <p:pic>
        <p:nvPicPr>
          <p:cNvPr id="8" name="Content Placeholder 7">
            <a:extLst>
              <a:ext uri="{FF2B5EF4-FFF2-40B4-BE49-F238E27FC236}">
                <a16:creationId xmlns:a16="http://schemas.microsoft.com/office/drawing/2014/main" id="{2EE83C90-8CE0-4751-A32A-C2C58321149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3" name="Content Placeholder 12">
            <a:extLst>
              <a:ext uri="{FF2B5EF4-FFF2-40B4-BE49-F238E27FC236}">
                <a16:creationId xmlns:a16="http://schemas.microsoft.com/office/drawing/2014/main" id="{1DFB1E0A-14FE-C431-A2F7-E83D5CBCB6FC}"/>
              </a:ext>
            </a:extLst>
          </p:cNvPr>
          <p:cNvSpPr>
            <a:spLocks noGrp="1"/>
          </p:cNvSpPr>
          <p:nvPr>
            <p:ph sz="quarter" idx="14"/>
          </p:nvPr>
        </p:nvSpPr>
        <p:spPr/>
        <p:txBody>
          <a:bodyPr/>
          <a:lstStyle/>
          <a:p>
            <a:endParaRPr lang="en-US"/>
          </a:p>
        </p:txBody>
      </p:sp>
      <p:pic>
        <p:nvPicPr>
          <p:cNvPr id="9" name="Picture 6">
            <a:hlinkClick r:id="rId3"/>
            <a:extLst>
              <a:ext uri="{FF2B5EF4-FFF2-40B4-BE49-F238E27FC236}">
                <a16:creationId xmlns:a16="http://schemas.microsoft.com/office/drawing/2014/main" id="{2FA179D0-89BB-4367-8C3A-1B2BA35A85AA}"/>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854545"/>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bw55chin</Template>
  <TotalTime>1652</TotalTime>
  <Words>959</Words>
  <Application>Microsoft Office PowerPoint</Application>
  <PresentationFormat>On-screen Show (4:3)</PresentationFormat>
  <Paragraphs>138</Paragraphs>
  <Slides>26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2" baseType="lpstr">
      <vt:lpstr>Aptos</vt:lpstr>
      <vt:lpstr>Arial</vt:lpstr>
      <vt:lpstr>Times New Roman</vt:lpstr>
      <vt:lpstr>Wingdings</vt:lpstr>
      <vt:lpstr>ecp1026</vt:lpstr>
      <vt:lpstr>CorelDRAW</vt:lpstr>
      <vt:lpstr>5.5 Chinglish &amp; Englese</vt:lpstr>
      <vt:lpstr>1 The Problem</vt:lpstr>
      <vt:lpstr>1 The Problem</vt:lpstr>
      <vt:lpstr>2 The Differences in Humour</vt:lpstr>
      <vt:lpstr>3 Micro level Differences</vt:lpstr>
      <vt:lpstr>3 Micro level Differences</vt:lpstr>
      <vt:lpstr>3 Micro level Differences (Verbs)</vt:lpstr>
      <vt:lpstr>3 Micro level Differences (SL)</vt:lpstr>
      <vt:lpstr>3 Micro level Differences (Adv)</vt:lpstr>
      <vt:lpstr>3 Micro level Differences (SO)</vt:lpstr>
      <vt:lpstr>3 Micro level Differences</vt:lpstr>
      <vt:lpstr>3 Micro level Differences</vt:lpstr>
      <vt:lpstr>3 Sequencing on Micro level</vt:lpstr>
      <vt:lpstr>3 Sequencing on Micro level</vt:lpstr>
      <vt:lpstr>3 Sequencing on Micro level</vt:lpstr>
      <vt:lpstr>3 Sequencing on Micro level</vt:lpstr>
      <vt:lpstr>3 Sequencing on Micro level</vt:lpstr>
      <vt:lpstr>3 Sequencing on Micro level</vt:lpstr>
      <vt:lpstr>3 Sequencing on Micro level</vt:lpstr>
      <vt:lpstr>4 Macro: Western vs Eastern Thought</vt:lpstr>
      <vt:lpstr>4 Macro: Western vs Eastern Thought</vt:lpstr>
      <vt:lpstr>4 Macro: Western vs Eastern Thought</vt:lpstr>
      <vt:lpstr>4 Macro: Western vs Eastern Thought</vt:lpstr>
      <vt:lpstr>4 Macro: Western vs Eastern Thought</vt:lpstr>
      <vt:lpstr>4 Macro: Western vs Eastern Thought</vt:lpstr>
      <vt:lpstr>5 Homework &amp; Assignments</vt:lpstr>
    </vt:vector>
  </TitlesOfParts>
  <Company>Research Communication: EFL for Science and Engineering Students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0Title</dc:title>
  <dc:subject>Template for Lecture Slides for Kejiyingwen</dc:subject>
  <dc:creator>林歐瑪</dc:creator>
  <cp:lastModifiedBy>Jonathon David White</cp:lastModifiedBy>
  <cp:revision>41</cp:revision>
  <dcterms:created xsi:type="dcterms:W3CDTF">2023-04-04T03:08:54Z</dcterms:created>
  <dcterms:modified xsi:type="dcterms:W3CDTF">2024-03-15T18:18:45Z</dcterms:modified>
  <cp:category>course</cp:category>
</cp:coreProperties>
</file>