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9" r:id="rId4"/>
    <p:sldId id="271" r:id="rId5"/>
    <p:sldId id="272" r:id="rId6"/>
    <p:sldId id="273" r:id="rId7"/>
    <p:sldId id="274" r:id="rId8"/>
    <p:sldId id="284" r:id="rId9"/>
    <p:sldId id="275" r:id="rId10"/>
    <p:sldId id="276" r:id="rId11"/>
    <p:sldId id="277" r:id="rId12"/>
    <p:sldId id="278" r:id="rId13"/>
    <p:sldId id="281" r:id="rId14"/>
    <p:sldId id="280" r:id="rId15"/>
    <p:sldId id="282" r:id="rId16"/>
    <p:sldId id="283" r:id="rId17"/>
    <p:sldId id="257" r:id="rId18"/>
    <p:sldId id="270" r:id="rId19"/>
    <p:sldId id="266" r:id="rId20"/>
    <p:sldId id="259" r:id="rId21"/>
    <p:sldId id="260" r:id="rId22"/>
    <p:sldId id="261" r:id="rId23"/>
    <p:sldId id="264" r:id="rId24"/>
    <p:sldId id="265" r:id="rId25"/>
    <p:sldId id="267" r:id="rId26"/>
    <p:sldId id="268" r:id="rId27"/>
    <p:sldId id="26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8" y="15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berered1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514350" indent="-514350">
              <a:buFont typeface="+mj-lt"/>
              <a:buAutoNum type="arabicPeriod"/>
              <a:defRPr>
                <a:solidFill>
                  <a:srgbClr val="0000CC"/>
                </a:solidFill>
              </a:defRPr>
            </a:lvl1pPr>
            <a:lvl2pPr marL="971550" indent="-514350">
              <a:buFont typeface="+mj-lt"/>
              <a:buAutoNum type="arabicPeriod"/>
              <a:defRPr>
                <a:solidFill>
                  <a:srgbClr val="0000CC"/>
                </a:solidFill>
              </a:defRPr>
            </a:lvl2pPr>
            <a:lvl3pPr marL="1371600" indent="-457200">
              <a:buFont typeface="+mj-lt"/>
              <a:buAutoNum type="arabicPeriod"/>
              <a:defRPr>
                <a:solidFill>
                  <a:srgbClr val="0000CC"/>
                </a:solidFill>
              </a:defRPr>
            </a:lvl3pPr>
            <a:lvl4pPr marL="1828800" indent="-457200">
              <a:buFont typeface="+mj-lt"/>
              <a:buAutoNum type="arabicPeriod"/>
              <a:defRPr>
                <a:solidFill>
                  <a:srgbClr val="0000CC"/>
                </a:solidFill>
              </a:defRPr>
            </a:lvl4pPr>
            <a:lvl5pPr marL="2286000" indent="-457200">
              <a:buFont typeface="+mj-lt"/>
              <a:buAutoNum type="arabicPeriod"/>
              <a:defRPr>
                <a:solidFill>
                  <a:srgbClr val="0000CC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524983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https://www.kejiyingwen.com/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bw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-§5.6 Reading for Information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3" r:id="rId4"/>
    <p:sldLayoutId id="2147483676" r:id="rId5"/>
    <p:sldLayoutId id="2147483678" r:id="rId6"/>
    <p:sldLayoutId id="2147483679" r:id="rId7"/>
    <p:sldLayoutId id="2147483681" r:id="rId8"/>
    <p:sldLayoutId id="2147483682" r:id="rId9"/>
    <p:sldLayoutId id="2147483680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a/55trick1.mp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hyperlink" Target="../a/55trick1.mp3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../a/55ques2.mp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../a/55mult3.mp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../a/55mult3.mp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hyperlink" Target="../a/55sntre4.mp3" TargetMode="External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kejiyingwen/class/bw.htm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12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11" Type="http://schemas.openxmlformats.org/officeDocument/2006/relationships/image" Target="../media/image20.png"/><Relationship Id="rId5" Type="http://schemas.openxmlformats.org/officeDocument/2006/relationships/image" Target="../media/image19.png"/><Relationship Id="rId15" Type="http://schemas.openxmlformats.org/officeDocument/2006/relationships/image" Target="../media/image18.png"/><Relationship Id="rId10" Type="http://schemas.openxmlformats.org/officeDocument/2006/relationships/image" Target="../media/image12.png"/><Relationship Id="rId4" Type="http://schemas.openxmlformats.org/officeDocument/2006/relationships/image" Target="../media/image17.png"/><Relationship Id="rId9" Type="http://schemas.openxmlformats.org/officeDocument/2006/relationships/image" Target="../media/image13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CA" dirty="0"/>
              <a:t>Reading for Information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A6EB676-93F9-7150-ACE1-5F9C156525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Approaching an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Listen to the talk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11" name="Arrow: Up 10">
            <a:extLst>
              <a:ext uri="{FF2B5EF4-FFF2-40B4-BE49-F238E27FC236}">
                <a16:creationId xmlns:a16="http://schemas.microsoft.com/office/drawing/2014/main" id="{BDD6B7AF-71EA-4650-9EB1-85618D4189A7}"/>
              </a:ext>
            </a:extLst>
          </p:cNvPr>
          <p:cNvSpPr/>
          <p:nvPr/>
        </p:nvSpPr>
        <p:spPr bwMode="auto">
          <a:xfrm>
            <a:off x="1314216" y="6858000"/>
            <a:ext cx="2110713" cy="1552756"/>
          </a:xfrm>
          <a:prstGeom prst="upArrow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 Info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  in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7840A2A2-22A7-4583-968F-D1461F3B5A06}"/>
              </a:ext>
            </a:extLst>
          </p:cNvPr>
          <p:cNvSpPr/>
          <p:nvPr/>
        </p:nvSpPr>
        <p:spPr bwMode="auto">
          <a:xfrm>
            <a:off x="5727221" y="-1923691"/>
            <a:ext cx="2273779" cy="1923691"/>
          </a:xfrm>
          <a:prstGeom prst="downArrow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 t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ime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spent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5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71B14135-03A2-43AD-9962-A212CFC5351F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11111E-6 L -0.00122 -1.23449 " pathEditMode="relative" rAng="0" ptsTypes="AA">
                                      <p:cBhvr>
                                        <p:cTn id="10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6173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-0.01736 1.2956 " pathEditMode="relative" rAng="0" ptsTypes="AA">
                                      <p:cBhvr>
                                        <p:cTn id="12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" y="6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1Approaching an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Slim the article once: answer the 1</a:t>
            </a:r>
            <a:r>
              <a:rPr lang="en-CA" baseline="30000" dirty="0">
                <a:sym typeface="Wingdings" panose="05000000000000000000" pitchFamily="2" charset="2"/>
              </a:rPr>
              <a:t>st</a:t>
            </a:r>
            <a:r>
              <a:rPr lang="en-CA" dirty="0">
                <a:sym typeface="Wingdings" panose="05000000000000000000" pitchFamily="2" charset="2"/>
              </a:rPr>
              <a:t> question (5’)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Skin again: answer question 2 (5’)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Skim a 3</a:t>
            </a:r>
            <a:r>
              <a:rPr lang="en-CA" baseline="30000" dirty="0">
                <a:sym typeface="Wingdings" panose="05000000000000000000" pitchFamily="2" charset="2"/>
              </a:rPr>
              <a:t>rd</a:t>
            </a:r>
            <a:r>
              <a:rPr lang="en-CA" dirty="0">
                <a:sym typeface="Wingdings" panose="05000000000000000000" pitchFamily="2" charset="2"/>
              </a:rPr>
              <a:t> time: answer question 3 (5’)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Tricks of the Trade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F36DBC-8487-4DD4-89AA-0E18B9C1D5FF}"/>
              </a:ext>
            </a:extLst>
          </p:cNvPr>
          <p:cNvSpPr txBox="1"/>
          <p:nvPr/>
        </p:nvSpPr>
        <p:spPr>
          <a:xfrm>
            <a:off x="972014" y="1366897"/>
            <a:ext cx="7888613" cy="2062103"/>
          </a:xfrm>
          <a:prstGeom prst="rect">
            <a:avLst/>
          </a:prstGeom>
          <a:noFill/>
          <a:ln>
            <a:solidFill>
              <a:schemeClr val="tx2"/>
            </a:solidFill>
          </a:ln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tx2"/>
                </a:solidFill>
              </a:rPr>
              <a:t>What is the paper about?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tx2"/>
                </a:solidFill>
              </a:rPr>
              <a:t>What is new, interesting or important?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tx2"/>
                </a:solidFill>
              </a:rPr>
              <a:t>What parts do you need to focus on for your research?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43A05E-AE03-4490-AF92-2CE68E46A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7" y="3123406"/>
            <a:ext cx="906783" cy="457201"/>
          </a:xfrm>
          <a:prstGeom prst="rect">
            <a:avLst/>
          </a:prstGeom>
        </p:spPr>
      </p:pic>
      <p:pic>
        <p:nvPicPr>
          <p:cNvPr id="12" name="Content Placeholder 17">
            <a:hlinkClick r:id="rId4" action="ppaction://hlinkfile"/>
            <a:extLst>
              <a:ext uri="{FF2B5EF4-FFF2-40B4-BE49-F238E27FC236}">
                <a16:creationId xmlns:a16="http://schemas.microsoft.com/office/drawing/2014/main" id="{42FD8402-337B-46E8-89BA-1023D170ABF0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17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1Approaching an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Discuss your answers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Are the answers of all group members similar?</a:t>
            </a:r>
          </a:p>
          <a:p>
            <a:pPr lvl="1">
              <a:buFont typeface="Times New Roman" panose="02020603050405020304" pitchFamily="18" charset="0"/>
              <a:buChar char="⁃"/>
            </a:pPr>
            <a:r>
              <a:rPr lang="en-CA" dirty="0"/>
              <a:t>Q#1 – Yes or No</a:t>
            </a:r>
          </a:p>
          <a:p>
            <a:pPr lvl="1">
              <a:buFont typeface="Times New Roman" panose="02020603050405020304" pitchFamily="18" charset="0"/>
              <a:buChar char="⁃"/>
            </a:pPr>
            <a:r>
              <a:rPr lang="en-CA" dirty="0"/>
              <a:t>Q#1 – Yes or No</a:t>
            </a:r>
          </a:p>
          <a:p>
            <a:pPr lvl="1">
              <a:buFont typeface="Times New Roman" panose="02020603050405020304" pitchFamily="18" charset="0"/>
              <a:buChar char="⁃"/>
            </a:pPr>
            <a:r>
              <a:rPr lang="en-CA" dirty="0"/>
              <a:t>Q#1 – Yes or No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Tricks of the Trade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86BC11-D4D0-42C2-B092-71348B9190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F36DBC-8487-4DD4-89AA-0E18B9C1D5FF}"/>
              </a:ext>
            </a:extLst>
          </p:cNvPr>
          <p:cNvSpPr txBox="1"/>
          <p:nvPr/>
        </p:nvSpPr>
        <p:spPr>
          <a:xfrm>
            <a:off x="1066799" y="1443334"/>
            <a:ext cx="7888613" cy="2062103"/>
          </a:xfrm>
          <a:prstGeom prst="rect">
            <a:avLst/>
          </a:prstGeom>
          <a:noFill/>
          <a:ln>
            <a:solidFill>
              <a:schemeClr val="tx2"/>
            </a:solidFill>
          </a:ln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tx2"/>
                </a:solidFill>
              </a:rPr>
              <a:t>What is the paper about?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tx2"/>
                </a:solidFill>
              </a:rPr>
              <a:t>What is new, interesting or important?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tx2"/>
                </a:solidFill>
              </a:rPr>
              <a:t>What parts do you need to focus on for your research?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F351E66-5577-47A3-94A7-76A3DE43695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86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Journal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lnSpcReduction="10000"/>
          </a:bodyPr>
          <a:lstStyle/>
          <a:p>
            <a:r>
              <a:rPr lang="en-CA" dirty="0">
                <a:sym typeface="Wingdings" panose="05000000000000000000" pitchFamily="2" charset="2"/>
              </a:rPr>
              <a:t>Tell me about the current status of your studies.</a:t>
            </a:r>
          </a:p>
          <a:p>
            <a:r>
              <a:rPr lang="en-CA" dirty="0"/>
              <a:t>Is it smooth sailing or have you become bogged down?</a:t>
            </a:r>
          </a:p>
          <a:p>
            <a:r>
              <a:rPr lang="en-CA" dirty="0"/>
              <a:t>How do you feel about it?</a:t>
            </a:r>
          </a:p>
          <a:p>
            <a:r>
              <a:rPr lang="en-CA" dirty="0"/>
              <a:t>Are you satisfied?</a:t>
            </a:r>
          </a:p>
          <a:p>
            <a:r>
              <a:rPr lang="en-CA" dirty="0"/>
              <a:t>Are you frustrated?</a:t>
            </a:r>
          </a:p>
          <a:p>
            <a:endParaRPr lang="en-C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69ABE8-031D-4A0A-8CB0-8F2D301A41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“The Current Status of my Research”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396D22E-5F02-4382-9B7A-D4B68CA16B7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F0FE765-5495-4552-B5C0-CECB7A3FD15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825" y="2161028"/>
            <a:ext cx="2904750" cy="3755144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660CC91D-88DE-32B1-F41C-3F838690E64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3BD0806-DE39-3975-60A1-3624C88F341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17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Reading a Journal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Listen to the talk.</a:t>
            </a:r>
          </a:p>
          <a:p>
            <a:r>
              <a:rPr lang="en-CA" dirty="0"/>
              <a:t>Follow along in your books.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E145B1-E7E9-731A-7675-CB38E00255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1F6CE3D-6619-9872-55D1-6543336F44F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E72646-BE95-41B9-B18F-5E46CC5EB5D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29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2A022C4-420C-4CB6-8BDD-966268BD0441}"/>
              </a:ext>
            </a:extLst>
          </p:cNvPr>
          <p:cNvSpPr/>
          <p:nvPr/>
        </p:nvSpPr>
        <p:spPr bwMode="auto">
          <a:xfrm>
            <a:off x="293298" y="3890514"/>
            <a:ext cx="7608498" cy="4572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94A87-DEDC-4E8E-BC12-8134B61E3167}"/>
              </a:ext>
            </a:extLst>
          </p:cNvPr>
          <p:cNvSpPr/>
          <p:nvPr/>
        </p:nvSpPr>
        <p:spPr bwMode="auto">
          <a:xfrm>
            <a:off x="293297" y="4438291"/>
            <a:ext cx="8117457" cy="88549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Reading a Journal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What problem? Why important?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What did they do?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What is interesting or new?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What methods?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Do all the pieces of their work fit together?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What results? Did they do what they set out to do?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1. Questions to keep in mind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317AB4-2948-2EBE-555B-1F878F2859C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1564FF88-2D9F-4728-B2AF-C1C50FC39ECE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C8C743-F9AA-43C0-AA45-BBF95C4ADB55}"/>
              </a:ext>
            </a:extLst>
          </p:cNvPr>
          <p:cNvSpPr txBox="1"/>
          <p:nvPr/>
        </p:nvSpPr>
        <p:spPr>
          <a:xfrm>
            <a:off x="2900055" y="5308088"/>
            <a:ext cx="39258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</a:rPr>
              <a:t>A</a:t>
            </a:r>
            <a:r>
              <a:rPr lang="en-US" sz="3200" dirty="0">
                <a:solidFill>
                  <a:schemeClr val="tx2"/>
                </a:solidFill>
              </a:rPr>
              <a:t> + </a:t>
            </a:r>
            <a:r>
              <a:rPr lang="en-US" sz="3200" dirty="0">
                <a:solidFill>
                  <a:srgbClr val="0000CC"/>
                </a:solidFill>
              </a:rPr>
              <a:t>B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 C  D  </a:t>
            </a:r>
            <a:r>
              <a:rPr lang="en-US" sz="3200" dirty="0">
                <a:solidFill>
                  <a:srgbClr val="00B050"/>
                </a:solidFill>
                <a:sym typeface="Wingdings" panose="05000000000000000000" pitchFamily="2" charset="2"/>
              </a:rPr>
              <a:t>F</a:t>
            </a: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!</a:t>
            </a:r>
            <a:endParaRPr lang="en-US" sz="3200" dirty="0">
              <a:solidFill>
                <a:schemeClr val="tx2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BC77E5-51E0-4650-8C36-4225EFAAD5DD}"/>
              </a:ext>
            </a:extLst>
          </p:cNvPr>
          <p:cNvGrpSpPr/>
          <p:nvPr/>
        </p:nvGrpSpPr>
        <p:grpSpPr>
          <a:xfrm>
            <a:off x="195674" y="1447800"/>
            <a:ext cx="8719726" cy="4794639"/>
            <a:chOff x="228600" y="1513979"/>
            <a:chExt cx="8719726" cy="464096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9A3297-91B3-4701-917D-F5E3F0528BD2}"/>
                </a:ext>
              </a:extLst>
            </p:cNvPr>
            <p:cNvSpPr/>
            <p:nvPr/>
          </p:nvSpPr>
          <p:spPr bwMode="auto">
            <a:xfrm>
              <a:off x="228600" y="1535502"/>
              <a:ext cx="8686800" cy="2201024"/>
            </a:xfrm>
            <a:prstGeom prst="rect">
              <a:avLst/>
            </a:prstGeom>
            <a:noFill/>
            <a:ln w="5715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65C769E-1705-4659-8C7C-58D03800228B}"/>
                </a:ext>
              </a:extLst>
            </p:cNvPr>
            <p:cNvSpPr/>
            <p:nvPr/>
          </p:nvSpPr>
          <p:spPr bwMode="auto">
            <a:xfrm>
              <a:off x="234352" y="3740984"/>
              <a:ext cx="8686800" cy="2413963"/>
            </a:xfrm>
            <a:prstGeom prst="rect">
              <a:avLst/>
            </a:prstGeom>
            <a:noFill/>
            <a:ln w="5715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pic>
          <p:nvPicPr>
            <p:cNvPr id="16" name="Content Placeholder 14">
              <a:extLst>
                <a:ext uri="{FF2B5EF4-FFF2-40B4-BE49-F238E27FC236}">
                  <a16:creationId xmlns:a16="http://schemas.microsoft.com/office/drawing/2014/main" id="{D5658AA4-2EBF-47E0-A5DD-67595D440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737231" y="4881114"/>
              <a:ext cx="1975448" cy="127383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28CA0B-7ED6-4592-8AE2-6696C98C1BFE}"/>
                </a:ext>
              </a:extLst>
            </p:cNvPr>
            <p:cNvSpPr txBox="1"/>
            <p:nvPr/>
          </p:nvSpPr>
          <p:spPr>
            <a:xfrm>
              <a:off x="7914549" y="1513979"/>
              <a:ext cx="1000851" cy="523220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00CC"/>
                  </a:solidFill>
                </a:rPr>
                <a:t>Value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4743CC4-D9CE-4CBF-95C9-CC4EFD3568A5}"/>
                </a:ext>
              </a:extLst>
            </p:cNvPr>
            <p:cNvSpPr txBox="1"/>
            <p:nvPr/>
          </p:nvSpPr>
          <p:spPr>
            <a:xfrm>
              <a:off x="6110850" y="2307795"/>
              <a:ext cx="1803699" cy="584775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3200" i="1" dirty="0">
                  <a:solidFill>
                    <a:srgbClr val="0000CC"/>
                  </a:solidFill>
                </a:rPr>
                <a:t>Skimming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C4D9370-EFCD-4A0F-8891-7DB6EDED5FFD}"/>
                </a:ext>
              </a:extLst>
            </p:cNvPr>
            <p:cNvSpPr txBox="1"/>
            <p:nvPr/>
          </p:nvSpPr>
          <p:spPr>
            <a:xfrm>
              <a:off x="7791086" y="3850372"/>
              <a:ext cx="1157240" cy="461665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CC"/>
                  </a:solidFill>
                </a:rPr>
                <a:t>Validity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9008C1-607F-4E5A-89A8-500FCA36F64A}"/>
                </a:ext>
              </a:extLst>
            </p:cNvPr>
            <p:cNvSpPr txBox="1"/>
            <p:nvPr/>
          </p:nvSpPr>
          <p:spPr>
            <a:xfrm>
              <a:off x="436266" y="5608674"/>
              <a:ext cx="2241319" cy="461665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i="1" dirty="0">
                  <a:solidFill>
                    <a:srgbClr val="0000CC"/>
                  </a:solidFill>
                </a:rPr>
                <a:t>Critical Reading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089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3" grpId="0" uiExpand="1" build="p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Reading a Journal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What problem? Why important?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What did they do?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What is interesting or new?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What methods?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Do all the pieces of their work fit together?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What results? Did they do what they set out to do?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1. Questions to keep in mind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204010-0F93-64EA-1DDD-33BD636F3A2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1564FF88-2D9F-4728-B2AF-C1C50FC39ECE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9E2EFD1-0476-4B4A-9BAA-9C5BD77D9914}"/>
              </a:ext>
            </a:extLst>
          </p:cNvPr>
          <p:cNvSpPr txBox="1"/>
          <p:nvPr/>
        </p:nvSpPr>
        <p:spPr>
          <a:xfrm>
            <a:off x="571500" y="5399782"/>
            <a:ext cx="6279329" cy="107721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Can a person reading your paper find answers to these questions easily?</a:t>
            </a:r>
          </a:p>
        </p:txBody>
      </p:sp>
    </p:spTree>
    <p:extLst>
      <p:ext uri="{BB962C8B-B14F-4D97-AF65-F5344CB8AC3E}">
        <p14:creationId xmlns:p14="http://schemas.microsoft.com/office/powerpoint/2010/main" val="697899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Reading a Journal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Read the Title &amp; Abstract slowly. Use dictionary.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Study Figures and Captions carefully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Skim the text (3 passes) rapidly: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CA" dirty="0"/>
              <a:t>What is the paper about?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CA" dirty="0"/>
              <a:t>What is new, interesting, or important?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CA" dirty="0"/>
              <a:t>What parts do you need to focus on for your research?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Read interesting sections critically.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2. Multi-Step Process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AFA39B-11E7-BBD6-9F3D-DA76B9726CD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F4910EA9-F124-4865-B7D4-539DDC03879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Content Placeholder 14">
            <a:extLst>
              <a:ext uri="{FF2B5EF4-FFF2-40B4-BE49-F238E27FC236}">
                <a16:creationId xmlns:a16="http://schemas.microsoft.com/office/drawing/2014/main" id="{3F21C822-FA16-4792-9D30-890520F889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7231" y="4881114"/>
            <a:ext cx="1975448" cy="127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54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FF7577AA-7DD7-42C3-8C70-91338528DAE4}"/>
              </a:ext>
            </a:extLst>
          </p:cNvPr>
          <p:cNvSpPr/>
          <p:nvPr/>
        </p:nvSpPr>
        <p:spPr bwMode="auto">
          <a:xfrm>
            <a:off x="228600" y="4669241"/>
            <a:ext cx="8643668" cy="46531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E1105C-C1F4-45B4-905E-D4BD71E839A6}"/>
              </a:ext>
            </a:extLst>
          </p:cNvPr>
          <p:cNvSpPr/>
          <p:nvPr/>
        </p:nvSpPr>
        <p:spPr bwMode="auto">
          <a:xfrm>
            <a:off x="228600" y="4129388"/>
            <a:ext cx="8643668" cy="46531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D9DF29-5AEB-4D64-8EA1-CC9D79346552}"/>
              </a:ext>
            </a:extLst>
          </p:cNvPr>
          <p:cNvSpPr/>
          <p:nvPr/>
        </p:nvSpPr>
        <p:spPr bwMode="auto">
          <a:xfrm>
            <a:off x="228600" y="3589535"/>
            <a:ext cx="8643668" cy="46531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D71450-5CAB-4243-93D7-41FF1A1FA711}"/>
              </a:ext>
            </a:extLst>
          </p:cNvPr>
          <p:cNvSpPr/>
          <p:nvPr/>
        </p:nvSpPr>
        <p:spPr bwMode="auto">
          <a:xfrm>
            <a:off x="228600" y="3060133"/>
            <a:ext cx="8643668" cy="46531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1C72C6-6E8F-4D51-9DF8-6F28E8A8CF48}"/>
              </a:ext>
            </a:extLst>
          </p:cNvPr>
          <p:cNvSpPr/>
          <p:nvPr/>
        </p:nvSpPr>
        <p:spPr bwMode="auto">
          <a:xfrm>
            <a:off x="228600" y="2083550"/>
            <a:ext cx="8643668" cy="46531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38C556-9638-49DA-B547-6732DCED68CB}"/>
              </a:ext>
            </a:extLst>
          </p:cNvPr>
          <p:cNvSpPr/>
          <p:nvPr/>
        </p:nvSpPr>
        <p:spPr bwMode="auto">
          <a:xfrm>
            <a:off x="250166" y="1515886"/>
            <a:ext cx="8643668" cy="46531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Read Title &amp; Abstract slowly. Use dictionary.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Study Figures and Captions carefully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Skim the text (3 passes) rapidly: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CA" dirty="0"/>
              <a:t>What is the paper about?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CA" dirty="0"/>
              <a:t>What is new, interesting or important?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CA" dirty="0"/>
              <a:t>What parts do you need to focus on for your research?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Read interesting sections critically.</a:t>
            </a:r>
          </a:p>
          <a:p>
            <a:pPr marL="0" indent="0">
              <a:buNone/>
            </a:pPr>
            <a:endParaRPr lang="en-CA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CA" dirty="0">
                <a:sym typeface="Wingdings" panose="05000000000000000000" pitchFamily="2" charset="2"/>
              </a:rPr>
              <a:t> Apply this multi-step approach to a paper in your field or the cone at the end of the book.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Reading a Journal Article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2. Multi-Step Process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5DAFA48-8DAD-4025-9E1F-D8E68B2BA15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46B2C8-350B-4A78-BA0E-DF2143244210}"/>
              </a:ext>
            </a:extLst>
          </p:cNvPr>
          <p:cNvSpPr txBox="1"/>
          <p:nvPr/>
        </p:nvSpPr>
        <p:spPr>
          <a:xfrm>
            <a:off x="8147506" y="1497536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3’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36B4C-C6CF-4031-97AF-62A5E97CA657}"/>
              </a:ext>
            </a:extLst>
          </p:cNvPr>
          <p:cNvSpPr txBox="1"/>
          <p:nvPr/>
        </p:nvSpPr>
        <p:spPr>
          <a:xfrm>
            <a:off x="8147506" y="2043775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3’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C1DB3B-0FCA-4847-A8ED-1E3630E4B588}"/>
              </a:ext>
            </a:extLst>
          </p:cNvPr>
          <p:cNvSpPr txBox="1"/>
          <p:nvPr/>
        </p:nvSpPr>
        <p:spPr>
          <a:xfrm>
            <a:off x="7170094" y="3025277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5’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846286-1796-463A-84C8-DA8CC5A711B7}"/>
              </a:ext>
            </a:extLst>
          </p:cNvPr>
          <p:cNvSpPr txBox="1"/>
          <p:nvPr/>
        </p:nvSpPr>
        <p:spPr>
          <a:xfrm>
            <a:off x="7146647" y="3540348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5’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A9C26F-3182-4378-A70C-D5B407D9B326}"/>
              </a:ext>
            </a:extLst>
          </p:cNvPr>
          <p:cNvSpPr txBox="1"/>
          <p:nvPr/>
        </p:nvSpPr>
        <p:spPr>
          <a:xfrm>
            <a:off x="8389294" y="4002470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5’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059BD4-77F7-4AA0-A8C8-C2C3970D6231}"/>
              </a:ext>
            </a:extLst>
          </p:cNvPr>
          <p:cNvSpPr txBox="1"/>
          <p:nvPr/>
        </p:nvSpPr>
        <p:spPr>
          <a:xfrm>
            <a:off x="7146647" y="4518535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x’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14320BE-3FA2-41EC-9725-953060AF9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5155913"/>
            <a:ext cx="896254" cy="45720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51FCFD-79F9-46EA-8DB1-9BBC7DECCBF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6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29" grpId="1" animBg="1"/>
      <p:bldP spid="24" grpId="0" animBg="1"/>
      <p:bldP spid="24" grpId="1" animBg="1"/>
      <p:bldP spid="23" grpId="0" animBg="1"/>
      <p:bldP spid="23" grpId="1" animBg="1"/>
      <p:bldP spid="22" grpId="0" animBg="1"/>
      <p:bldP spid="22" grpId="1" animBg="1"/>
      <p:bldP spid="7" grpId="1" animBg="1"/>
      <p:bldP spid="5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Sentence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Listen as the teacher explains how to play the game.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1C7C8F-BF41-E993-CC03-D66CBB74D2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C8BCB5-EEA8-94C4-4D47-40A8C1E072B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4C173B8-6C44-C7D3-833F-58819962742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135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4 Sentence Trees</a:t>
            </a:r>
          </a:p>
        </p:txBody>
      </p:sp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DFDE19B-7990-4398-B683-446D2E809E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40" y="2617315"/>
            <a:ext cx="8218120" cy="284098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Task</a:t>
            </a:r>
            <a:endParaRPr lang="en-CA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F747AB8-758C-8C3F-3987-9B497026D0A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17">
            <a:hlinkClick r:id="rId4" action="ppaction://hlinkfile"/>
            <a:extLst>
              <a:ext uri="{FF2B5EF4-FFF2-40B4-BE49-F238E27FC236}">
                <a16:creationId xmlns:a16="http://schemas.microsoft.com/office/drawing/2014/main" id="{F6B0935C-355B-4B75-8806-E29221EBBAD7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18B97E-972C-449D-817B-1611504A9562}"/>
              </a:ext>
            </a:extLst>
          </p:cNvPr>
          <p:cNvSpPr txBox="1"/>
          <p:nvPr/>
        </p:nvSpPr>
        <p:spPr>
          <a:xfrm>
            <a:off x="1066800" y="1458140"/>
            <a:ext cx="5075499" cy="10772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</a:rPr>
              <a:t>Task: </a:t>
            </a:r>
            <a:r>
              <a:rPr lang="en-US" sz="3200" dirty="0">
                <a:solidFill>
                  <a:schemeClr val="tx2"/>
                </a:solidFill>
              </a:rPr>
              <a:t>write 4 sentences starting with the given words.</a:t>
            </a:r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D3C7B5B9-6827-4580-96B9-7D4A299A29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940" y="2627655"/>
            <a:ext cx="8188209" cy="2830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4A817CB3-CB97-462F-E94A-2FF69DCFD801}"/>
              </a:ext>
            </a:extLst>
          </p:cNvPr>
          <p:cNvSpPr txBox="1">
            <a:spLocks/>
          </p:cNvSpPr>
          <p:nvPr/>
        </p:nvSpPr>
        <p:spPr bwMode="auto">
          <a:xfrm>
            <a:off x="1196897" y="966911"/>
            <a:ext cx="8001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CA"/>
              <a:t>                       </a:t>
            </a:r>
            <a:r>
              <a:rPr lang="en-CA">
                <a:sym typeface="Wingdings" panose="05000000000000000000" pitchFamily="2" charset="2"/>
              </a:rPr>
              <a:t> </a:t>
            </a:r>
            <a:r>
              <a:rPr lang="en-CA"/>
              <a:t>Scoring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18B97E-972C-449D-817B-1611504A9562}"/>
              </a:ext>
            </a:extLst>
          </p:cNvPr>
          <p:cNvSpPr txBox="1"/>
          <p:nvPr/>
        </p:nvSpPr>
        <p:spPr>
          <a:xfrm>
            <a:off x="704384" y="5509436"/>
            <a:ext cx="6229816" cy="107721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1"/>
            <a:r>
              <a:rPr lang="en-US" sz="3200" dirty="0">
                <a:solidFill>
                  <a:schemeClr val="tx2"/>
                </a:solidFill>
              </a:rPr>
              <a:t>5 points / correct sentence</a:t>
            </a:r>
          </a:p>
          <a:p>
            <a:pPr lvl="1"/>
            <a:r>
              <a:rPr lang="en-US" sz="3200" dirty="0">
                <a:solidFill>
                  <a:schemeClr val="tx2"/>
                </a:solidFill>
              </a:rPr>
              <a:t>1 point/word in a correct sentence</a:t>
            </a:r>
          </a:p>
        </p:txBody>
      </p:sp>
      <p:pic>
        <p:nvPicPr>
          <p:cNvPr id="21" name="Content Placeholder 7">
            <a:extLst>
              <a:ext uri="{FF2B5EF4-FFF2-40B4-BE49-F238E27FC236}">
                <a16:creationId xmlns:a16="http://schemas.microsoft.com/office/drawing/2014/main" id="{6BAC6A2D-B7E0-9F05-F3C2-01B34D897F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940" y="2617315"/>
            <a:ext cx="8218120" cy="2840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952CB93-9D33-EBC9-1545-B03BD307C7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17" y="2769218"/>
            <a:ext cx="1365862" cy="6858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3A655F1-E6AD-7791-163B-85176DC2AF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16" y="3397507"/>
            <a:ext cx="1365862" cy="6858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F51739A-BCDD-D92E-4840-3C451B50EC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16" y="4041244"/>
            <a:ext cx="1365862" cy="6858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7A071C0-3620-6475-381F-766BD04442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366" y="4727045"/>
            <a:ext cx="1297354" cy="65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  <p:bldP spid="18" grpId="0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Sentence Trees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441DBB-5CFD-4A67-9E7E-7A1DAC536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Divide into teams of four.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Complete 4 grammatically correct, single phrase sentences based on the given question.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Total time = 10’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After 8’ I will start checking your sentences, after I check you may correct (until 10’ point)</a:t>
            </a:r>
            <a:endParaRPr lang="en-US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DAD8F812-A14B-4B93-BA0D-BC72186419D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4A6A1C-7163-4E32-A004-8051CFE950A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508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Sentence Trees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F002B12-7DED-46C6-86EA-DF08DFB1A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62" y="1801482"/>
            <a:ext cx="8362945" cy="4065917"/>
          </a:xfrm>
        </p:spPr>
      </p:pic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DAD8F812-A14B-4B93-BA0D-BC72186419D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241E9D7-0BB0-4D0B-87C7-8F30E7034C8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8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Sentence Trees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F002B12-7DED-46C6-86EA-DF08DFB1A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62" y="1940790"/>
            <a:ext cx="8362945" cy="3787300"/>
          </a:xfrm>
        </p:spPr>
      </p:pic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DAD8F812-A14B-4B93-BA0D-BC72186419D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241E9D7-0BB0-4D0B-87C7-8F30E7034C8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15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5 Homework &amp; Assignments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Apply the reading techniques discussed in this lesson to a Journal Article in your field</a:t>
            </a:r>
          </a:p>
          <a:p>
            <a:pPr marL="0" indent="0">
              <a:buNone/>
            </a:pPr>
            <a:r>
              <a:rPr lang="en-CA" dirty="0"/>
              <a:t>(The article does not need to be written in English.)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Homework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8" name="Picture 6">
            <a:hlinkClick r:id="rId3"/>
            <a:extLst>
              <a:ext uri="{FF2B5EF4-FFF2-40B4-BE49-F238E27FC236}">
                <a16:creationId xmlns:a16="http://schemas.microsoft.com/office/drawing/2014/main" id="{18549F57-E405-48D1-BF28-9040AC8D981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759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1A_OnePane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Use for standard slides (not usually)</a:t>
            </a:r>
          </a:p>
        </p:txBody>
      </p: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1B_OnePane_Icons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Talk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86BC11-D4D0-42C2-B092-71348B9190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10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1B_OnePane_Icons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Vocabulary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86BC11-D4D0-42C2-B092-71348B9190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1C_TwoPane_Icons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C48CF-BBCE-490A-989A-AEA951E55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Sub-section title will be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81A3A-E450-4365-B2DD-91C01C2BA6C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5DD39E-BE1A-4D07-A2B9-330FEF51026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68A235-EEA4-487A-975C-5C1E3575E8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FD8AABE-E239-4927-9F2C-725F1AA0D16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4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2_TwoPanes_Compare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EE95E-4302-4086-B297-BF60BDDD6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092BC-2A91-484D-8EF9-517F8B988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5224F-4171-4718-9A9F-B488BC0DA3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AEA05-2D91-47A8-8DA7-82F05C99CC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53E8-638E-409A-884E-07EDD9CC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3_Title(</a:t>
            </a:r>
            <a:r>
              <a:rPr lang="en-CA" dirty="0" err="1"/>
              <a:t>NoPane</a:t>
            </a:r>
            <a:r>
              <a:rPr lang="en-C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0161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Instruction for Activities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3C9988-EEEF-49C1-882E-45078DB8D8C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E18D4E6-FC5D-4046-B976-6B8D35EA0C1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5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Homework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60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Assignments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0A0FF58A-5253-48C9-91FA-DF03C14ECCB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42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6C026-3F18-4BF5-A401-E781F14E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Activity_2Panes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F8ACC-170F-496A-BE72-1C9A91148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83324-FDE7-41C4-B2CB-66C2A78D04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For the case in which we have two sides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212CD7-86D3-4A09-B925-B9E1F34F5153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61264E9-30E1-4E50-864C-F049D215E53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41728D0-CA29-4651-9B8C-FF72F99D323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36678D3-DAFC-41DC-B50C-DCCE71F7382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04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0202A73-F6D8-4FD1-A6E1-FB749222C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2C998-4F62-4423-B488-47E7B5FF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167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62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81FFE0-90DD-4AF6-9272-2F600DEA1E91}"/>
              </a:ext>
            </a:extLst>
          </p:cNvPr>
          <p:cNvSpPr txBox="1"/>
          <p:nvPr/>
        </p:nvSpPr>
        <p:spPr>
          <a:xfrm>
            <a:off x="2843808" y="4135438"/>
            <a:ext cx="2362200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 Slide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C92848-20FE-4C97-8016-7002389DD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74" y="2722562"/>
            <a:ext cx="1450851" cy="7315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A28EA5-0D10-4B7D-9FEE-E6667108E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5484803"/>
            <a:ext cx="1450851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B795A8-E696-4430-AB82-1153E57C7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4569777"/>
            <a:ext cx="1450851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6F5F57-D79E-4E52-AA91-10CB6AEF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23" y="4611675"/>
            <a:ext cx="1447803" cy="728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E6226-F289-4BB5-AC6B-C7B055057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847478"/>
            <a:ext cx="1450851" cy="73152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2270072-31E8-4583-96E6-58B0C46385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90" y="3693841"/>
            <a:ext cx="1450851" cy="7284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1DE3C2-3194-4160-B17C-7F80C0EC7C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4" y="3600509"/>
            <a:ext cx="1450851" cy="7284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C944B2D-EB43-4FA0-864B-C2CC1A26BF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2" y="2716011"/>
            <a:ext cx="1450851" cy="7315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ED0F05-123E-480A-AF10-3992999056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1836873"/>
            <a:ext cx="1450851" cy="7284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193E67-C840-4A96-8573-A07A81C09B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01115"/>
            <a:ext cx="1450851" cy="7315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976583"/>
            <a:ext cx="1450851" cy="7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507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bw56read</Template>
  <TotalTime>373</TotalTime>
  <Words>710</Words>
  <Application>Microsoft Office PowerPoint</Application>
  <PresentationFormat>On-screen Show (4:3)</PresentationFormat>
  <Paragraphs>130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Times New Roman</vt:lpstr>
      <vt:lpstr>Wingdings</vt:lpstr>
      <vt:lpstr>ecp1026</vt:lpstr>
      <vt:lpstr>CorelDRAW</vt:lpstr>
      <vt:lpstr>Reading for Information</vt:lpstr>
      <vt:lpstr>1 Approaching an Article</vt:lpstr>
      <vt:lpstr>1Approaching an Article</vt:lpstr>
      <vt:lpstr>1Approaching an Article</vt:lpstr>
      <vt:lpstr>2 Journal Entry</vt:lpstr>
      <vt:lpstr>3 Reading a Journal Article</vt:lpstr>
      <vt:lpstr>3 Reading a Journal Article</vt:lpstr>
      <vt:lpstr>3 Reading a Journal Article</vt:lpstr>
      <vt:lpstr>3 Reading a Journal Article</vt:lpstr>
      <vt:lpstr>3 Reading a Journal Article</vt:lpstr>
      <vt:lpstr>4 Sentence Trees</vt:lpstr>
      <vt:lpstr>4 Sentence Trees</vt:lpstr>
      <vt:lpstr>4 Sentence Trees</vt:lpstr>
      <vt:lpstr>4 Sentence Trees</vt:lpstr>
      <vt:lpstr>4 Sentence Trees</vt:lpstr>
      <vt:lpstr>5 Homework &amp; Assignments</vt:lpstr>
      <vt:lpstr>1A_OnePane</vt:lpstr>
      <vt:lpstr>1B_OnePane_Icons</vt:lpstr>
      <vt:lpstr>1B_OnePane_Icons</vt:lpstr>
      <vt:lpstr>1C_TwoPane_Icons</vt:lpstr>
      <vt:lpstr>2_TwoPanes_Compare</vt:lpstr>
      <vt:lpstr>3_Title(NoPane)</vt:lpstr>
      <vt:lpstr>Activity</vt:lpstr>
      <vt:lpstr>Activity</vt:lpstr>
      <vt:lpstr>Activity</vt:lpstr>
      <vt:lpstr>Activity_2Panes</vt:lpstr>
      <vt:lpstr>PowerPoint Presentation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林歐瑪</dc:creator>
  <cp:lastModifiedBy>Jonathon David White</cp:lastModifiedBy>
  <cp:revision>24</cp:revision>
  <dcterms:created xsi:type="dcterms:W3CDTF">2023-04-11T03:28:14Z</dcterms:created>
  <dcterms:modified xsi:type="dcterms:W3CDTF">2024-03-14T09:55:11Z</dcterms:modified>
  <cp:category>course</cp:category>
</cp:coreProperties>
</file>