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33"/>
  </p:handoutMasterIdLst>
  <p:sldIdLst>
    <p:sldId id="256" r:id="rId2"/>
    <p:sldId id="269" r:id="rId3"/>
    <p:sldId id="270" r:id="rId4"/>
    <p:sldId id="272" r:id="rId5"/>
    <p:sldId id="275" r:id="rId6"/>
    <p:sldId id="277" r:id="rId7"/>
    <p:sldId id="278" r:id="rId8"/>
    <p:sldId id="279" r:id="rId9"/>
    <p:sldId id="280" r:id="rId10"/>
    <p:sldId id="281" r:id="rId11"/>
    <p:sldId id="282" r:id="rId12"/>
    <p:sldId id="283" r:id="rId13"/>
    <p:sldId id="297" r:id="rId14"/>
    <p:sldId id="298" r:id="rId15"/>
    <p:sldId id="299" r:id="rId16"/>
    <p:sldId id="286" r:id="rId17"/>
    <p:sldId id="294" r:id="rId18"/>
    <p:sldId id="295" r:id="rId19"/>
    <p:sldId id="285" r:id="rId20"/>
    <p:sldId id="284" r:id="rId21"/>
    <p:sldId id="257" r:id="rId22"/>
    <p:sldId id="258" r:id="rId23"/>
    <p:sldId id="266" r:id="rId24"/>
    <p:sldId id="259" r:id="rId25"/>
    <p:sldId id="260" r:id="rId26"/>
    <p:sldId id="261" r:id="rId27"/>
    <p:sldId id="264" r:id="rId28"/>
    <p:sldId id="265" r:id="rId29"/>
    <p:sldId id="267" r:id="rId30"/>
    <p:sldId id="268" r:id="rId31"/>
    <p:sldId id="263"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57" d="100"/>
          <a:sy n="157" d="100"/>
        </p:scale>
        <p:origin x="1872" y="96"/>
      </p:cViewPr>
      <p:guideLst>
        <p:guide orient="horz" pos="2160"/>
        <p:guide pos="2880"/>
      </p:guideLst>
    </p:cSldViewPr>
  </p:slideViewPr>
  <p:notesTextViewPr>
    <p:cViewPr>
      <p:scale>
        <a:sx n="3" d="2"/>
        <a:sy n="3" d="2"/>
      </p:scale>
      <p:origin x="0" y="0"/>
    </p:cViewPr>
  </p:notesTextViewPr>
  <p:notesViewPr>
    <p:cSldViewPr snapToGrid="0" showGuides="1">
      <p:cViewPr varScale="1">
        <p:scale>
          <a:sx n="84" d="100"/>
          <a:sy n="84" d="100"/>
        </p:scale>
        <p:origin x="1552" y="8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E57250-2219-0B29-279E-D5CF05C3D1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CA" dirty="0"/>
              <a:t>Research Communication </a:t>
            </a:r>
          </a:p>
          <a:p>
            <a:r>
              <a:rPr lang="en-CA" dirty="0"/>
              <a:t>©2024, J D White</a:t>
            </a:r>
            <a:endParaRPr lang="en-US" dirty="0"/>
          </a:p>
        </p:txBody>
      </p:sp>
      <p:sp>
        <p:nvSpPr>
          <p:cNvPr id="3" name="Date Placeholder 2">
            <a:extLst>
              <a:ext uri="{FF2B5EF4-FFF2-40B4-BE49-F238E27FC236}">
                <a16:creationId xmlns:a16="http://schemas.microsoft.com/office/drawing/2014/main" id="{C1C991A6-59AC-BC89-49ED-46FA62B7CB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ECD4A5-42CC-4F9D-B8FD-0BB0DB614870}" type="datetimeFigureOut">
              <a:rPr lang="en-US" smtClean="0"/>
              <a:t>6/3/2024</a:t>
            </a:fld>
            <a:endParaRPr lang="en-US"/>
          </a:p>
        </p:txBody>
      </p:sp>
      <p:sp>
        <p:nvSpPr>
          <p:cNvPr id="4" name="Footer Placeholder 3">
            <a:extLst>
              <a:ext uri="{FF2B5EF4-FFF2-40B4-BE49-F238E27FC236}">
                <a16:creationId xmlns:a16="http://schemas.microsoft.com/office/drawing/2014/main" id="{AF56DCD3-7CC7-4D21-A108-8F94CC2128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5F732A8-067E-4A67-6E22-3FC1DE2C91B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FAF81A-CE07-4A67-A270-B98DB6504165}" type="slidenum">
              <a:rPr lang="en-US" smtClean="0"/>
              <a:t>‹#›</a:t>
            </a:fld>
            <a:endParaRPr lang="en-US"/>
          </a:p>
        </p:txBody>
      </p:sp>
    </p:spTree>
    <p:extLst>
      <p:ext uri="{BB962C8B-B14F-4D97-AF65-F5344CB8AC3E}">
        <p14:creationId xmlns:p14="http://schemas.microsoft.com/office/powerpoint/2010/main" val="129229384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0Title">
    <p:spTree>
      <p:nvGrpSpPr>
        <p:cNvPr id="1" name=""/>
        <p:cNvGrpSpPr/>
        <p:nvPr/>
      </p:nvGrpSpPr>
      <p:grpSpPr>
        <a:xfrm>
          <a:off x="0" y="0"/>
          <a:ext cx="0" cy="0"/>
          <a:chOff x="0" y="0"/>
          <a:chExt cx="0" cy="0"/>
        </a:xfrm>
      </p:grpSpPr>
      <p:graphicFrame>
        <p:nvGraphicFramePr>
          <p:cNvPr id="4" name="Object 6">
            <a:extLst>
              <a:ext uri="{FF2B5EF4-FFF2-40B4-BE49-F238E27FC236}">
                <a16:creationId xmlns:a16="http://schemas.microsoft.com/office/drawing/2014/main" id="{38495290-4093-4296-84C3-E029D632E402}"/>
              </a:ext>
            </a:extLst>
          </p:cNvPr>
          <p:cNvGraphicFramePr>
            <a:graphicFrameLocks noChangeAspect="1"/>
          </p:cNvGraphicFramePr>
          <p:nvPr userDrawn="1"/>
        </p:nvGraphicFramePr>
        <p:xfrm>
          <a:off x="0" y="-76200"/>
          <a:ext cx="3581400" cy="1073150"/>
        </p:xfrm>
        <a:graphic>
          <a:graphicData uri="http://schemas.openxmlformats.org/presentationml/2006/ole">
            <mc:AlternateContent xmlns:mc="http://schemas.openxmlformats.org/markup-compatibility/2006">
              <mc:Choice xmlns:v="urn:schemas-microsoft-com:vml" Requires="v">
                <p:oleObj name="CorelDRAW" r:id="rId2" imgW="2769413" imgH="830885" progId="CorelDraw.Graphic.17">
                  <p:embed/>
                </p:oleObj>
              </mc:Choice>
              <mc:Fallback>
                <p:oleObj name="CorelDRAW" r:id="rId2" imgW="2769413" imgH="830885" progId="CorelDraw.Graphic.17">
                  <p:embed/>
                  <p:pic>
                    <p:nvPicPr>
                      <p:cNvPr id="4" name="Object 6">
                        <a:extLst>
                          <a:ext uri="{FF2B5EF4-FFF2-40B4-BE49-F238E27FC236}">
                            <a16:creationId xmlns:a16="http://schemas.microsoft.com/office/drawing/2014/main" id="{38495290-4093-4296-84C3-E029D632E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35814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p:nvPr>
        </p:nvSpPr>
        <p:spPr>
          <a:xfrm>
            <a:off x="304800" y="1600200"/>
            <a:ext cx="8610600" cy="2616200"/>
          </a:xfrm>
        </p:spPr>
        <p:txBody>
          <a:bodyPr/>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81100" y="4267200"/>
            <a:ext cx="6858000" cy="14478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4253471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A_One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1654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B_One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387727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1B_OnePane_Icons_No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marL="0" indent="0">
              <a:buFontTx/>
              <a:buNone/>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1771519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C_Two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8994036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2_TwoPanes_Compare">
    <p:spTree>
      <p:nvGrpSpPr>
        <p:cNvPr id="1" name=""/>
        <p:cNvGrpSpPr/>
        <p:nvPr/>
      </p:nvGrpSpPr>
      <p:grpSpPr>
        <a:xfrm>
          <a:off x="0" y="0"/>
          <a:ext cx="0" cy="0"/>
          <a:chOff x="0" y="0"/>
          <a:chExt cx="0" cy="0"/>
        </a:xfrm>
      </p:grpSpPr>
      <p:sp>
        <p:nvSpPr>
          <p:cNvPr id="2" name="Title 1"/>
          <p:cNvSpPr>
            <a:spLocks noGrp="1"/>
          </p:cNvSpPr>
          <p:nvPr>
            <p:ph type="title"/>
          </p:nvPr>
        </p:nvSpPr>
        <p:spPr>
          <a:xfrm>
            <a:off x="630238" y="309944"/>
            <a:ext cx="8513762" cy="5492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200" y="914400"/>
            <a:ext cx="4422775"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200" y="1371600"/>
            <a:ext cx="4422775"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914400"/>
            <a:ext cx="4362450"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5974" y="1371600"/>
            <a:ext cx="436245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59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3_Title(No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6943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a:buFont typeface="Wingdings" panose="05000000000000000000" pitchFamily="2" charset="2"/>
              <a:buChar char="Ø"/>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2230862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tivity_TwoPan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lvl1pPr marL="457200" indent="-457200">
              <a:buFont typeface="Wingdings" panose="05000000000000000000" pitchFamily="2" charset="2"/>
              <a:buChar char="Ø"/>
              <a:defRPr/>
            </a:lvl1pPr>
            <a:lvl2pPr marL="914400" indent="-457200">
              <a:buFont typeface="Wingdings" panose="05000000000000000000" pitchFamily="2" charset="2"/>
              <a:buChar char="Ø"/>
              <a:defRPr/>
            </a:lvl2pPr>
            <a:lvl3pPr marL="1257300" indent="-342900">
              <a:buFont typeface="Wingdings" panose="05000000000000000000" pitchFamily="2" charset="2"/>
              <a:buChar char="Ø"/>
              <a:defRPr/>
            </a:lvl3pPr>
            <a:lvl4pPr marL="1714500" indent="-342900">
              <a:buFont typeface="Wingdings" panose="05000000000000000000" pitchFamily="2" charset="2"/>
              <a:buChar char="Ø"/>
              <a:defRPr/>
            </a:lvl4pPr>
            <a:lvl5pPr marL="2171700" indent="-3429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lvl1pPr marL="342900" indent="-342900">
              <a:buFont typeface="Wingdings" panose="05000000000000000000" pitchFamily="2" charset="2"/>
              <a:buChar char="Ø"/>
              <a:defRPr/>
            </a:lvl1pPr>
            <a:lvl2pPr marL="742950" indent="-285750">
              <a:buFont typeface="Wingdings" panose="05000000000000000000" pitchFamily="2" charset="2"/>
              <a:buChar char="Ø"/>
              <a:defRPr/>
            </a:lvl2pPr>
            <a:lvl3pPr marL="1143000" indent="-228600">
              <a:buFont typeface="Wingdings" panose="05000000000000000000" pitchFamily="2" charset="2"/>
              <a:buChar char="Ø"/>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422982462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699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hyperlink" Target="https://www.kejiyingwen.com/"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D523EDB-3677-4F8C-97C3-AAAB38D7B0AF}"/>
              </a:ext>
            </a:extLst>
          </p:cNvPr>
          <p:cNvSpPr>
            <a:spLocks noGrp="1" noChangeArrowheads="1"/>
          </p:cNvSpPr>
          <p:nvPr>
            <p:ph type="title"/>
          </p:nvPr>
        </p:nvSpPr>
        <p:spPr bwMode="auto">
          <a:xfrm>
            <a:off x="990600" y="3048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1027" name="Rectangle 3">
            <a:extLst>
              <a:ext uri="{FF2B5EF4-FFF2-40B4-BE49-F238E27FC236}">
                <a16:creationId xmlns:a16="http://schemas.microsoft.com/office/drawing/2014/main" id="{1B012EC0-90B2-4FC1-BD65-C92DAD9A5B56}"/>
              </a:ext>
            </a:extLst>
          </p:cNvPr>
          <p:cNvSpPr>
            <a:spLocks noGrp="1" noChangeArrowheads="1"/>
          </p:cNvSpPr>
          <p:nvPr>
            <p:ph type="body" idx="1"/>
          </p:nvPr>
        </p:nvSpPr>
        <p:spPr bwMode="auto">
          <a:xfrm>
            <a:off x="228600" y="914400"/>
            <a:ext cx="8686800" cy="571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a:extLst>
              <a:ext uri="{FF2B5EF4-FFF2-40B4-BE49-F238E27FC236}">
                <a16:creationId xmlns:a16="http://schemas.microsoft.com/office/drawing/2014/main" id="{C1431C5F-1059-4DEA-85BB-F9E2A2EE8C1A}"/>
              </a:ext>
            </a:extLst>
          </p:cNvPr>
          <p:cNvSpPr txBox="1">
            <a:spLocks noChangeArrowheads="1"/>
          </p:cNvSpPr>
          <p:nvPr userDrawn="1"/>
        </p:nvSpPr>
        <p:spPr bwMode="auto">
          <a:xfrm>
            <a:off x="6781800" y="6400800"/>
            <a:ext cx="2362200" cy="457200"/>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a:solidFill>
                  <a:schemeClr val="tx2"/>
                </a:solidFill>
                <a:ea typeface="新細明體" panose="02020500000000000000" pitchFamily="18" charset="-120"/>
              </a:rPr>
              <a:t>(</a:t>
            </a:r>
            <a:fld id="{B31A1189-E713-4D81-944B-AB536684CD8F}" type="slidenum">
              <a:rPr lang="en-US" altLang="zh-TW" smtClean="0">
                <a:solidFill>
                  <a:schemeClr val="tx2"/>
                </a:solidFill>
                <a:ea typeface="新細明體" panose="02020500000000000000" pitchFamily="18" charset="-120"/>
              </a:rPr>
              <a:pPr algn="r">
                <a:spcBef>
                  <a:spcPct val="50000"/>
                </a:spcBef>
                <a:defRPr/>
              </a:pPr>
              <a:t>‹#›</a:t>
            </a:fld>
            <a:r>
              <a:rPr lang="en-US" altLang="zh-TW">
                <a:solidFill>
                  <a:schemeClr val="tx2"/>
                </a:solidFill>
                <a:ea typeface="新細明體" panose="02020500000000000000" pitchFamily="18" charset="-120"/>
              </a:rPr>
              <a:t>)</a:t>
            </a:r>
          </a:p>
        </p:txBody>
      </p:sp>
      <p:sp>
        <p:nvSpPr>
          <p:cNvPr id="1029" name="Text Box 10">
            <a:extLst>
              <a:ext uri="{FF2B5EF4-FFF2-40B4-BE49-F238E27FC236}">
                <a16:creationId xmlns:a16="http://schemas.microsoft.com/office/drawing/2014/main" id="{BDE00BED-2BEA-44A2-9C54-5C463D74DDA9}"/>
              </a:ext>
            </a:extLst>
          </p:cNvPr>
          <p:cNvSpPr txBox="1">
            <a:spLocks noChangeArrowheads="1"/>
          </p:cNvSpPr>
          <p:nvPr userDrawn="1"/>
        </p:nvSpPr>
        <p:spPr bwMode="auto">
          <a:xfrm>
            <a:off x="0" y="6627813"/>
            <a:ext cx="8305800" cy="230187"/>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900" dirty="0">
                <a:solidFill>
                  <a:schemeClr val="tx2"/>
                </a:solidFill>
                <a:ea typeface="新細明體" panose="02020500000000000000" pitchFamily="18" charset="-120"/>
              </a:rPr>
              <a:t>©2020 by J. D. White. For use with Research Communication: EFL for Scientists and Engineers by J D White, </a:t>
            </a:r>
            <a:r>
              <a:rPr lang="en-US" altLang="zh-TW" sz="900" dirty="0">
                <a:solidFill>
                  <a:srgbClr val="FF0000"/>
                </a:solidFill>
                <a:ea typeface="新細明體" panose="02020500000000000000" pitchFamily="18" charset="-120"/>
                <a:hlinkClick r:id="rId12"/>
              </a:rPr>
              <a:t>https://www.kejiyingwen.com</a:t>
            </a:r>
            <a:endParaRPr lang="en-US" altLang="zh-TW" sz="900" dirty="0">
              <a:solidFill>
                <a:srgbClr val="FF0000"/>
              </a:solidFill>
              <a:ea typeface="新細明體" panose="02020500000000000000" pitchFamily="18" charset="-120"/>
            </a:endParaRPr>
          </a:p>
        </p:txBody>
      </p:sp>
      <p:pic>
        <p:nvPicPr>
          <p:cNvPr id="1030" name="Picture 1">
            <a:extLst>
              <a:ext uri="{FF2B5EF4-FFF2-40B4-BE49-F238E27FC236}">
                <a16:creationId xmlns:a16="http://schemas.microsoft.com/office/drawing/2014/main" id="{3377FCB3-4BD5-42D7-AF9F-900F3A23275F}"/>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9688" y="39688"/>
            <a:ext cx="798512"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1" name="Straight Connector 2">
            <a:extLst>
              <a:ext uri="{FF2B5EF4-FFF2-40B4-BE49-F238E27FC236}">
                <a16:creationId xmlns:a16="http://schemas.microsoft.com/office/drawing/2014/main" id="{8AC085AF-D21D-418B-BA91-4648D26D9D16}"/>
              </a:ext>
            </a:extLst>
          </p:cNvPr>
          <p:cNvCxnSpPr>
            <a:cxnSpLocks noChangeShapeType="1"/>
          </p:cNvCxnSpPr>
          <p:nvPr userDrawn="1"/>
        </p:nvCxnSpPr>
        <p:spPr bwMode="auto">
          <a:xfrm>
            <a:off x="0" y="914400"/>
            <a:ext cx="9144000" cy="0"/>
          </a:xfrm>
          <a:prstGeom prst="line">
            <a:avLst/>
          </a:prstGeom>
          <a:noFill/>
          <a:ln w="28575" algn="ctr">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2" name="TextBox 11">
            <a:extLst>
              <a:ext uri="{FF2B5EF4-FFF2-40B4-BE49-F238E27FC236}">
                <a16:creationId xmlns:a16="http://schemas.microsoft.com/office/drawing/2014/main" id="{C502DFA6-D0F0-4E73-A02E-593F33B004E9}"/>
              </a:ext>
            </a:extLst>
          </p:cNvPr>
          <p:cNvSpPr txBox="1">
            <a:spLocks noChangeArrowheads="1"/>
          </p:cNvSpPr>
          <p:nvPr userDrawn="1"/>
        </p:nvSpPr>
        <p:spPr bwMode="auto">
          <a:xfrm>
            <a:off x="4525963" y="0"/>
            <a:ext cx="4618037" cy="400050"/>
          </a:xfrm>
          <a:prstGeom prst="rect">
            <a:avLst/>
          </a:prstGeom>
          <a:noFill/>
          <a:ln>
            <a:noFill/>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r>
              <a:rPr lang="en-US" altLang="zh-CN" sz="2000" dirty="0" err="1">
                <a:solidFill>
                  <a:schemeClr val="tx2"/>
                </a:solidFill>
                <a:ea typeface="新細明體" panose="02020500000000000000" pitchFamily="18" charset="-120"/>
              </a:rPr>
              <a:t>bw</a:t>
            </a:r>
            <a:r>
              <a:rPr lang="en-US" altLang="zh-CN" sz="2000" dirty="0">
                <a:solidFill>
                  <a:schemeClr val="tx2"/>
                </a:solidFill>
                <a:ea typeface="新細明體" panose="02020500000000000000" pitchFamily="18" charset="-120"/>
              </a:rPr>
              <a:t>-</a:t>
            </a:r>
            <a:r>
              <a:rPr lang="en-US" altLang="zh-TW" sz="2000" dirty="0">
                <a:solidFill>
                  <a:schemeClr val="tx2"/>
                </a:solidFill>
                <a:ea typeface="新細明體" panose="02020500000000000000" pitchFamily="18" charset="-120"/>
              </a:rPr>
              <a:t>§5.7 Learning from Mistakes</a:t>
            </a:r>
            <a:endParaRPr lang="en-CA" altLang="en-US" sz="2000" dirty="0"/>
          </a:p>
        </p:txBody>
      </p:sp>
    </p:spTree>
    <p:extLst>
      <p:ext uri="{BB962C8B-B14F-4D97-AF65-F5344CB8AC3E}">
        <p14:creationId xmlns:p14="http://schemas.microsoft.com/office/powerpoint/2010/main" val="32004549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83" r:id="rId4"/>
    <p:sldLayoutId id="2147483676" r:id="rId5"/>
    <p:sldLayoutId id="2147483678" r:id="rId6"/>
    <p:sldLayoutId id="2147483679" r:id="rId7"/>
    <p:sldLayoutId id="2147483681" r:id="rId8"/>
    <p:sldLayoutId id="2147483682" r:id="rId9"/>
    <p:sldLayoutId id="2147483680" r:id="rId10"/>
  </p:sldLayoutIdLst>
  <p:txStyles>
    <p:titleStyle>
      <a:lvl1pPr algn="ctr" rtl="0" eaLnBrk="1" fontAlgn="base" hangingPunct="1">
        <a:spcBef>
          <a:spcPct val="0"/>
        </a:spcBef>
        <a:spcAft>
          <a:spcPct val="0"/>
        </a:spcAft>
        <a:defRPr sz="4400" kern="1200">
          <a:solidFill>
            <a:srgbClr val="0000CC"/>
          </a:solidFill>
          <a:latin typeface="+mj-lt"/>
          <a:ea typeface="+mj-ea"/>
          <a:cs typeface="+mj-cs"/>
        </a:defRPr>
      </a:lvl1pPr>
      <a:lvl2pPr algn="ctr" rtl="0" eaLnBrk="1" fontAlgn="base" hangingPunct="1">
        <a:spcBef>
          <a:spcPct val="0"/>
        </a:spcBef>
        <a:spcAft>
          <a:spcPct val="0"/>
        </a:spcAft>
        <a:defRPr sz="4400">
          <a:solidFill>
            <a:srgbClr val="0000CC"/>
          </a:solidFill>
          <a:latin typeface="Times New Roman" panose="02020603050405020304" pitchFamily="18" charset="0"/>
        </a:defRPr>
      </a:lvl2pPr>
      <a:lvl3pPr algn="ctr" rtl="0" eaLnBrk="1" fontAlgn="base" hangingPunct="1">
        <a:spcBef>
          <a:spcPct val="0"/>
        </a:spcBef>
        <a:spcAft>
          <a:spcPct val="0"/>
        </a:spcAft>
        <a:defRPr sz="4400">
          <a:solidFill>
            <a:srgbClr val="0000CC"/>
          </a:solidFill>
          <a:latin typeface="Times New Roman" panose="02020603050405020304" pitchFamily="18" charset="0"/>
        </a:defRPr>
      </a:lvl3pPr>
      <a:lvl4pPr algn="ctr" rtl="0" eaLnBrk="1" fontAlgn="base" hangingPunct="1">
        <a:spcBef>
          <a:spcPct val="0"/>
        </a:spcBef>
        <a:spcAft>
          <a:spcPct val="0"/>
        </a:spcAft>
        <a:defRPr sz="4400">
          <a:solidFill>
            <a:srgbClr val="0000CC"/>
          </a:solidFill>
          <a:latin typeface="Times New Roman" panose="02020603050405020304" pitchFamily="18" charset="0"/>
        </a:defRPr>
      </a:lvl4pPr>
      <a:lvl5pPr algn="ctr" rtl="0" eaLnBrk="1" fontAlgn="base" hangingPunct="1">
        <a:spcBef>
          <a:spcPct val="0"/>
        </a:spcBef>
        <a:spcAft>
          <a:spcPct val="0"/>
        </a:spcAft>
        <a:defRPr sz="4400">
          <a:solidFill>
            <a:srgbClr val="0000CC"/>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a/56cover.mp3"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a/56cover.mp3"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a/56cover.mp3"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a/56cover.mp3" TargetMode="External"/><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a/56cover.mp3" TargetMode="External"/><Relationship Id="rId2" Type="http://schemas.openxmlformats.org/officeDocument/2006/relationships/image" Target="../media/image6.png"/><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a/56cover.mp3"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a/56cover.mp3"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a/56cover.mp3" TargetMode="External"/><Relationship Id="rId2" Type="http://schemas.openxmlformats.org/officeDocument/2006/relationships/image" Target="../media/image6.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a/56resume.mp3" TargetMode="Externa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a/56resume.mp3" TargetMode="Externa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a/56agree.mp3"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a/56agree.mp3"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a/56mean.mp3" TargetMode="External"/><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hyperlink" Target="../a/56mean.mp3" TargetMode="External"/><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hyperlink" Target="../a/56putV.mp3" TargetMode="External"/><Relationship Id="rId2" Type="http://schemas.openxmlformats.org/officeDocument/2006/relationships/image" Target="../media/image13.pn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hyperlink" Target="https://www.kejiyingwen.com/" TargetMode="External"/><Relationship Id="rId2" Type="http://schemas.openxmlformats.org/officeDocument/2006/relationships/image" Target="../media/image14.png"/><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19.png"/><Relationship Id="rId16" Type="http://schemas.openxmlformats.org/officeDocument/2006/relationships/image" Target="../media/image16.png"/><Relationship Id="rId1" Type="http://schemas.openxmlformats.org/officeDocument/2006/relationships/slideLayout" Target="../slideLayouts/slideLayout10.xml"/><Relationship Id="rId6" Type="http://schemas.openxmlformats.org/officeDocument/2006/relationships/image" Target="../media/image14.png"/><Relationship Id="rId11" Type="http://schemas.openxmlformats.org/officeDocument/2006/relationships/image" Target="../media/image12.png"/><Relationship Id="rId5" Type="http://schemas.openxmlformats.org/officeDocument/2006/relationships/image" Target="../media/image15.png"/><Relationship Id="rId15" Type="http://schemas.openxmlformats.org/officeDocument/2006/relationships/image" Target="../media/image20.png"/><Relationship Id="rId10" Type="http://schemas.openxmlformats.org/officeDocument/2006/relationships/image" Target="../media/image8.png"/><Relationship Id="rId4" Type="http://schemas.openxmlformats.org/officeDocument/2006/relationships/hyperlink" Target="https://www.kejiyingwen.com/" TargetMode="External"/><Relationship Id="rId9" Type="http://schemas.openxmlformats.org/officeDocument/2006/relationships/image" Target="../media/image9.png"/><Relationship Id="rId1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AA3F2-AE48-4C1A-A904-18C6A84EA43E}"/>
              </a:ext>
            </a:extLst>
          </p:cNvPr>
          <p:cNvSpPr>
            <a:spLocks noGrp="1"/>
          </p:cNvSpPr>
          <p:nvPr>
            <p:ph type="ctrTitle"/>
          </p:nvPr>
        </p:nvSpPr>
        <p:spPr>
          <a:xfrm>
            <a:off x="304800" y="1600200"/>
            <a:ext cx="8610600" cy="2616200"/>
          </a:xfrm>
        </p:spPr>
        <p:txBody>
          <a:bodyPr/>
          <a:lstStyle/>
          <a:p>
            <a:r>
              <a:rPr lang="en-CA" dirty="0"/>
              <a:t>5.7 Learning from Mistakes</a:t>
            </a:r>
          </a:p>
        </p:txBody>
      </p:sp>
      <p:sp>
        <p:nvSpPr>
          <p:cNvPr id="5" name="Subtitle 4">
            <a:extLst>
              <a:ext uri="{FF2B5EF4-FFF2-40B4-BE49-F238E27FC236}">
                <a16:creationId xmlns:a16="http://schemas.microsoft.com/office/drawing/2014/main" id="{85AD34A3-1C4C-1F6C-D96E-3B9F8DD0F33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81359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1 Journal Entry</a:t>
            </a:r>
          </a:p>
        </p:txBody>
      </p:sp>
      <p:sp>
        <p:nvSpPr>
          <p:cNvPr id="3" name="Content Placeholder 2">
            <a:extLst>
              <a:ext uri="{FF2B5EF4-FFF2-40B4-BE49-F238E27FC236}">
                <a16:creationId xmlns:a16="http://schemas.microsoft.com/office/drawing/2014/main" id="{550A53CE-030C-4D6B-9943-BD2445AB10F3}"/>
              </a:ext>
            </a:extLst>
          </p:cNvPr>
          <p:cNvSpPr>
            <a:spLocks noGrp="1"/>
          </p:cNvSpPr>
          <p:nvPr>
            <p:ph idx="1"/>
          </p:nvPr>
        </p:nvSpPr>
        <p:spPr/>
        <p:txBody>
          <a:bodyPr/>
          <a:lstStyle/>
          <a:p>
            <a:r>
              <a:rPr lang="en-CA" dirty="0">
                <a:sym typeface="Wingdings" panose="05000000000000000000" pitchFamily="2" charset="2"/>
              </a:rPr>
              <a:t>Test me about your earliest childhood memory.</a:t>
            </a:r>
          </a:p>
          <a:p>
            <a:r>
              <a:rPr lang="en-CA" dirty="0">
                <a:sym typeface="Wingdings" panose="05000000000000000000" pitchFamily="2" charset="2"/>
              </a:rPr>
              <a:t>Was it happy? Was it sad?</a:t>
            </a:r>
          </a:p>
          <a:p>
            <a:r>
              <a:rPr lang="en-CA" dirty="0">
                <a:sym typeface="Wingdings" panose="05000000000000000000" pitchFamily="2" charset="2"/>
              </a:rPr>
              <a:t>Hypothesis: Why do you remember this?</a:t>
            </a:r>
          </a:p>
          <a:p>
            <a:r>
              <a:rPr lang="en-CA" dirty="0">
                <a:sym typeface="Wingdings" panose="05000000000000000000" pitchFamily="2" charset="2"/>
              </a:rPr>
              <a:t>Prove hypothesis</a:t>
            </a:r>
            <a:endParaRPr lang="en-CA" dirty="0"/>
          </a:p>
        </p:txBody>
      </p:sp>
      <p:sp>
        <p:nvSpPr>
          <p:cNvPr id="18" name="Text Placeholder 17">
            <a:extLst>
              <a:ext uri="{FF2B5EF4-FFF2-40B4-BE49-F238E27FC236}">
                <a16:creationId xmlns:a16="http://schemas.microsoft.com/office/drawing/2014/main" id="{55767EF7-6278-CB58-1921-34DAF78BF66D}"/>
              </a:ext>
            </a:extLst>
          </p:cNvPr>
          <p:cNvSpPr>
            <a:spLocks noGrp="1"/>
          </p:cNvSpPr>
          <p:nvPr>
            <p:ph type="body" sz="quarter" idx="12"/>
          </p:nvPr>
        </p:nvSpPr>
        <p:spPr/>
        <p:txBody>
          <a:bodyPr>
            <a:normAutofit fontScale="92500" lnSpcReduction="20000"/>
          </a:bodyPr>
          <a:lstStyle/>
          <a:p>
            <a:r>
              <a:rPr lang="en-CA" dirty="0"/>
              <a:t>Earliest Memory</a:t>
            </a:r>
            <a:endParaRPr lang="en-US" dirty="0"/>
          </a:p>
        </p:txBody>
      </p:sp>
      <p:pic>
        <p:nvPicPr>
          <p:cNvPr id="12" name="Content Placeholder 11">
            <a:extLst>
              <a:ext uri="{FF2B5EF4-FFF2-40B4-BE49-F238E27FC236}">
                <a16:creationId xmlns:a16="http://schemas.microsoft.com/office/drawing/2014/main" id="{7860AB5C-26E1-47E3-97BB-AB73C61807E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19" name="Content Placeholder 18">
            <a:extLst>
              <a:ext uri="{FF2B5EF4-FFF2-40B4-BE49-F238E27FC236}">
                <a16:creationId xmlns:a16="http://schemas.microsoft.com/office/drawing/2014/main" id="{4582C9C5-991B-5772-E1C0-977A6DC3781D}"/>
              </a:ext>
            </a:extLst>
          </p:cNvPr>
          <p:cNvSpPr>
            <a:spLocks noGrp="1"/>
          </p:cNvSpPr>
          <p:nvPr>
            <p:ph sz="quarter" idx="15"/>
          </p:nvPr>
        </p:nvSpPr>
        <p:spPr/>
        <p:txBody>
          <a:bodyPr/>
          <a:lstStyle/>
          <a:p>
            <a:endParaRPr lang="en-US"/>
          </a:p>
        </p:txBody>
      </p:sp>
      <p:sp>
        <p:nvSpPr>
          <p:cNvPr id="21" name="Content Placeholder 20">
            <a:extLst>
              <a:ext uri="{FF2B5EF4-FFF2-40B4-BE49-F238E27FC236}">
                <a16:creationId xmlns:a16="http://schemas.microsoft.com/office/drawing/2014/main" id="{AAACD765-1BC9-5881-7972-7B6484C0F4D7}"/>
              </a:ext>
            </a:extLst>
          </p:cNvPr>
          <p:cNvSpPr>
            <a:spLocks noGrp="1"/>
          </p:cNvSpPr>
          <p:nvPr>
            <p:ph sz="quarter" idx="14"/>
          </p:nvPr>
        </p:nvSpPr>
        <p:spPr/>
        <p:txBody>
          <a:bodyPr/>
          <a:lstStyle/>
          <a:p>
            <a:endParaRPr lang="en-US"/>
          </a:p>
        </p:txBody>
      </p:sp>
      <p:pic>
        <p:nvPicPr>
          <p:cNvPr id="1026" name="Picture 2">
            <a:extLst>
              <a:ext uri="{FF2B5EF4-FFF2-40B4-BE49-F238E27FC236}">
                <a16:creationId xmlns:a16="http://schemas.microsoft.com/office/drawing/2014/main" id="{832BF800-80BB-CE59-B616-8F91BD1EA12E}"/>
              </a:ext>
            </a:extLst>
          </p:cNvPr>
          <p:cNvPicPr>
            <a:picLocks noGrp="1" noChangeAspect="1" noChangeArrowheads="1"/>
          </p:cNvPicPr>
          <p:nvPr>
            <p:ph sz="quarter" idx="16"/>
          </p:nvPr>
        </p:nvPicPr>
        <p:blipFill>
          <a:blip r:embed="rId3">
            <a:extLst>
              <a:ext uri="{28A0092B-C50C-407E-A947-70E740481C1C}">
                <a14:useLocalDpi xmlns:a14="http://schemas.microsoft.com/office/drawing/2010/main" val="0"/>
              </a:ext>
            </a:extLst>
          </a:blip>
          <a:srcRect/>
          <a:stretch>
            <a:fillRect/>
          </a:stretch>
        </p:blipFill>
        <p:spPr bwMode="auto">
          <a:xfrm>
            <a:off x="4529224" y="2314323"/>
            <a:ext cx="4695203" cy="3366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16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2 Cover Letters</a:t>
            </a:r>
          </a:p>
        </p:txBody>
      </p:sp>
      <p:sp>
        <p:nvSpPr>
          <p:cNvPr id="3" name="Content Placeholder 2">
            <a:extLst>
              <a:ext uri="{FF2B5EF4-FFF2-40B4-BE49-F238E27FC236}">
                <a16:creationId xmlns:a16="http://schemas.microsoft.com/office/drawing/2014/main" id="{550A53CE-030C-4D6B-9943-BD2445AB10F3}"/>
              </a:ext>
            </a:extLst>
          </p:cNvPr>
          <p:cNvSpPr>
            <a:spLocks noGrp="1"/>
          </p:cNvSpPr>
          <p:nvPr>
            <p:ph idx="1"/>
          </p:nvPr>
        </p:nvSpPr>
        <p:spPr/>
        <p:txBody>
          <a:bodyPr>
            <a:normAutofit/>
          </a:bodyPr>
          <a:lstStyle/>
          <a:p>
            <a:pPr marL="0" indent="0">
              <a:buNone/>
            </a:pPr>
            <a:r>
              <a:rPr lang="en-CA" dirty="0"/>
              <a:t>Dear Mr. Tu:</a:t>
            </a:r>
          </a:p>
          <a:p>
            <a:pPr marL="0" indent="0">
              <a:buNone/>
            </a:pPr>
            <a:r>
              <a:rPr lang="en-CA" dirty="0"/>
              <a:t>	Please consider me an application for the position you advertised on March 24. The position you described sounds exactly like the kind of job I am looking for.</a:t>
            </a:r>
          </a:p>
          <a:p>
            <a:pPr marL="0" indent="0">
              <a:buNone/>
            </a:pPr>
            <a:r>
              <a:rPr lang="en-CA" dirty="0"/>
              <a:t>	</a:t>
            </a:r>
            <a:r>
              <a:rPr lang="en-CA" i="1" dirty="0">
                <a:solidFill>
                  <a:srgbClr val="0000CC"/>
                </a:solidFill>
              </a:rPr>
              <a:t>I am 25 years of age and unmarried. </a:t>
            </a:r>
            <a:r>
              <a:rPr lang="en-CA" dirty="0"/>
              <a:t>I graduated from the Yuan Ze University of electrical engineering. Enclosed herewith is a copy of my resume for your reference. U have studied Fuzzy control, neural network, linear system.</a:t>
            </a:r>
          </a:p>
        </p:txBody>
      </p:sp>
      <p:sp>
        <p:nvSpPr>
          <p:cNvPr id="4" name="Text Placeholder 3">
            <a:extLst>
              <a:ext uri="{FF2B5EF4-FFF2-40B4-BE49-F238E27FC236}">
                <a16:creationId xmlns:a16="http://schemas.microsoft.com/office/drawing/2014/main" id="{FC8187D4-734D-4488-A95D-39C1F52E7565}"/>
              </a:ext>
            </a:extLst>
          </p:cNvPr>
          <p:cNvSpPr>
            <a:spLocks noGrp="1"/>
          </p:cNvSpPr>
          <p:nvPr>
            <p:ph type="body" sz="quarter" idx="12"/>
          </p:nvPr>
        </p:nvSpPr>
        <p:spPr/>
        <p:txBody>
          <a:bodyPr>
            <a:normAutofit fontScale="92500" lnSpcReduction="20000"/>
          </a:bodyPr>
          <a:lstStyle/>
          <a:p>
            <a:r>
              <a:rPr lang="en-US" dirty="0"/>
              <a:t>So What? Inappropriate Content</a:t>
            </a:r>
          </a:p>
        </p:txBody>
      </p:sp>
      <p:sp>
        <p:nvSpPr>
          <p:cNvPr id="6" name="Content Placeholder 5">
            <a:extLst>
              <a:ext uri="{FF2B5EF4-FFF2-40B4-BE49-F238E27FC236}">
                <a16:creationId xmlns:a16="http://schemas.microsoft.com/office/drawing/2014/main" id="{553E4B66-39F5-4506-91A0-D95C36BAF4B9}"/>
              </a:ext>
            </a:extLst>
          </p:cNvPr>
          <p:cNvSpPr>
            <a:spLocks noGrp="1"/>
          </p:cNvSpPr>
          <p:nvPr>
            <p:ph sz="quarter" idx="14"/>
          </p:nvPr>
        </p:nvSpPr>
        <p:spPr/>
        <p:txBody>
          <a:bodyPr/>
          <a:lstStyle/>
          <a:p>
            <a:endParaRPr lang="en-US"/>
          </a:p>
        </p:txBody>
      </p:sp>
      <p:pic>
        <p:nvPicPr>
          <p:cNvPr id="10" name="Content Placeholder 17">
            <a:hlinkClick r:id="rId2" action="ppaction://hlinkfile"/>
            <a:extLst>
              <a:ext uri="{FF2B5EF4-FFF2-40B4-BE49-F238E27FC236}">
                <a16:creationId xmlns:a16="http://schemas.microsoft.com/office/drawing/2014/main" id="{D5671C25-DDF5-4A3D-A93A-9FC7E5B2E757}"/>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6">
            <a:extLst>
              <a:ext uri="{FF2B5EF4-FFF2-40B4-BE49-F238E27FC236}">
                <a16:creationId xmlns:a16="http://schemas.microsoft.com/office/drawing/2014/main" id="{0A5DCF6F-35CB-B308-CA89-5590580AD2A9}"/>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cxnSp>
        <p:nvCxnSpPr>
          <p:cNvPr id="9" name="Straight Connector 8">
            <a:extLst>
              <a:ext uri="{FF2B5EF4-FFF2-40B4-BE49-F238E27FC236}">
                <a16:creationId xmlns:a16="http://schemas.microsoft.com/office/drawing/2014/main" id="{F3E7C1DB-A94B-5776-B223-44360455C46B}"/>
              </a:ext>
            </a:extLst>
          </p:cNvPr>
          <p:cNvCxnSpPr/>
          <p:nvPr/>
        </p:nvCxnSpPr>
        <p:spPr bwMode="auto">
          <a:xfrm>
            <a:off x="1162373" y="4420892"/>
            <a:ext cx="6024966" cy="0"/>
          </a:xfrm>
          <a:prstGeom prst="line">
            <a:avLst/>
          </a:prstGeom>
          <a:solidFill>
            <a:schemeClr val="accent1"/>
          </a:solidFill>
          <a:ln w="762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26436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2 Cover Letters</a:t>
            </a:r>
          </a:p>
        </p:txBody>
      </p:sp>
      <p:sp>
        <p:nvSpPr>
          <p:cNvPr id="3" name="Content Placeholder 2">
            <a:extLst>
              <a:ext uri="{FF2B5EF4-FFF2-40B4-BE49-F238E27FC236}">
                <a16:creationId xmlns:a16="http://schemas.microsoft.com/office/drawing/2014/main" id="{550A53CE-030C-4D6B-9943-BD2445AB10F3}"/>
              </a:ext>
            </a:extLst>
          </p:cNvPr>
          <p:cNvSpPr>
            <a:spLocks noGrp="1"/>
          </p:cNvSpPr>
          <p:nvPr>
            <p:ph idx="1"/>
          </p:nvPr>
        </p:nvSpPr>
        <p:spPr/>
        <p:txBody>
          <a:bodyPr>
            <a:normAutofit fontScale="92500" lnSpcReduction="20000"/>
          </a:bodyPr>
          <a:lstStyle/>
          <a:p>
            <a:pPr marL="0" indent="0">
              <a:buNone/>
            </a:pPr>
            <a:r>
              <a:rPr lang="en-CA" dirty="0"/>
              <a:t>Dear Sir:</a:t>
            </a:r>
          </a:p>
          <a:p>
            <a:pPr marL="0" indent="0">
              <a:buNone/>
            </a:pPr>
            <a:r>
              <a:rPr lang="en-CA" dirty="0"/>
              <a:t>	I read your advertisement and I am interested in the position of software engineer. Your company has a good reputation to exist between customers for designing software and producing high-quality products. </a:t>
            </a:r>
          </a:p>
          <a:p>
            <a:pPr marL="0" indent="0">
              <a:buNone/>
            </a:pPr>
            <a:r>
              <a:rPr lang="en-CA" dirty="0">
                <a:solidFill>
                  <a:srgbClr val="0000CC"/>
                </a:solidFill>
              </a:rPr>
              <a:t>	</a:t>
            </a:r>
            <a:r>
              <a:rPr lang="en-CA" dirty="0">
                <a:solidFill>
                  <a:srgbClr val="FF0000"/>
                </a:solidFill>
              </a:rPr>
              <a:t>My department was electrical engineering when I studied in college</a:t>
            </a:r>
            <a:r>
              <a:rPr lang="en-CA" dirty="0">
                <a:solidFill>
                  <a:srgbClr val="0000CC"/>
                </a:solidFill>
              </a:rPr>
              <a:t>. </a:t>
            </a:r>
            <a:r>
              <a:rPr lang="en-CA" dirty="0"/>
              <a:t>Afterwards, I studied electrical-optics at Yuan Ze University for institute. </a:t>
            </a:r>
            <a:r>
              <a:rPr lang="en-CA" dirty="0">
                <a:solidFill>
                  <a:srgbClr val="FF0000"/>
                </a:solidFill>
              </a:rPr>
              <a:t>When I was in university, I was interesting in software design. </a:t>
            </a:r>
            <a:r>
              <a:rPr lang="en-CA" dirty="0"/>
              <a:t>So, I took some courses about software design, for example, C-programming, assembly language programming, and </a:t>
            </a:r>
            <a:r>
              <a:rPr lang="en-CA" dirty="0" err="1"/>
              <a:t>matlab</a:t>
            </a:r>
            <a:r>
              <a:rPr lang="en-CA" dirty="0"/>
              <a:t>.</a:t>
            </a:r>
          </a:p>
        </p:txBody>
      </p:sp>
      <p:sp>
        <p:nvSpPr>
          <p:cNvPr id="4" name="Text Placeholder 3">
            <a:extLst>
              <a:ext uri="{FF2B5EF4-FFF2-40B4-BE49-F238E27FC236}">
                <a16:creationId xmlns:a16="http://schemas.microsoft.com/office/drawing/2014/main" id="{FC8187D4-734D-4488-A95D-39C1F52E7565}"/>
              </a:ext>
            </a:extLst>
          </p:cNvPr>
          <p:cNvSpPr>
            <a:spLocks noGrp="1"/>
          </p:cNvSpPr>
          <p:nvPr>
            <p:ph type="body" sz="quarter" idx="12"/>
          </p:nvPr>
        </p:nvSpPr>
        <p:spPr/>
        <p:txBody>
          <a:bodyPr>
            <a:normAutofit fontScale="92500" lnSpcReduction="20000"/>
          </a:bodyPr>
          <a:lstStyle/>
          <a:p>
            <a:r>
              <a:rPr lang="en-US" dirty="0"/>
              <a:t>Chinglish</a:t>
            </a:r>
          </a:p>
        </p:txBody>
      </p:sp>
      <p:sp>
        <p:nvSpPr>
          <p:cNvPr id="6" name="Content Placeholder 5">
            <a:extLst>
              <a:ext uri="{FF2B5EF4-FFF2-40B4-BE49-F238E27FC236}">
                <a16:creationId xmlns:a16="http://schemas.microsoft.com/office/drawing/2014/main" id="{553E4B66-39F5-4506-91A0-D95C36BAF4B9}"/>
              </a:ext>
            </a:extLst>
          </p:cNvPr>
          <p:cNvSpPr>
            <a:spLocks noGrp="1"/>
          </p:cNvSpPr>
          <p:nvPr>
            <p:ph sz="quarter" idx="14"/>
          </p:nvPr>
        </p:nvSpPr>
        <p:spPr/>
        <p:txBody>
          <a:bodyPr/>
          <a:lstStyle/>
          <a:p>
            <a:endParaRPr lang="en-US"/>
          </a:p>
        </p:txBody>
      </p:sp>
      <p:pic>
        <p:nvPicPr>
          <p:cNvPr id="10" name="Content Placeholder 17">
            <a:hlinkClick r:id="rId2" action="ppaction://hlinkfile"/>
            <a:extLst>
              <a:ext uri="{FF2B5EF4-FFF2-40B4-BE49-F238E27FC236}">
                <a16:creationId xmlns:a16="http://schemas.microsoft.com/office/drawing/2014/main" id="{0D4B051E-362B-4291-9441-3B43DB589BF6}"/>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6">
            <a:extLst>
              <a:ext uri="{FF2B5EF4-FFF2-40B4-BE49-F238E27FC236}">
                <a16:creationId xmlns:a16="http://schemas.microsoft.com/office/drawing/2014/main" id="{AB8E6214-F07A-8018-B5AF-9B6444C149BD}"/>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8" name="TextBox 7">
            <a:extLst>
              <a:ext uri="{FF2B5EF4-FFF2-40B4-BE49-F238E27FC236}">
                <a16:creationId xmlns:a16="http://schemas.microsoft.com/office/drawing/2014/main" id="{5F3301ED-C2E5-4714-E6DA-D328C0DFA96C}"/>
              </a:ext>
            </a:extLst>
          </p:cNvPr>
          <p:cNvSpPr txBox="1"/>
          <p:nvPr/>
        </p:nvSpPr>
        <p:spPr>
          <a:xfrm>
            <a:off x="3480661" y="3429000"/>
            <a:ext cx="5368871" cy="461665"/>
          </a:xfrm>
          <a:prstGeom prst="rect">
            <a:avLst/>
          </a:prstGeom>
          <a:solidFill>
            <a:schemeClr val="bg1">
              <a:lumMod val="75000"/>
            </a:schemeClr>
          </a:solidFill>
        </p:spPr>
        <p:txBody>
          <a:bodyPr wrap="square">
            <a:spAutoFit/>
          </a:bodyPr>
          <a:lstStyle/>
          <a:p>
            <a:pPr algn="ctr"/>
            <a:r>
              <a:rPr lang="en-CA" sz="2400" i="1" dirty="0">
                <a:solidFill>
                  <a:srgbClr val="0000CC"/>
                </a:solidFill>
              </a:rPr>
              <a:t>I studied electrical engineering in college. </a:t>
            </a:r>
            <a:endParaRPr lang="en-US" sz="2400" dirty="0"/>
          </a:p>
        </p:txBody>
      </p:sp>
      <p:sp>
        <p:nvSpPr>
          <p:cNvPr id="9" name="TextBox 8">
            <a:extLst>
              <a:ext uri="{FF2B5EF4-FFF2-40B4-BE49-F238E27FC236}">
                <a16:creationId xmlns:a16="http://schemas.microsoft.com/office/drawing/2014/main" id="{84C4F498-C669-DF5D-C059-A8ED564C7A00}"/>
              </a:ext>
            </a:extLst>
          </p:cNvPr>
          <p:cNvSpPr txBox="1"/>
          <p:nvPr/>
        </p:nvSpPr>
        <p:spPr>
          <a:xfrm>
            <a:off x="2681207" y="6102716"/>
            <a:ext cx="4122548" cy="461665"/>
          </a:xfrm>
          <a:prstGeom prst="rect">
            <a:avLst/>
          </a:prstGeom>
          <a:solidFill>
            <a:schemeClr val="bg1">
              <a:lumMod val="75000"/>
            </a:schemeClr>
          </a:solidFill>
        </p:spPr>
        <p:txBody>
          <a:bodyPr wrap="square">
            <a:spAutoFit/>
          </a:bodyPr>
          <a:lstStyle/>
          <a:p>
            <a:pPr algn="ctr"/>
            <a:r>
              <a:rPr lang="en-CA" sz="2400" dirty="0">
                <a:solidFill>
                  <a:srgbClr val="0000CC"/>
                </a:solidFill>
              </a:rPr>
              <a:t>As I was interested in software,</a:t>
            </a:r>
            <a:r>
              <a:rPr lang="en-CA" sz="2400" dirty="0"/>
              <a:t> </a:t>
            </a:r>
            <a:endParaRPr lang="en-US" sz="2400" dirty="0"/>
          </a:p>
        </p:txBody>
      </p:sp>
    </p:spTree>
    <p:extLst>
      <p:ext uri="{BB962C8B-B14F-4D97-AF65-F5344CB8AC3E}">
        <p14:creationId xmlns:p14="http://schemas.microsoft.com/office/powerpoint/2010/main" val="240774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2 Cover Letters</a:t>
            </a:r>
          </a:p>
        </p:txBody>
      </p:sp>
      <p:sp>
        <p:nvSpPr>
          <p:cNvPr id="3" name="Content Placeholder 2">
            <a:extLst>
              <a:ext uri="{FF2B5EF4-FFF2-40B4-BE49-F238E27FC236}">
                <a16:creationId xmlns:a16="http://schemas.microsoft.com/office/drawing/2014/main" id="{550A53CE-030C-4D6B-9943-BD2445AB10F3}"/>
              </a:ext>
            </a:extLst>
          </p:cNvPr>
          <p:cNvSpPr>
            <a:spLocks noGrp="1"/>
          </p:cNvSpPr>
          <p:nvPr>
            <p:ph idx="1"/>
          </p:nvPr>
        </p:nvSpPr>
        <p:spPr/>
        <p:txBody>
          <a:bodyPr>
            <a:normAutofit fontScale="92500" lnSpcReduction="20000"/>
          </a:bodyPr>
          <a:lstStyle/>
          <a:p>
            <a:pPr marL="0" indent="0">
              <a:buNone/>
            </a:pPr>
            <a:r>
              <a:rPr lang="en-CA" dirty="0"/>
              <a:t>Dear Sir:</a:t>
            </a:r>
          </a:p>
          <a:p>
            <a:pPr marL="0" indent="0">
              <a:buNone/>
            </a:pPr>
            <a:r>
              <a:rPr lang="en-CA" dirty="0"/>
              <a:t>	First, I appreciate that you spend time reading this letter. I read the want-ad via </a:t>
            </a:r>
            <a:r>
              <a:rPr lang="en-CA" dirty="0">
                <a:solidFill>
                  <a:srgbClr val="FF0000"/>
                </a:solidFill>
              </a:rPr>
              <a:t>YZU</a:t>
            </a:r>
            <a:r>
              <a:rPr lang="en-CA" dirty="0"/>
              <a:t> website, There is a position of professor occupation and that’s what I am interesting in.</a:t>
            </a:r>
          </a:p>
          <a:p>
            <a:pPr marL="0" indent="0">
              <a:buNone/>
            </a:pPr>
            <a:r>
              <a:rPr lang="en-CA" dirty="0"/>
              <a:t>	</a:t>
            </a:r>
            <a:r>
              <a:rPr lang="en-CA" dirty="0">
                <a:solidFill>
                  <a:srgbClr val="FF0000"/>
                </a:solidFill>
              </a:rPr>
              <a:t>YZU</a:t>
            </a:r>
            <a:r>
              <a:rPr lang="en-CA" dirty="0"/>
              <a:t> is my Alma school for my bachelor and master diploma, As you can see from the attached resume, I have excellent performance not only in academic but also in research ability. Life in </a:t>
            </a:r>
            <a:r>
              <a:rPr lang="en-CA" dirty="0">
                <a:solidFill>
                  <a:srgbClr val="FF0000"/>
                </a:solidFill>
              </a:rPr>
              <a:t>YZU</a:t>
            </a:r>
            <a:r>
              <a:rPr lang="en-CA" dirty="0"/>
              <a:t> made my stronger and pushed me up to a higher level. It’s the reason that I feel like to apply for this job in return. </a:t>
            </a:r>
            <a:r>
              <a:rPr lang="en-CA" dirty="0">
                <a:solidFill>
                  <a:srgbClr val="FF0000"/>
                </a:solidFill>
              </a:rPr>
              <a:t>YZU</a:t>
            </a:r>
            <a:r>
              <a:rPr lang="en-CA" dirty="0"/>
              <a:t> is co familiar to me that I believe I can adapt the environment as soon as I can.</a:t>
            </a:r>
          </a:p>
        </p:txBody>
      </p:sp>
      <p:sp>
        <p:nvSpPr>
          <p:cNvPr id="4" name="Text Placeholder 3">
            <a:extLst>
              <a:ext uri="{FF2B5EF4-FFF2-40B4-BE49-F238E27FC236}">
                <a16:creationId xmlns:a16="http://schemas.microsoft.com/office/drawing/2014/main" id="{FC8187D4-734D-4488-A95D-39C1F52E7565}"/>
              </a:ext>
            </a:extLst>
          </p:cNvPr>
          <p:cNvSpPr>
            <a:spLocks noGrp="1"/>
          </p:cNvSpPr>
          <p:nvPr>
            <p:ph type="body" sz="quarter" idx="12"/>
          </p:nvPr>
        </p:nvSpPr>
        <p:spPr/>
        <p:txBody>
          <a:bodyPr>
            <a:normAutofit fontScale="92500" lnSpcReduction="20000"/>
          </a:bodyPr>
          <a:lstStyle/>
          <a:p>
            <a:r>
              <a:rPr lang="en-US" dirty="0"/>
              <a:t>Acronyms</a:t>
            </a:r>
          </a:p>
        </p:txBody>
      </p:sp>
      <p:sp>
        <p:nvSpPr>
          <p:cNvPr id="6" name="Content Placeholder 5">
            <a:extLst>
              <a:ext uri="{FF2B5EF4-FFF2-40B4-BE49-F238E27FC236}">
                <a16:creationId xmlns:a16="http://schemas.microsoft.com/office/drawing/2014/main" id="{553E4B66-39F5-4506-91A0-D95C36BAF4B9}"/>
              </a:ext>
            </a:extLst>
          </p:cNvPr>
          <p:cNvSpPr>
            <a:spLocks noGrp="1"/>
          </p:cNvSpPr>
          <p:nvPr>
            <p:ph sz="quarter" idx="14"/>
          </p:nvPr>
        </p:nvSpPr>
        <p:spPr/>
        <p:txBody>
          <a:bodyPr/>
          <a:lstStyle/>
          <a:p>
            <a:endParaRPr lang="en-US"/>
          </a:p>
        </p:txBody>
      </p:sp>
      <p:pic>
        <p:nvPicPr>
          <p:cNvPr id="10" name="Content Placeholder 17">
            <a:hlinkClick r:id="rId2" action="ppaction://hlinkfile"/>
            <a:extLst>
              <a:ext uri="{FF2B5EF4-FFF2-40B4-BE49-F238E27FC236}">
                <a16:creationId xmlns:a16="http://schemas.microsoft.com/office/drawing/2014/main" id="{19A6BAB8-C166-429D-B862-81348C4EF019}"/>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6">
            <a:extLst>
              <a:ext uri="{FF2B5EF4-FFF2-40B4-BE49-F238E27FC236}">
                <a16:creationId xmlns:a16="http://schemas.microsoft.com/office/drawing/2014/main" id="{E066BBFF-5FB3-4942-2135-1F3DE379D29B}"/>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9" name="TextBox 8">
            <a:extLst>
              <a:ext uri="{FF2B5EF4-FFF2-40B4-BE49-F238E27FC236}">
                <a16:creationId xmlns:a16="http://schemas.microsoft.com/office/drawing/2014/main" id="{86AFD046-742E-95DF-52A1-392FC7C705D6}"/>
              </a:ext>
            </a:extLst>
          </p:cNvPr>
          <p:cNvSpPr txBox="1"/>
          <p:nvPr/>
        </p:nvSpPr>
        <p:spPr>
          <a:xfrm>
            <a:off x="3516406" y="990600"/>
            <a:ext cx="5551394" cy="646331"/>
          </a:xfrm>
          <a:prstGeom prst="rect">
            <a:avLst/>
          </a:prstGeom>
          <a:solidFill>
            <a:schemeClr val="bg1">
              <a:lumMod val="75000"/>
            </a:schemeClr>
          </a:solidFill>
          <a:ln>
            <a:solidFill>
              <a:schemeClr val="bg1">
                <a:lumMod val="75000"/>
              </a:schemeClr>
            </a:solidFill>
          </a:ln>
        </p:spPr>
        <p:txBody>
          <a:bodyPr wrap="square">
            <a:spAutoFit/>
          </a:bodyPr>
          <a:lstStyle/>
          <a:p>
            <a:pPr marL="0" indent="0" algn="ctr">
              <a:buNone/>
            </a:pPr>
            <a:r>
              <a:rPr lang="en-CA" sz="3600" dirty="0">
                <a:solidFill>
                  <a:schemeClr val="tx2"/>
                </a:solidFill>
              </a:rPr>
              <a:t>YZU </a:t>
            </a:r>
            <a:r>
              <a:rPr lang="en-CA" sz="3600" dirty="0">
                <a:solidFill>
                  <a:schemeClr val="tx2"/>
                </a:solidFill>
                <a:sym typeface="Wingdings" panose="05000000000000000000" pitchFamily="2" charset="2"/>
              </a:rPr>
              <a:t> Yuan Ze University</a:t>
            </a:r>
            <a:endParaRPr lang="en-CA" sz="3600" dirty="0">
              <a:solidFill>
                <a:schemeClr val="tx2"/>
              </a:solidFill>
            </a:endParaRPr>
          </a:p>
        </p:txBody>
      </p:sp>
    </p:spTree>
    <p:extLst>
      <p:ext uri="{BB962C8B-B14F-4D97-AF65-F5344CB8AC3E}">
        <p14:creationId xmlns:p14="http://schemas.microsoft.com/office/powerpoint/2010/main" val="228586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2 Cover Letters</a:t>
            </a:r>
          </a:p>
        </p:txBody>
      </p:sp>
      <p:sp>
        <p:nvSpPr>
          <p:cNvPr id="3" name="Content Placeholder 2">
            <a:extLst>
              <a:ext uri="{FF2B5EF4-FFF2-40B4-BE49-F238E27FC236}">
                <a16:creationId xmlns:a16="http://schemas.microsoft.com/office/drawing/2014/main" id="{550A53CE-030C-4D6B-9943-BD2445AB10F3}"/>
              </a:ext>
            </a:extLst>
          </p:cNvPr>
          <p:cNvSpPr>
            <a:spLocks noGrp="1"/>
          </p:cNvSpPr>
          <p:nvPr>
            <p:ph idx="1"/>
          </p:nvPr>
        </p:nvSpPr>
        <p:spPr/>
        <p:txBody>
          <a:bodyPr>
            <a:normAutofit/>
          </a:bodyPr>
          <a:lstStyle/>
          <a:p>
            <a:pPr marL="0" indent="0">
              <a:buNone/>
            </a:pPr>
            <a:r>
              <a:rPr lang="en-CA" dirty="0"/>
              <a:t>“In my second year at </a:t>
            </a:r>
            <a:r>
              <a:rPr lang="en-CA" dirty="0">
                <a:solidFill>
                  <a:srgbClr val="FF0000"/>
                </a:solidFill>
              </a:rPr>
              <a:t>YZU</a:t>
            </a:r>
            <a:r>
              <a:rPr lang="en-CA" dirty="0"/>
              <a:t>, I switched from  </a:t>
            </a:r>
            <a:r>
              <a:rPr lang="en-CA" dirty="0">
                <a:solidFill>
                  <a:srgbClr val="FF0000"/>
                </a:solidFill>
              </a:rPr>
              <a:t>CIS </a:t>
            </a:r>
            <a:r>
              <a:rPr lang="en-CA" dirty="0"/>
              <a:t>to </a:t>
            </a:r>
            <a:r>
              <a:rPr lang="en-CA" dirty="0">
                <a:solidFill>
                  <a:srgbClr val="FF0000"/>
                </a:solidFill>
              </a:rPr>
              <a:t>PE</a:t>
            </a:r>
            <a:r>
              <a:rPr lang="en-CA" dirty="0"/>
              <a:t>. Upon graduating I took a job at </a:t>
            </a:r>
            <a:r>
              <a:rPr lang="en-CA" dirty="0">
                <a:solidFill>
                  <a:srgbClr val="FF0000"/>
                </a:solidFill>
              </a:rPr>
              <a:t>ITRI. </a:t>
            </a:r>
            <a:r>
              <a:rPr lang="en-CA" dirty="0"/>
              <a:t>After 2 years I switched to </a:t>
            </a:r>
            <a:r>
              <a:rPr lang="en-CA" dirty="0">
                <a:solidFill>
                  <a:srgbClr val="FF0000"/>
                </a:solidFill>
              </a:rPr>
              <a:t>TIRI</a:t>
            </a:r>
            <a:r>
              <a:rPr lang="en-CA" dirty="0"/>
              <a:t> where I am now working.”</a:t>
            </a:r>
          </a:p>
          <a:p>
            <a:pPr marL="0" indent="0">
              <a:buNone/>
            </a:pPr>
            <a:endParaRPr lang="en-CA" dirty="0"/>
          </a:p>
          <a:p>
            <a:pPr marL="0" indent="0">
              <a:buNone/>
            </a:pPr>
            <a:endParaRPr lang="en-CA" dirty="0"/>
          </a:p>
        </p:txBody>
      </p:sp>
      <p:sp>
        <p:nvSpPr>
          <p:cNvPr id="4" name="Text Placeholder 3">
            <a:extLst>
              <a:ext uri="{FF2B5EF4-FFF2-40B4-BE49-F238E27FC236}">
                <a16:creationId xmlns:a16="http://schemas.microsoft.com/office/drawing/2014/main" id="{FC8187D4-734D-4488-A95D-39C1F52E7565}"/>
              </a:ext>
            </a:extLst>
          </p:cNvPr>
          <p:cNvSpPr>
            <a:spLocks noGrp="1"/>
          </p:cNvSpPr>
          <p:nvPr>
            <p:ph type="body" sz="quarter" idx="12"/>
          </p:nvPr>
        </p:nvSpPr>
        <p:spPr/>
        <p:txBody>
          <a:bodyPr>
            <a:normAutofit fontScale="92500" lnSpcReduction="20000"/>
          </a:bodyPr>
          <a:lstStyle/>
          <a:p>
            <a:r>
              <a:rPr lang="en-US" dirty="0"/>
              <a:t>Acronyms</a:t>
            </a:r>
          </a:p>
        </p:txBody>
      </p:sp>
      <p:pic>
        <p:nvPicPr>
          <p:cNvPr id="7" name="Content Placeholder 6">
            <a:extLst>
              <a:ext uri="{FF2B5EF4-FFF2-40B4-BE49-F238E27FC236}">
                <a16:creationId xmlns:a16="http://schemas.microsoft.com/office/drawing/2014/main" id="{DBA9A22A-2404-0850-B9D0-B9E845F3F8D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8" name="Content Placeholder 7">
            <a:extLst>
              <a:ext uri="{FF2B5EF4-FFF2-40B4-BE49-F238E27FC236}">
                <a16:creationId xmlns:a16="http://schemas.microsoft.com/office/drawing/2014/main" id="{D549A7EE-1DDC-443A-578C-6816EF4C2F00}"/>
              </a:ext>
            </a:extLst>
          </p:cNvPr>
          <p:cNvSpPr>
            <a:spLocks noGrp="1"/>
          </p:cNvSpPr>
          <p:nvPr>
            <p:ph sz="quarter" idx="14"/>
          </p:nvPr>
        </p:nvSpPr>
        <p:spPr/>
        <p:txBody>
          <a:bodyPr/>
          <a:lstStyle/>
          <a:p>
            <a:endParaRPr lang="en-US"/>
          </a:p>
        </p:txBody>
      </p:sp>
      <p:pic>
        <p:nvPicPr>
          <p:cNvPr id="10" name="Content Placeholder 17">
            <a:hlinkClick r:id="rId3" action="ppaction://hlinkfile"/>
            <a:extLst>
              <a:ext uri="{FF2B5EF4-FFF2-40B4-BE49-F238E27FC236}">
                <a16:creationId xmlns:a16="http://schemas.microsoft.com/office/drawing/2014/main" id="{057416C6-0FAD-4627-BE9D-846DE7FF6955}"/>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A9852440-517B-571C-8A3F-A1A5E189E236}"/>
              </a:ext>
            </a:extLst>
          </p:cNvPr>
          <p:cNvSpPr/>
          <p:nvPr/>
        </p:nvSpPr>
        <p:spPr>
          <a:xfrm>
            <a:off x="4497116" y="1219200"/>
            <a:ext cx="3972708" cy="3154710"/>
          </a:xfrm>
          <a:prstGeom prst="rect">
            <a:avLst/>
          </a:prstGeom>
          <a:noFill/>
          <a:ln>
            <a:noFill/>
          </a:ln>
        </p:spPr>
        <p:txBody>
          <a:bodyPr wrap="square" lIns="91440" tIns="45720" rIns="91440" bIns="45720">
            <a:spAutoFit/>
          </a:bodyPr>
          <a:lstStyle/>
          <a:p>
            <a:pPr algn="ctr"/>
            <a:r>
              <a:rPr lang="en-CA" sz="19900" b="1" cap="none" spc="0" dirty="0">
                <a:ln w="12700">
                  <a:solidFill>
                    <a:srgbClr val="0000CC"/>
                  </a:solidFill>
                  <a:prstDash val="solid"/>
                </a:ln>
                <a:solidFill>
                  <a:srgbClr val="0000CC"/>
                </a:solidFill>
                <a:effectLst>
                  <a:outerShdw dist="38100" dir="2640000" algn="bl" rotWithShape="0">
                    <a:schemeClr val="accent1"/>
                  </a:outerShdw>
                </a:effectLst>
              </a:rPr>
              <a:t>?</a:t>
            </a:r>
            <a:endParaRPr lang="en-US" sz="19900" b="1" cap="none" spc="0" dirty="0">
              <a:ln w="12700">
                <a:solidFill>
                  <a:srgbClr val="0000CC"/>
                </a:solidFill>
                <a:prstDash val="solid"/>
              </a:ln>
              <a:solidFill>
                <a:srgbClr val="0000CC"/>
              </a:solidFill>
              <a:effectLst>
                <a:outerShdw dist="38100" dir="2640000" algn="bl" rotWithShape="0">
                  <a:schemeClr val="accent1"/>
                </a:outerShdw>
              </a:effectLst>
            </a:endParaRPr>
          </a:p>
        </p:txBody>
      </p:sp>
    </p:spTree>
    <p:extLst>
      <p:ext uri="{BB962C8B-B14F-4D97-AF65-F5344CB8AC3E}">
        <p14:creationId xmlns:p14="http://schemas.microsoft.com/office/powerpoint/2010/main" val="372792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2 Cover Letters</a:t>
            </a:r>
          </a:p>
        </p:txBody>
      </p:sp>
      <p:sp>
        <p:nvSpPr>
          <p:cNvPr id="3" name="Content Placeholder 2">
            <a:extLst>
              <a:ext uri="{FF2B5EF4-FFF2-40B4-BE49-F238E27FC236}">
                <a16:creationId xmlns:a16="http://schemas.microsoft.com/office/drawing/2014/main" id="{550A53CE-030C-4D6B-9943-BD2445AB10F3}"/>
              </a:ext>
            </a:extLst>
          </p:cNvPr>
          <p:cNvSpPr>
            <a:spLocks noGrp="1"/>
          </p:cNvSpPr>
          <p:nvPr>
            <p:ph idx="1"/>
          </p:nvPr>
        </p:nvSpPr>
        <p:spPr/>
        <p:txBody>
          <a:bodyPr>
            <a:normAutofit/>
          </a:bodyPr>
          <a:lstStyle/>
          <a:p>
            <a:pPr marL="0" indent="0">
              <a:lnSpc>
                <a:spcPct val="150000"/>
              </a:lnSpc>
              <a:buNone/>
            </a:pPr>
            <a:r>
              <a:rPr lang="en-CA" dirty="0"/>
              <a:t>I graduated from the </a:t>
            </a:r>
            <a:r>
              <a:rPr lang="en-CA" dirty="0">
                <a:solidFill>
                  <a:srgbClr val="FF0000"/>
                </a:solidFill>
              </a:rPr>
              <a:t>University of Yuan-Ze </a:t>
            </a:r>
            <a:r>
              <a:rPr lang="en-CA" dirty="0"/>
              <a:t>in electrical engineering. The university is located in </a:t>
            </a:r>
            <a:r>
              <a:rPr lang="en-CA" dirty="0" err="1">
                <a:solidFill>
                  <a:srgbClr val="FF0000"/>
                </a:solidFill>
              </a:rPr>
              <a:t>Nali</a:t>
            </a:r>
            <a:r>
              <a:rPr lang="en-CA" dirty="0">
                <a:solidFill>
                  <a:srgbClr val="FF0000"/>
                </a:solidFill>
              </a:rPr>
              <a:t> City</a:t>
            </a:r>
            <a:r>
              <a:rPr lang="en-CA" dirty="0"/>
              <a:t>, Taiwan.</a:t>
            </a:r>
            <a:endParaRPr lang="en-CA" sz="6000" dirty="0"/>
          </a:p>
        </p:txBody>
      </p:sp>
      <p:sp>
        <p:nvSpPr>
          <p:cNvPr id="4" name="Text Placeholder 3">
            <a:extLst>
              <a:ext uri="{FF2B5EF4-FFF2-40B4-BE49-F238E27FC236}">
                <a16:creationId xmlns:a16="http://schemas.microsoft.com/office/drawing/2014/main" id="{FC8187D4-734D-4488-A95D-39C1F52E7565}"/>
              </a:ext>
            </a:extLst>
          </p:cNvPr>
          <p:cNvSpPr>
            <a:spLocks noGrp="1"/>
          </p:cNvSpPr>
          <p:nvPr>
            <p:ph type="body" sz="quarter" idx="12"/>
          </p:nvPr>
        </p:nvSpPr>
        <p:spPr/>
        <p:txBody>
          <a:bodyPr>
            <a:normAutofit fontScale="92500" lnSpcReduction="20000"/>
          </a:bodyPr>
          <a:lstStyle/>
          <a:p>
            <a:r>
              <a:rPr lang="en-US" dirty="0"/>
              <a:t>English Romanization of Names</a:t>
            </a:r>
          </a:p>
        </p:txBody>
      </p:sp>
      <p:pic>
        <p:nvPicPr>
          <p:cNvPr id="9" name="Content Placeholder 6">
            <a:extLst>
              <a:ext uri="{FF2B5EF4-FFF2-40B4-BE49-F238E27FC236}">
                <a16:creationId xmlns:a16="http://schemas.microsoft.com/office/drawing/2014/main" id="{AF09CFDE-BD8A-8AF3-C651-286C4553A5E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
        <p:nvSpPr>
          <p:cNvPr id="12" name="Content Placeholder 11">
            <a:extLst>
              <a:ext uri="{FF2B5EF4-FFF2-40B4-BE49-F238E27FC236}">
                <a16:creationId xmlns:a16="http://schemas.microsoft.com/office/drawing/2014/main" id="{1EAD8DA5-E065-1085-6399-5DCE0ED83503}"/>
              </a:ext>
            </a:extLst>
          </p:cNvPr>
          <p:cNvSpPr>
            <a:spLocks noGrp="1"/>
          </p:cNvSpPr>
          <p:nvPr>
            <p:ph sz="quarter" idx="14"/>
          </p:nvPr>
        </p:nvSpPr>
        <p:spPr/>
        <p:txBody>
          <a:bodyPr/>
          <a:lstStyle/>
          <a:p>
            <a:endParaRPr lang="en-US"/>
          </a:p>
        </p:txBody>
      </p:sp>
      <p:pic>
        <p:nvPicPr>
          <p:cNvPr id="15" name="Content Placeholder 17">
            <a:hlinkClick r:id="rId3" action="ppaction://hlinkfile"/>
            <a:extLst>
              <a:ext uri="{FF2B5EF4-FFF2-40B4-BE49-F238E27FC236}">
                <a16:creationId xmlns:a16="http://schemas.microsoft.com/office/drawing/2014/main" id="{CB494CA2-DEC2-40DB-ADEC-A3DB102D43F0}"/>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 15">
            <a:extLst>
              <a:ext uri="{FF2B5EF4-FFF2-40B4-BE49-F238E27FC236}">
                <a16:creationId xmlns:a16="http://schemas.microsoft.com/office/drawing/2014/main" id="{C41D532E-11AE-37DC-5D28-074BB83A928A}"/>
              </a:ext>
            </a:extLst>
          </p:cNvPr>
          <p:cNvGrpSpPr/>
          <p:nvPr/>
        </p:nvGrpSpPr>
        <p:grpSpPr>
          <a:xfrm>
            <a:off x="228600" y="2634912"/>
            <a:ext cx="3658653" cy="584775"/>
            <a:chOff x="228600" y="2634912"/>
            <a:chExt cx="3658653" cy="584775"/>
          </a:xfrm>
        </p:grpSpPr>
        <p:cxnSp>
          <p:nvCxnSpPr>
            <p:cNvPr id="8" name="Straight Connector 7">
              <a:extLst>
                <a:ext uri="{FF2B5EF4-FFF2-40B4-BE49-F238E27FC236}">
                  <a16:creationId xmlns:a16="http://schemas.microsoft.com/office/drawing/2014/main" id="{F15FCEF3-1169-43F2-94FA-E21E2C8F4844}"/>
                </a:ext>
              </a:extLst>
            </p:cNvPr>
            <p:cNvCxnSpPr>
              <a:cxnSpLocks/>
            </p:cNvCxnSpPr>
            <p:nvPr/>
          </p:nvCxnSpPr>
          <p:spPr bwMode="auto">
            <a:xfrm>
              <a:off x="228600" y="2686781"/>
              <a:ext cx="3658653" cy="0"/>
            </a:xfrm>
            <a:prstGeom prst="line">
              <a:avLst/>
            </a:prstGeom>
            <a:solidFill>
              <a:schemeClr val="accent1"/>
            </a:solidFill>
            <a:ln w="444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a:extLst>
                <a:ext uri="{FF2B5EF4-FFF2-40B4-BE49-F238E27FC236}">
                  <a16:creationId xmlns:a16="http://schemas.microsoft.com/office/drawing/2014/main" id="{30251C6B-C70E-494E-A6B4-9DF2121E08F8}"/>
                </a:ext>
              </a:extLst>
            </p:cNvPr>
            <p:cNvSpPr txBox="1"/>
            <p:nvPr/>
          </p:nvSpPr>
          <p:spPr>
            <a:xfrm>
              <a:off x="256089" y="2634912"/>
              <a:ext cx="3399713" cy="584775"/>
            </a:xfrm>
            <a:prstGeom prst="rect">
              <a:avLst/>
            </a:prstGeom>
            <a:noFill/>
          </p:spPr>
          <p:txBody>
            <a:bodyPr wrap="none" rtlCol="0">
              <a:spAutoFit/>
            </a:bodyPr>
            <a:lstStyle/>
            <a:p>
              <a:r>
                <a:rPr lang="en-US" sz="3200" dirty="0">
                  <a:solidFill>
                    <a:srgbClr val="0000CC"/>
                  </a:solidFill>
                </a:rPr>
                <a:t>Yuan Ze University</a:t>
              </a:r>
            </a:p>
          </p:txBody>
        </p:sp>
      </p:grpSp>
      <p:grpSp>
        <p:nvGrpSpPr>
          <p:cNvPr id="17" name="Group 16">
            <a:extLst>
              <a:ext uri="{FF2B5EF4-FFF2-40B4-BE49-F238E27FC236}">
                <a16:creationId xmlns:a16="http://schemas.microsoft.com/office/drawing/2014/main" id="{B5EADFAE-A95B-4726-8CDE-387733D4FF08}"/>
              </a:ext>
            </a:extLst>
          </p:cNvPr>
          <p:cNvGrpSpPr/>
          <p:nvPr/>
        </p:nvGrpSpPr>
        <p:grpSpPr>
          <a:xfrm>
            <a:off x="309832" y="5770535"/>
            <a:ext cx="1513936" cy="584775"/>
            <a:chOff x="309832" y="5770535"/>
            <a:chExt cx="1513936" cy="584775"/>
          </a:xfrm>
        </p:grpSpPr>
        <p:cxnSp>
          <p:nvCxnSpPr>
            <p:cNvPr id="10" name="Straight Connector 9">
              <a:extLst>
                <a:ext uri="{FF2B5EF4-FFF2-40B4-BE49-F238E27FC236}">
                  <a16:creationId xmlns:a16="http://schemas.microsoft.com/office/drawing/2014/main" id="{7125245F-009C-40D0-BB75-4DC6703FEB81}"/>
                </a:ext>
              </a:extLst>
            </p:cNvPr>
            <p:cNvCxnSpPr>
              <a:cxnSpLocks/>
            </p:cNvCxnSpPr>
            <p:nvPr/>
          </p:nvCxnSpPr>
          <p:spPr bwMode="auto">
            <a:xfrm>
              <a:off x="309832" y="5805263"/>
              <a:ext cx="1513936" cy="0"/>
            </a:xfrm>
            <a:prstGeom prst="line">
              <a:avLst/>
            </a:prstGeom>
            <a:solidFill>
              <a:schemeClr val="accent1"/>
            </a:solidFill>
            <a:ln w="444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extBox 13">
              <a:extLst>
                <a:ext uri="{FF2B5EF4-FFF2-40B4-BE49-F238E27FC236}">
                  <a16:creationId xmlns:a16="http://schemas.microsoft.com/office/drawing/2014/main" id="{20EE80EC-FD01-4313-AA50-7B28DC02A27F}"/>
                </a:ext>
              </a:extLst>
            </p:cNvPr>
            <p:cNvSpPr txBox="1"/>
            <p:nvPr/>
          </p:nvSpPr>
          <p:spPr>
            <a:xfrm>
              <a:off x="518597" y="5770535"/>
              <a:ext cx="1005403" cy="584775"/>
            </a:xfrm>
            <a:prstGeom prst="rect">
              <a:avLst/>
            </a:prstGeom>
            <a:noFill/>
          </p:spPr>
          <p:txBody>
            <a:bodyPr wrap="none" rtlCol="0">
              <a:spAutoFit/>
            </a:bodyPr>
            <a:lstStyle/>
            <a:p>
              <a:r>
                <a:rPr lang="en-US" sz="3200" dirty="0" err="1">
                  <a:solidFill>
                    <a:srgbClr val="0000CC"/>
                  </a:solidFill>
                </a:rPr>
                <a:t>Neili</a:t>
              </a:r>
              <a:endParaRPr lang="en-US" sz="3200" dirty="0">
                <a:solidFill>
                  <a:srgbClr val="0000CC"/>
                </a:solidFill>
              </a:endParaRPr>
            </a:p>
          </p:txBody>
        </p:sp>
      </p:grpSp>
      <p:pic>
        <p:nvPicPr>
          <p:cNvPr id="1026" name="Picture 2">
            <a:extLst>
              <a:ext uri="{FF2B5EF4-FFF2-40B4-BE49-F238E27FC236}">
                <a16:creationId xmlns:a16="http://schemas.microsoft.com/office/drawing/2014/main" id="{1B88F8D8-47A3-1199-B6B7-7922CB9B85E0}"/>
              </a:ext>
            </a:extLst>
          </p:cNvPr>
          <p:cNvPicPr>
            <a:picLocks noGrp="1" noChangeAspect="1" noChangeArrowheads="1"/>
          </p:cNvPicPr>
          <p:nvPr>
            <p:ph sz="quarter" idx="16"/>
          </p:nvPr>
        </p:nvPicPr>
        <p:blipFill>
          <a:blip r:embed="rId5">
            <a:extLst>
              <a:ext uri="{28A0092B-C50C-407E-A947-70E740481C1C}">
                <a14:useLocalDpi xmlns:a14="http://schemas.microsoft.com/office/drawing/2010/main" val="0"/>
              </a:ext>
            </a:extLst>
          </a:blip>
          <a:srcRect/>
          <a:stretch>
            <a:fillRect/>
          </a:stretch>
        </p:blipFill>
        <p:spPr bwMode="auto">
          <a:xfrm>
            <a:off x="5308600" y="2413000"/>
            <a:ext cx="3251200" cy="32512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2C495947-2F7D-E47B-06DA-950749C44762}"/>
              </a:ext>
            </a:extLst>
          </p:cNvPr>
          <p:cNvSpPr txBox="1"/>
          <p:nvPr/>
        </p:nvSpPr>
        <p:spPr>
          <a:xfrm>
            <a:off x="5543434" y="5620597"/>
            <a:ext cx="3236784" cy="369332"/>
          </a:xfrm>
          <a:prstGeom prst="rect">
            <a:avLst/>
          </a:prstGeom>
          <a:noFill/>
        </p:spPr>
        <p:txBody>
          <a:bodyPr wrap="none" rtlCol="0">
            <a:spAutoFit/>
          </a:bodyPr>
          <a:lstStyle/>
          <a:p>
            <a:r>
              <a:rPr lang="en-CA" dirty="0"/>
              <a:t>Ref: </a:t>
            </a:r>
            <a:r>
              <a:rPr lang="en-CA" dirty="0" err="1"/>
              <a:t>Nali</a:t>
            </a:r>
            <a:r>
              <a:rPr lang="en-CA" dirty="0"/>
              <a:t> City (Computer Game)</a:t>
            </a:r>
            <a:endParaRPr lang="en-US" dirty="0"/>
          </a:p>
        </p:txBody>
      </p:sp>
    </p:spTree>
    <p:extLst>
      <p:ext uri="{BB962C8B-B14F-4D97-AF65-F5344CB8AC3E}">
        <p14:creationId xmlns:p14="http://schemas.microsoft.com/office/powerpoint/2010/main" val="42352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a:t>2 Cover Letters</a:t>
            </a:r>
            <a:endParaRPr lang="en-CA" dirty="0"/>
          </a:p>
        </p:txBody>
      </p:sp>
      <p:sp>
        <p:nvSpPr>
          <p:cNvPr id="15" name="Content Placeholder 14">
            <a:extLst>
              <a:ext uri="{FF2B5EF4-FFF2-40B4-BE49-F238E27FC236}">
                <a16:creationId xmlns:a16="http://schemas.microsoft.com/office/drawing/2014/main" id="{BAABD7D6-1EE1-4D80-8F44-EE76E628E668}"/>
              </a:ext>
            </a:extLst>
          </p:cNvPr>
          <p:cNvSpPr>
            <a:spLocks noGrp="1"/>
          </p:cNvSpPr>
          <p:nvPr>
            <p:ph idx="1"/>
          </p:nvPr>
        </p:nvSpPr>
        <p:spPr/>
        <p:txBody>
          <a:bodyPr>
            <a:normAutofit fontScale="92500" lnSpcReduction="10000"/>
          </a:bodyPr>
          <a:lstStyle/>
          <a:p>
            <a:pPr marL="0" indent="0">
              <a:buNone/>
            </a:pPr>
            <a:r>
              <a:rPr lang="en-US" dirty="0"/>
              <a:t>…</a:t>
            </a:r>
          </a:p>
          <a:p>
            <a:pPr marL="0" indent="0">
              <a:buNone/>
            </a:pPr>
            <a:r>
              <a:rPr lang="en-US" dirty="0"/>
              <a:t>I got the CIE Student Affiliation, 2004 Engineering Essay Competition Award in my B.S. period. And some journal and conference papers I wrote with my supervisor have been published. Those can certificate I have enough ability to serve this position. Moreover, teaching seems very important to me for next generation. Only having god education, we can improve our life both the physicality and spirit. Currently, I sometimes teach the university students in Engineering Circuit class. It’s seems </a:t>
            </a:r>
            <a:r>
              <a:rPr lang="en-US" dirty="0" err="1">
                <a:solidFill>
                  <a:srgbClr val="FF0000"/>
                </a:solidFill>
              </a:rPr>
              <a:t>inestering</a:t>
            </a:r>
            <a:r>
              <a:rPr lang="en-US" dirty="0"/>
              <a:t> to me.</a:t>
            </a:r>
          </a:p>
        </p:txBody>
      </p:sp>
      <p:sp>
        <p:nvSpPr>
          <p:cNvPr id="4" name="Text Placeholder 3">
            <a:extLst>
              <a:ext uri="{FF2B5EF4-FFF2-40B4-BE49-F238E27FC236}">
                <a16:creationId xmlns:a16="http://schemas.microsoft.com/office/drawing/2014/main" id="{FC8187D4-734D-4488-A95D-39C1F52E7565}"/>
              </a:ext>
            </a:extLst>
          </p:cNvPr>
          <p:cNvSpPr>
            <a:spLocks noGrp="1"/>
          </p:cNvSpPr>
          <p:nvPr>
            <p:ph type="body" sz="quarter" idx="12"/>
          </p:nvPr>
        </p:nvSpPr>
        <p:spPr/>
        <p:txBody>
          <a:bodyPr>
            <a:normAutofit fontScale="92500" lnSpcReduction="20000"/>
          </a:bodyPr>
          <a:lstStyle/>
          <a:p>
            <a:r>
              <a:rPr lang="en-US" dirty="0"/>
              <a:t>Spelling Counts</a:t>
            </a:r>
          </a:p>
        </p:txBody>
      </p:sp>
      <p:sp>
        <p:nvSpPr>
          <p:cNvPr id="17" name="Content Placeholder 16">
            <a:extLst>
              <a:ext uri="{FF2B5EF4-FFF2-40B4-BE49-F238E27FC236}">
                <a16:creationId xmlns:a16="http://schemas.microsoft.com/office/drawing/2014/main" id="{55A8BF77-BDAD-4CFA-AD80-6A587DE3B2FC}"/>
              </a:ext>
            </a:extLst>
          </p:cNvPr>
          <p:cNvSpPr>
            <a:spLocks noGrp="1"/>
          </p:cNvSpPr>
          <p:nvPr>
            <p:ph sz="quarter" idx="14"/>
          </p:nvPr>
        </p:nvSpPr>
        <p:spPr/>
        <p:txBody>
          <a:bodyPr/>
          <a:lstStyle/>
          <a:p>
            <a:endParaRPr lang="en-US"/>
          </a:p>
        </p:txBody>
      </p:sp>
      <p:pic>
        <p:nvPicPr>
          <p:cNvPr id="10" name="Content Placeholder 17">
            <a:hlinkClick r:id="rId2" action="ppaction://hlinkfile"/>
            <a:extLst>
              <a:ext uri="{FF2B5EF4-FFF2-40B4-BE49-F238E27FC236}">
                <a16:creationId xmlns:a16="http://schemas.microsoft.com/office/drawing/2014/main" id="{41361848-BA52-450A-81FC-CC0EE3F0E573}"/>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Content Placeholder 6">
            <a:extLst>
              <a:ext uri="{FF2B5EF4-FFF2-40B4-BE49-F238E27FC236}">
                <a16:creationId xmlns:a16="http://schemas.microsoft.com/office/drawing/2014/main" id="{93A33A20-E11A-724A-69AE-3F905B283892}"/>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Tree>
    <p:extLst>
      <p:ext uri="{BB962C8B-B14F-4D97-AF65-F5344CB8AC3E}">
        <p14:creationId xmlns:p14="http://schemas.microsoft.com/office/powerpoint/2010/main" val="47798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a:t>2 Cover Letters</a:t>
            </a:r>
            <a:endParaRPr lang="en-CA" dirty="0"/>
          </a:p>
        </p:txBody>
      </p:sp>
      <p:sp>
        <p:nvSpPr>
          <p:cNvPr id="15" name="Content Placeholder 14">
            <a:extLst>
              <a:ext uri="{FF2B5EF4-FFF2-40B4-BE49-F238E27FC236}">
                <a16:creationId xmlns:a16="http://schemas.microsoft.com/office/drawing/2014/main" id="{BAABD7D6-1EE1-4D80-8F44-EE76E628E668}"/>
              </a:ext>
            </a:extLst>
          </p:cNvPr>
          <p:cNvSpPr>
            <a:spLocks noGrp="1"/>
          </p:cNvSpPr>
          <p:nvPr>
            <p:ph idx="1"/>
          </p:nvPr>
        </p:nvSpPr>
        <p:spPr/>
        <p:txBody>
          <a:bodyPr>
            <a:normAutofit/>
          </a:bodyPr>
          <a:lstStyle/>
          <a:p>
            <a:pPr marL="0" indent="0">
              <a:buNone/>
            </a:pPr>
            <a:r>
              <a:rPr lang="en-US" dirty="0"/>
              <a:t>Dear Sir.</a:t>
            </a:r>
          </a:p>
          <a:p>
            <a:pPr marL="0" indent="0">
              <a:buNone/>
            </a:pPr>
            <a:r>
              <a:rPr lang="en-US" dirty="0"/>
              <a:t>I find your advertisement in 104 human resources bank for software engineer recently. Your company has good working and learn environment for employee that from my friends and co-work. </a:t>
            </a:r>
            <a:r>
              <a:rPr lang="en-US" dirty="0">
                <a:solidFill>
                  <a:srgbClr val="FF0000"/>
                </a:solidFill>
              </a:rPr>
              <a:t>Having fluently promotion ways for every working hard employee. </a:t>
            </a:r>
            <a:r>
              <a:rPr lang="en-US" dirty="0"/>
              <a:t>Also having food relax environment for example golf practice plane, blowing, swimming pool…etc.</a:t>
            </a:r>
          </a:p>
          <a:p>
            <a:pPr marL="0" indent="0">
              <a:buNone/>
            </a:pPr>
            <a:r>
              <a:rPr lang="en-US" dirty="0">
                <a:solidFill>
                  <a:srgbClr val="0000CC"/>
                </a:solidFill>
              </a:rPr>
              <a:t>MS-WORD: “Fragment (Consider Revising)”</a:t>
            </a:r>
          </a:p>
        </p:txBody>
      </p:sp>
      <p:sp>
        <p:nvSpPr>
          <p:cNvPr id="4" name="Text Placeholder 3">
            <a:extLst>
              <a:ext uri="{FF2B5EF4-FFF2-40B4-BE49-F238E27FC236}">
                <a16:creationId xmlns:a16="http://schemas.microsoft.com/office/drawing/2014/main" id="{FC8187D4-734D-4488-A95D-39C1F52E7565}"/>
              </a:ext>
            </a:extLst>
          </p:cNvPr>
          <p:cNvSpPr>
            <a:spLocks noGrp="1"/>
          </p:cNvSpPr>
          <p:nvPr>
            <p:ph type="body" sz="quarter" idx="12"/>
          </p:nvPr>
        </p:nvSpPr>
        <p:spPr/>
        <p:txBody>
          <a:bodyPr>
            <a:normAutofit fontScale="92500" lnSpcReduction="20000"/>
          </a:bodyPr>
          <a:lstStyle/>
          <a:p>
            <a:r>
              <a:rPr lang="en-US" dirty="0"/>
              <a:t>Grammar: Use computer to check</a:t>
            </a:r>
          </a:p>
        </p:txBody>
      </p:sp>
      <p:sp>
        <p:nvSpPr>
          <p:cNvPr id="17" name="Content Placeholder 16">
            <a:extLst>
              <a:ext uri="{FF2B5EF4-FFF2-40B4-BE49-F238E27FC236}">
                <a16:creationId xmlns:a16="http://schemas.microsoft.com/office/drawing/2014/main" id="{55A8BF77-BDAD-4CFA-AD80-6A587DE3B2FC}"/>
              </a:ext>
            </a:extLst>
          </p:cNvPr>
          <p:cNvSpPr>
            <a:spLocks noGrp="1"/>
          </p:cNvSpPr>
          <p:nvPr>
            <p:ph sz="quarter" idx="14"/>
          </p:nvPr>
        </p:nvSpPr>
        <p:spPr/>
        <p:txBody>
          <a:bodyPr/>
          <a:lstStyle/>
          <a:p>
            <a:endParaRPr lang="en-US"/>
          </a:p>
        </p:txBody>
      </p:sp>
      <p:pic>
        <p:nvPicPr>
          <p:cNvPr id="10" name="Content Placeholder 17">
            <a:hlinkClick r:id="rId2" action="ppaction://hlinkfile"/>
            <a:extLst>
              <a:ext uri="{FF2B5EF4-FFF2-40B4-BE49-F238E27FC236}">
                <a16:creationId xmlns:a16="http://schemas.microsoft.com/office/drawing/2014/main" id="{5F590247-D423-4B13-B0FC-4C93D4575ACC}"/>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Content Placeholder 6">
            <a:extLst>
              <a:ext uri="{FF2B5EF4-FFF2-40B4-BE49-F238E27FC236}">
                <a16:creationId xmlns:a16="http://schemas.microsoft.com/office/drawing/2014/main" id="{EC745838-45D4-36DF-0AF6-9236B919549D}"/>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Tree>
    <p:extLst>
      <p:ext uri="{BB962C8B-B14F-4D97-AF65-F5344CB8AC3E}">
        <p14:creationId xmlns:p14="http://schemas.microsoft.com/office/powerpoint/2010/main" val="427793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a:xfrm>
            <a:off x="990600" y="304800"/>
            <a:ext cx="8153400" cy="457200"/>
          </a:xfrm>
        </p:spPr>
        <p:txBody>
          <a:bodyPr>
            <a:normAutofit fontScale="90000"/>
          </a:bodyPr>
          <a:lstStyle/>
          <a:p>
            <a:r>
              <a:rPr lang="en-CA"/>
              <a:t>2 Cover Letters</a:t>
            </a:r>
            <a:endParaRPr lang="en-CA" dirty="0"/>
          </a:p>
        </p:txBody>
      </p:sp>
      <p:sp>
        <p:nvSpPr>
          <p:cNvPr id="15" name="Content Placeholder 14">
            <a:extLst>
              <a:ext uri="{FF2B5EF4-FFF2-40B4-BE49-F238E27FC236}">
                <a16:creationId xmlns:a16="http://schemas.microsoft.com/office/drawing/2014/main" id="{BAABD7D6-1EE1-4D80-8F44-EE76E628E668}"/>
              </a:ext>
            </a:extLst>
          </p:cNvPr>
          <p:cNvSpPr>
            <a:spLocks noGrp="1"/>
          </p:cNvSpPr>
          <p:nvPr>
            <p:ph idx="1"/>
          </p:nvPr>
        </p:nvSpPr>
        <p:spPr>
          <a:xfrm>
            <a:off x="228600" y="1447800"/>
            <a:ext cx="8686800" cy="5180013"/>
          </a:xfrm>
        </p:spPr>
        <p:txBody>
          <a:bodyPr>
            <a:normAutofit/>
          </a:bodyPr>
          <a:lstStyle/>
          <a:p>
            <a:r>
              <a:rPr lang="en-US" dirty="0"/>
              <a:t>Unrelated information</a:t>
            </a:r>
          </a:p>
          <a:p>
            <a:r>
              <a:rPr lang="en-US" dirty="0"/>
              <a:t>Chinglish</a:t>
            </a:r>
          </a:p>
          <a:p>
            <a:r>
              <a:rPr lang="en-US" dirty="0"/>
              <a:t>Acronyms: Use whole words.</a:t>
            </a:r>
          </a:p>
          <a:p>
            <a:r>
              <a:rPr lang="en-US" dirty="0"/>
              <a:t>Unique Romanizations: Check Internet</a:t>
            </a:r>
          </a:p>
          <a:p>
            <a:r>
              <a:rPr lang="en-US" dirty="0"/>
              <a:t>Spelling mistakes: Use a spell checker</a:t>
            </a:r>
          </a:p>
          <a:p>
            <a:r>
              <a:rPr lang="en-US" dirty="0"/>
              <a:t>Grammar mistakes: Use a grammar checker</a:t>
            </a:r>
          </a:p>
        </p:txBody>
      </p:sp>
      <p:sp>
        <p:nvSpPr>
          <p:cNvPr id="4" name="Text Placeholder 3">
            <a:extLst>
              <a:ext uri="{FF2B5EF4-FFF2-40B4-BE49-F238E27FC236}">
                <a16:creationId xmlns:a16="http://schemas.microsoft.com/office/drawing/2014/main" id="{FC8187D4-734D-4488-A95D-39C1F52E7565}"/>
              </a:ext>
            </a:extLst>
          </p:cNvPr>
          <p:cNvSpPr>
            <a:spLocks noGrp="1"/>
          </p:cNvSpPr>
          <p:nvPr>
            <p:ph type="body" sz="quarter" idx="12"/>
          </p:nvPr>
        </p:nvSpPr>
        <p:spPr>
          <a:xfrm>
            <a:off x="1066800" y="914400"/>
            <a:ext cx="8001000" cy="533400"/>
          </a:xfrm>
        </p:spPr>
        <p:txBody>
          <a:bodyPr>
            <a:normAutofit fontScale="92500" lnSpcReduction="20000"/>
          </a:bodyPr>
          <a:lstStyle/>
          <a:p>
            <a:r>
              <a:rPr lang="en-US" dirty="0"/>
              <a:t>Avoid…</a:t>
            </a:r>
          </a:p>
        </p:txBody>
      </p:sp>
      <p:pic>
        <p:nvPicPr>
          <p:cNvPr id="3" name="Content Placeholder 6">
            <a:extLst>
              <a:ext uri="{FF2B5EF4-FFF2-40B4-BE49-F238E27FC236}">
                <a16:creationId xmlns:a16="http://schemas.microsoft.com/office/drawing/2014/main" id="{1AE81FF7-AD4F-B316-1B46-089F315D931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4" name="Content Placeholder 13">
            <a:extLst>
              <a:ext uri="{FF2B5EF4-FFF2-40B4-BE49-F238E27FC236}">
                <a16:creationId xmlns:a16="http://schemas.microsoft.com/office/drawing/2014/main" id="{56A0D535-21C9-EBA4-B315-4C06AF8191FB}"/>
              </a:ext>
            </a:extLst>
          </p:cNvPr>
          <p:cNvSpPr>
            <a:spLocks noGrp="1"/>
          </p:cNvSpPr>
          <p:nvPr>
            <p:ph sz="quarter" idx="14"/>
          </p:nvPr>
        </p:nvSpPr>
        <p:spPr/>
        <p:txBody>
          <a:bodyPr/>
          <a:lstStyle/>
          <a:p>
            <a:endParaRPr lang="en-US"/>
          </a:p>
        </p:txBody>
      </p:sp>
      <p:pic>
        <p:nvPicPr>
          <p:cNvPr id="11" name="Content Placeholder 17">
            <a:hlinkClick r:id="rId3" action="ppaction://hlinkfile"/>
            <a:extLst>
              <a:ext uri="{FF2B5EF4-FFF2-40B4-BE49-F238E27FC236}">
                <a16:creationId xmlns:a16="http://schemas.microsoft.com/office/drawing/2014/main" id="{9CC3965F-B520-40AC-9A9F-42DA70BFEC07}"/>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tretch>
            <a:fillRect/>
          </a:stretch>
        </p:blipFill>
        <p:spPr bwMode="auto">
          <a:xfrm>
            <a:off x="70104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771EC6E6-C913-4893-9E74-D9CC0BB808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36" y="990600"/>
            <a:ext cx="3524764" cy="1777191"/>
          </a:xfrm>
          <a:prstGeom prst="rect">
            <a:avLst/>
          </a:prstGeom>
        </p:spPr>
      </p:pic>
    </p:spTree>
    <p:extLst>
      <p:ext uri="{BB962C8B-B14F-4D97-AF65-F5344CB8AC3E}">
        <p14:creationId xmlns:p14="http://schemas.microsoft.com/office/powerpoint/2010/main" val="1126257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BAABD7D6-1EE1-4D80-8F44-EE76E628E668}"/>
              </a:ext>
            </a:extLst>
          </p:cNvPr>
          <p:cNvSpPr>
            <a:spLocks noGrp="1"/>
          </p:cNvSpPr>
          <p:nvPr>
            <p:ph idx="1"/>
          </p:nvPr>
        </p:nvSpPr>
        <p:spPr>
          <a:xfrm>
            <a:off x="228600" y="1447800"/>
            <a:ext cx="8686800" cy="1651861"/>
          </a:xfrm>
        </p:spPr>
        <p:txBody>
          <a:bodyPr>
            <a:normAutofit/>
          </a:bodyPr>
          <a:lstStyle/>
          <a:p>
            <a:r>
              <a:rPr lang="en-US" dirty="0"/>
              <a:t>Ignore the Negative</a:t>
            </a:r>
          </a:p>
          <a:p>
            <a:r>
              <a:rPr lang="en-US" dirty="0"/>
              <a:t>Emphasize the Positive </a:t>
            </a:r>
          </a:p>
          <a:p>
            <a:pPr lvl="1"/>
            <a:endParaRPr lang="en-US" dirty="0"/>
          </a:p>
        </p:txBody>
      </p:sp>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a:xfrm>
            <a:off x="990600" y="304800"/>
            <a:ext cx="8153400" cy="457200"/>
          </a:xfrm>
        </p:spPr>
        <p:txBody>
          <a:bodyPr>
            <a:normAutofit fontScale="90000"/>
          </a:bodyPr>
          <a:lstStyle/>
          <a:p>
            <a:r>
              <a:rPr lang="en-CA" dirty="0"/>
              <a:t>3. The Resume: Your Strengths</a:t>
            </a:r>
          </a:p>
        </p:txBody>
      </p:sp>
      <p:sp>
        <p:nvSpPr>
          <p:cNvPr id="14" name="Text Placeholder 13">
            <a:extLst>
              <a:ext uri="{FF2B5EF4-FFF2-40B4-BE49-F238E27FC236}">
                <a16:creationId xmlns:a16="http://schemas.microsoft.com/office/drawing/2014/main" id="{9F9007E8-4C07-3B7F-44B1-B6DA6CF56142}"/>
              </a:ext>
            </a:extLst>
          </p:cNvPr>
          <p:cNvSpPr>
            <a:spLocks noGrp="1"/>
          </p:cNvSpPr>
          <p:nvPr>
            <p:ph type="body" sz="quarter" idx="12"/>
          </p:nvPr>
        </p:nvSpPr>
        <p:spPr/>
        <p:txBody>
          <a:bodyPr>
            <a:normAutofit fontScale="92500" lnSpcReduction="20000"/>
          </a:bodyPr>
          <a:lstStyle/>
          <a:p>
            <a:endParaRPr lang="en-US" dirty="0"/>
          </a:p>
        </p:txBody>
      </p:sp>
      <p:sp>
        <p:nvSpPr>
          <p:cNvPr id="18" name="Content Placeholder 17">
            <a:extLst>
              <a:ext uri="{FF2B5EF4-FFF2-40B4-BE49-F238E27FC236}">
                <a16:creationId xmlns:a16="http://schemas.microsoft.com/office/drawing/2014/main" id="{FA44DE8B-E1E2-AE4D-B56F-4F1D5B0102B2}"/>
              </a:ext>
            </a:extLst>
          </p:cNvPr>
          <p:cNvSpPr>
            <a:spLocks noGrp="1"/>
          </p:cNvSpPr>
          <p:nvPr>
            <p:ph sz="quarter" idx="14"/>
          </p:nvPr>
        </p:nvSpPr>
        <p:spPr/>
        <p:txBody>
          <a:bodyPr/>
          <a:lstStyle/>
          <a:p>
            <a:endParaRPr lang="en-US"/>
          </a:p>
        </p:txBody>
      </p:sp>
      <p:pic>
        <p:nvPicPr>
          <p:cNvPr id="16" name="Content Placeholder 17">
            <a:hlinkClick r:id="rId2" action="ppaction://hlinkfile"/>
            <a:extLst>
              <a:ext uri="{FF2B5EF4-FFF2-40B4-BE49-F238E27FC236}">
                <a16:creationId xmlns:a16="http://schemas.microsoft.com/office/drawing/2014/main" id="{05249652-2EF2-4AD0-9C52-214075065BA5}"/>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tretch>
            <a:fillRect/>
          </a:stretch>
        </p:blipFill>
        <p:spPr bwMode="auto">
          <a:xfrm>
            <a:off x="70104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E9E924B8-6FB1-4682-AF5E-63CDB0167242}"/>
              </a:ext>
            </a:extLst>
          </p:cNvPr>
          <p:cNvSpPr txBox="1"/>
          <p:nvPr/>
        </p:nvSpPr>
        <p:spPr>
          <a:xfrm>
            <a:off x="-176341" y="1483679"/>
            <a:ext cx="587020" cy="584775"/>
          </a:xfrm>
          <a:prstGeom prst="rect">
            <a:avLst/>
          </a:prstGeom>
          <a:noFill/>
        </p:spPr>
        <p:txBody>
          <a:bodyPr wrap="none" rtlCol="0">
            <a:spAutoFit/>
          </a:bodyPr>
          <a:lstStyle/>
          <a:p>
            <a:r>
              <a:rPr lang="en-US" sz="3200" dirty="0">
                <a:solidFill>
                  <a:schemeClr val="tx2"/>
                </a:solidFill>
                <a:sym typeface="Wingdings" panose="05000000000000000000" pitchFamily="2" charset="2"/>
              </a:rPr>
              <a:t></a:t>
            </a:r>
            <a:endParaRPr lang="en-US" sz="3200" dirty="0">
              <a:solidFill>
                <a:schemeClr val="tx2"/>
              </a:solidFill>
            </a:endParaRPr>
          </a:p>
        </p:txBody>
      </p:sp>
      <p:sp>
        <p:nvSpPr>
          <p:cNvPr id="22" name="TextBox 21">
            <a:extLst>
              <a:ext uri="{FF2B5EF4-FFF2-40B4-BE49-F238E27FC236}">
                <a16:creationId xmlns:a16="http://schemas.microsoft.com/office/drawing/2014/main" id="{659E5868-5C7A-289B-0C12-05F9EEA71B78}"/>
              </a:ext>
            </a:extLst>
          </p:cNvPr>
          <p:cNvSpPr txBox="1"/>
          <p:nvPr/>
        </p:nvSpPr>
        <p:spPr>
          <a:xfrm>
            <a:off x="802038" y="3153905"/>
            <a:ext cx="7351693" cy="1569660"/>
          </a:xfrm>
          <a:prstGeom prst="rect">
            <a:avLst/>
          </a:prstGeom>
          <a:solidFill>
            <a:schemeClr val="bg1">
              <a:lumMod val="75000"/>
            </a:schemeClr>
          </a:solidFill>
        </p:spPr>
        <p:txBody>
          <a:bodyPr wrap="none" rtlCol="0">
            <a:spAutoFit/>
          </a:bodyPr>
          <a:lstStyle/>
          <a:p>
            <a:r>
              <a:rPr lang="en-US" sz="2400" dirty="0">
                <a:solidFill>
                  <a:schemeClr val="tx2"/>
                </a:solidFill>
              </a:rPr>
              <a:t>Education: B.S., Electrical Engineering, Yuan Ze Master., </a:t>
            </a:r>
          </a:p>
          <a:p>
            <a:pPr lvl="1"/>
            <a:r>
              <a:rPr lang="en-US" sz="2400" dirty="0">
                <a:solidFill>
                  <a:schemeClr val="tx2"/>
                </a:solidFill>
              </a:rPr>
              <a:t>           Photonics, Yuan Ze University</a:t>
            </a:r>
          </a:p>
          <a:p>
            <a:r>
              <a:rPr lang="en-US" sz="2400" dirty="0">
                <a:solidFill>
                  <a:schemeClr val="tx2"/>
                </a:solidFill>
              </a:rPr>
              <a:t>Employment History: </a:t>
            </a:r>
            <a:r>
              <a:rPr lang="en-US" sz="2400" dirty="0">
                <a:solidFill>
                  <a:srgbClr val="FF0000"/>
                </a:solidFill>
              </a:rPr>
              <a:t>None</a:t>
            </a:r>
          </a:p>
          <a:p>
            <a:r>
              <a:rPr lang="en-US" sz="2400" dirty="0">
                <a:solidFill>
                  <a:schemeClr val="tx2"/>
                </a:solidFill>
              </a:rPr>
              <a:t>Language: Chinese, Taiwanese, English</a:t>
            </a:r>
          </a:p>
        </p:txBody>
      </p:sp>
      <p:pic>
        <p:nvPicPr>
          <p:cNvPr id="24" name="Content Placeholder 8">
            <a:extLst>
              <a:ext uri="{FF2B5EF4-FFF2-40B4-BE49-F238E27FC236}">
                <a16:creationId xmlns:a16="http://schemas.microsoft.com/office/drawing/2014/main" id="{E4816865-1FE4-4181-9349-D27FB4C6AB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259411" y="927315"/>
            <a:ext cx="2873577" cy="144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ontent Placeholder 6">
            <a:extLst>
              <a:ext uri="{FF2B5EF4-FFF2-40B4-BE49-F238E27FC236}">
                <a16:creationId xmlns:a16="http://schemas.microsoft.com/office/drawing/2014/main" id="{8282AB51-A1CA-6AE3-F392-6D1105CB7C8E}"/>
              </a:ext>
            </a:extLst>
          </p:cNvPr>
          <p:cNvPicPr>
            <a:picLocks noGrp="1" noChangeAspect="1"/>
          </p:cNvPicPr>
          <p:nvPr>
            <p:ph sz="quarter" idx="13"/>
          </p:nvPr>
        </p:nvPicPr>
        <p:blipFill>
          <a:blip r:embed="rId5">
            <a:extLst>
              <a:ext uri="{28A0092B-C50C-407E-A947-70E740481C1C}">
                <a14:useLocalDpi xmlns:a14="http://schemas.microsoft.com/office/drawing/2010/main" val="0"/>
              </a:ext>
            </a:extLst>
          </a:blip>
          <a:stretch>
            <a:fillRect/>
          </a:stretch>
        </p:blipFill>
        <p:spPr bwMode="auto">
          <a:xfrm>
            <a:off x="116213" y="990600"/>
            <a:ext cx="91057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628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22">
                                            <p:txEl>
                                              <p:pRg st="2" end="2"/>
                                            </p:txEl>
                                          </p:spTgt>
                                        </p:tgtEl>
                                      </p:cBhvr>
                                    </p:animEffect>
                                    <p:set>
                                      <p:cBhvr>
                                        <p:cTn id="17" dur="1" fill="hold">
                                          <p:stCondLst>
                                            <p:cond delay="499"/>
                                          </p:stCondLst>
                                        </p:cTn>
                                        <p:tgtEl>
                                          <p:spTgt spid="22">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a:xfrm>
            <a:off x="990600" y="304800"/>
            <a:ext cx="8153400" cy="457200"/>
          </a:xfrm>
        </p:spPr>
        <p:txBody>
          <a:bodyPr>
            <a:normAutofit fontScale="90000"/>
          </a:bodyPr>
          <a:lstStyle/>
          <a:p>
            <a:r>
              <a:rPr lang="en-CA" dirty="0"/>
              <a:t>3. The Resume: Your Strengths</a:t>
            </a:r>
          </a:p>
        </p:txBody>
      </p:sp>
      <p:sp>
        <p:nvSpPr>
          <p:cNvPr id="15" name="Content Placeholder 14">
            <a:extLst>
              <a:ext uri="{FF2B5EF4-FFF2-40B4-BE49-F238E27FC236}">
                <a16:creationId xmlns:a16="http://schemas.microsoft.com/office/drawing/2014/main" id="{BAABD7D6-1EE1-4D80-8F44-EE76E628E668}"/>
              </a:ext>
            </a:extLst>
          </p:cNvPr>
          <p:cNvSpPr>
            <a:spLocks noGrp="1"/>
          </p:cNvSpPr>
          <p:nvPr>
            <p:ph idx="1"/>
          </p:nvPr>
        </p:nvSpPr>
        <p:spPr>
          <a:xfrm>
            <a:off x="228600" y="1447801"/>
            <a:ext cx="8686800" cy="1109420"/>
          </a:xfrm>
        </p:spPr>
        <p:txBody>
          <a:bodyPr>
            <a:normAutofit lnSpcReduction="10000"/>
          </a:bodyPr>
          <a:lstStyle/>
          <a:p>
            <a:r>
              <a:rPr lang="en-US" dirty="0"/>
              <a:t>Ignore the Negative</a:t>
            </a:r>
          </a:p>
          <a:p>
            <a:r>
              <a:rPr lang="en-US" dirty="0"/>
              <a:t>Emphasize the Positive </a:t>
            </a:r>
          </a:p>
          <a:p>
            <a:pPr lvl="1"/>
            <a:endParaRPr lang="en-US" dirty="0"/>
          </a:p>
        </p:txBody>
      </p:sp>
      <p:sp>
        <p:nvSpPr>
          <p:cNvPr id="10" name="Text Placeholder 9">
            <a:extLst>
              <a:ext uri="{FF2B5EF4-FFF2-40B4-BE49-F238E27FC236}">
                <a16:creationId xmlns:a16="http://schemas.microsoft.com/office/drawing/2014/main" id="{B5CC0302-3609-EB10-1653-E811807D2DA9}"/>
              </a:ext>
            </a:extLst>
          </p:cNvPr>
          <p:cNvSpPr>
            <a:spLocks noGrp="1"/>
          </p:cNvSpPr>
          <p:nvPr>
            <p:ph type="body" sz="quarter" idx="12"/>
          </p:nvPr>
        </p:nvSpPr>
        <p:spPr/>
        <p:txBody>
          <a:bodyPr>
            <a:normAutofit fontScale="92500" lnSpcReduction="20000"/>
          </a:bodyPr>
          <a:lstStyle/>
          <a:p>
            <a:endParaRPr lang="en-US"/>
          </a:p>
        </p:txBody>
      </p:sp>
      <p:sp>
        <p:nvSpPr>
          <p:cNvPr id="11" name="Content Placeholder 10">
            <a:extLst>
              <a:ext uri="{FF2B5EF4-FFF2-40B4-BE49-F238E27FC236}">
                <a16:creationId xmlns:a16="http://schemas.microsoft.com/office/drawing/2014/main" id="{13A718C9-D6C1-2198-68C2-99BD408BB050}"/>
              </a:ext>
            </a:extLst>
          </p:cNvPr>
          <p:cNvSpPr>
            <a:spLocks noGrp="1"/>
          </p:cNvSpPr>
          <p:nvPr>
            <p:ph sz="quarter" idx="14"/>
          </p:nvPr>
        </p:nvSpPr>
        <p:spPr/>
        <p:txBody>
          <a:bodyPr/>
          <a:lstStyle/>
          <a:p>
            <a:endParaRPr lang="en-US"/>
          </a:p>
        </p:txBody>
      </p:sp>
      <p:pic>
        <p:nvPicPr>
          <p:cNvPr id="16" name="Content Placeholder 17">
            <a:hlinkClick r:id="rId2" action="ppaction://hlinkfile"/>
            <a:extLst>
              <a:ext uri="{FF2B5EF4-FFF2-40B4-BE49-F238E27FC236}">
                <a16:creationId xmlns:a16="http://schemas.microsoft.com/office/drawing/2014/main" id="{FA341A1D-5A12-4B5C-8924-502B00E9084D}"/>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E9E924B8-6FB1-4682-AF5E-63CDB0167242}"/>
              </a:ext>
            </a:extLst>
          </p:cNvPr>
          <p:cNvSpPr txBox="1"/>
          <p:nvPr/>
        </p:nvSpPr>
        <p:spPr>
          <a:xfrm>
            <a:off x="-176341" y="1928230"/>
            <a:ext cx="587020" cy="584775"/>
          </a:xfrm>
          <a:prstGeom prst="rect">
            <a:avLst/>
          </a:prstGeom>
          <a:noFill/>
        </p:spPr>
        <p:txBody>
          <a:bodyPr wrap="none" rtlCol="0">
            <a:spAutoFit/>
          </a:bodyPr>
          <a:lstStyle/>
          <a:p>
            <a:r>
              <a:rPr lang="en-US" sz="3200" dirty="0">
                <a:solidFill>
                  <a:schemeClr val="tx2"/>
                </a:solidFill>
                <a:sym typeface="Wingdings" panose="05000000000000000000" pitchFamily="2" charset="2"/>
              </a:rPr>
              <a:t></a:t>
            </a:r>
            <a:endParaRPr lang="en-US" sz="3200" dirty="0">
              <a:solidFill>
                <a:schemeClr val="tx2"/>
              </a:solidFill>
            </a:endParaRPr>
          </a:p>
        </p:txBody>
      </p:sp>
      <p:sp>
        <p:nvSpPr>
          <p:cNvPr id="13" name="TextBox 12">
            <a:extLst>
              <a:ext uri="{FF2B5EF4-FFF2-40B4-BE49-F238E27FC236}">
                <a16:creationId xmlns:a16="http://schemas.microsoft.com/office/drawing/2014/main" id="{35BCC060-7246-F446-A8F9-0854718066AE}"/>
              </a:ext>
            </a:extLst>
          </p:cNvPr>
          <p:cNvSpPr txBox="1"/>
          <p:nvPr/>
        </p:nvSpPr>
        <p:spPr>
          <a:xfrm>
            <a:off x="410679" y="2831826"/>
            <a:ext cx="8068160" cy="2677656"/>
          </a:xfrm>
          <a:prstGeom prst="rect">
            <a:avLst/>
          </a:prstGeom>
          <a:solidFill>
            <a:schemeClr val="bg1">
              <a:lumMod val="75000"/>
            </a:schemeClr>
          </a:solidFill>
        </p:spPr>
        <p:txBody>
          <a:bodyPr wrap="square" rtlCol="0">
            <a:spAutoFit/>
          </a:bodyPr>
          <a:lstStyle/>
          <a:p>
            <a:pPr marL="1604963" indent="-1662113"/>
            <a:r>
              <a:rPr lang="en-US" sz="2400" dirty="0">
                <a:solidFill>
                  <a:schemeClr val="tx2"/>
                </a:solidFill>
                <a:latin typeface="Times New Roman" panose="02020603050405020304" pitchFamily="18" charset="0"/>
              </a:rPr>
              <a:t>Awards: Yuan-Ze You </a:t>
            </a:r>
            <a:r>
              <a:rPr lang="en-US" sz="2400" dirty="0" err="1">
                <a:solidFill>
                  <a:schemeClr val="tx2"/>
                </a:solidFill>
                <a:latin typeface="Times New Roman" panose="02020603050405020304" pitchFamily="18" charset="0"/>
              </a:rPr>
              <a:t>Syang</a:t>
            </a:r>
            <a:r>
              <a:rPr lang="en-US" sz="2400" dirty="0">
                <a:solidFill>
                  <a:schemeClr val="tx2"/>
                </a:solidFill>
                <a:latin typeface="Times New Roman" panose="02020603050405020304" pitchFamily="18" charset="0"/>
              </a:rPr>
              <a:t> scholarship at YZU(2000, 2004) </a:t>
            </a:r>
            <a:r>
              <a:rPr lang="en-US" sz="2400" dirty="0" err="1">
                <a:solidFill>
                  <a:schemeClr val="tx2"/>
                </a:solidFill>
                <a:latin typeface="Times New Roman" panose="02020603050405020304" pitchFamily="18" charset="0"/>
              </a:rPr>
              <a:t>Kwo</a:t>
            </a:r>
            <a:r>
              <a:rPr lang="en-US" sz="2400" dirty="0">
                <a:solidFill>
                  <a:schemeClr val="tx2"/>
                </a:solidFill>
                <a:latin typeface="Times New Roman" panose="02020603050405020304" pitchFamily="18" charset="0"/>
              </a:rPr>
              <a:t>-Tai Life Insurance student scholarship Yuan-Ze, Best Engineering Institute Dissertation Award</a:t>
            </a:r>
          </a:p>
          <a:p>
            <a:pPr marL="1604963" indent="-1662113"/>
            <a:r>
              <a:rPr lang="en-US" sz="2400" dirty="0">
                <a:solidFill>
                  <a:schemeClr val="tx2"/>
                </a:solidFill>
                <a:latin typeface="Times New Roman" panose="02020603050405020304" pitchFamily="18" charset="0"/>
              </a:rPr>
              <a:t>Employment History: Study-work at OES, ITRI (2005-6)</a:t>
            </a:r>
          </a:p>
          <a:p>
            <a:pPr marL="1604963" indent="-1662113"/>
            <a:r>
              <a:rPr lang="en-US" sz="2400" dirty="0">
                <a:solidFill>
                  <a:schemeClr val="tx2"/>
                </a:solidFill>
                <a:latin typeface="Times New Roman" panose="02020603050405020304" pitchFamily="18" charset="0"/>
              </a:rPr>
              <a:t>Languages: </a:t>
            </a:r>
            <a:r>
              <a:rPr lang="en-US" sz="2400" dirty="0">
                <a:solidFill>
                  <a:srgbClr val="FF0000"/>
                </a:solidFill>
                <a:latin typeface="Times New Roman" panose="02020603050405020304" pitchFamily="18" charset="0"/>
              </a:rPr>
              <a:t>A little bit English, Chinese, Taiwanese</a:t>
            </a:r>
          </a:p>
          <a:p>
            <a:pPr marL="1604963" indent="-1662113"/>
            <a:r>
              <a:rPr lang="en-US" sz="2400" dirty="0">
                <a:solidFill>
                  <a:schemeClr val="tx2"/>
                </a:solidFill>
                <a:latin typeface="Times New Roman" panose="02020603050405020304" pitchFamily="18" charset="0"/>
              </a:rPr>
              <a:t>Interests: President, YZU Dept. of Electrical Engineering, 2001-3 YZU volleyball team member, 2000-2004</a:t>
            </a:r>
          </a:p>
        </p:txBody>
      </p:sp>
      <p:sp>
        <p:nvSpPr>
          <p:cNvPr id="18" name="TextBox 17">
            <a:extLst>
              <a:ext uri="{FF2B5EF4-FFF2-40B4-BE49-F238E27FC236}">
                <a16:creationId xmlns:a16="http://schemas.microsoft.com/office/drawing/2014/main" id="{F77C805A-3767-41EF-0299-2DBB3EF46F7C}"/>
              </a:ext>
            </a:extLst>
          </p:cNvPr>
          <p:cNvSpPr txBox="1"/>
          <p:nvPr/>
        </p:nvSpPr>
        <p:spPr>
          <a:xfrm>
            <a:off x="1896901" y="4297267"/>
            <a:ext cx="5723099" cy="461665"/>
          </a:xfrm>
          <a:prstGeom prst="rect">
            <a:avLst/>
          </a:prstGeom>
          <a:noFill/>
        </p:spPr>
        <p:txBody>
          <a:bodyPr wrap="square">
            <a:spAutoFit/>
          </a:bodyPr>
          <a:lstStyle/>
          <a:p>
            <a:pPr marL="1604963" indent="-1662113"/>
            <a:r>
              <a:rPr lang="en-US" sz="2400" dirty="0">
                <a:solidFill>
                  <a:srgbClr val="0000CC"/>
                </a:solidFill>
                <a:latin typeface="Times New Roman" panose="02020603050405020304" pitchFamily="18" charset="0"/>
              </a:rPr>
              <a:t>Chinese (fluent), Taiwanese (fluent), English</a:t>
            </a:r>
          </a:p>
        </p:txBody>
      </p:sp>
      <p:pic>
        <p:nvPicPr>
          <p:cNvPr id="19" name="Content Placeholder 8">
            <a:extLst>
              <a:ext uri="{FF2B5EF4-FFF2-40B4-BE49-F238E27FC236}">
                <a16:creationId xmlns:a16="http://schemas.microsoft.com/office/drawing/2014/main" id="{49C6F527-B237-E65E-9001-E2922DFB40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259411" y="927315"/>
            <a:ext cx="2873577" cy="144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Content Placeholder 6">
            <a:extLst>
              <a:ext uri="{FF2B5EF4-FFF2-40B4-BE49-F238E27FC236}">
                <a16:creationId xmlns:a16="http://schemas.microsoft.com/office/drawing/2014/main" id="{BBC4F01D-0A97-8285-233A-20175DA081DD}"/>
              </a:ext>
            </a:extLst>
          </p:cNvPr>
          <p:cNvPicPr>
            <a:picLocks noGrp="1" noChangeAspect="1"/>
          </p:cNvPicPr>
          <p:nvPr>
            <p:ph sz="quarter" idx="13"/>
          </p:nvPr>
        </p:nvPicPr>
        <p:blipFill>
          <a:blip r:embed="rId5">
            <a:extLst>
              <a:ext uri="{28A0092B-C50C-407E-A947-70E740481C1C}">
                <a14:useLocalDpi xmlns:a14="http://schemas.microsoft.com/office/drawing/2010/main" val="0"/>
              </a:ext>
            </a:extLst>
          </a:blip>
          <a:stretch>
            <a:fillRect/>
          </a:stretch>
        </p:blipFill>
        <p:spPr bwMode="auto">
          <a:xfrm>
            <a:off x="116213" y="990600"/>
            <a:ext cx="91057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3114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3000"/>
                                        <p:tgtEl>
                                          <p:spTgt spid="13">
                                            <p:txEl>
                                              <p:pRg st="2" end="2"/>
                                            </p:txEl>
                                          </p:spTgt>
                                        </p:tgtEl>
                                      </p:cBhvr>
                                    </p:animEffect>
                                    <p:set>
                                      <p:cBhvr>
                                        <p:cTn id="7" dur="1" fill="hold">
                                          <p:stCondLst>
                                            <p:cond delay="2999"/>
                                          </p:stCondLst>
                                        </p:cTn>
                                        <p:tgtEl>
                                          <p:spTgt spid="13">
                                            <p:txEl>
                                              <p:pRg st="2" end="2"/>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BFE3BB6-27BF-49AE-8674-FBDAAB2408F1}"/>
              </a:ext>
            </a:extLst>
          </p:cNvPr>
          <p:cNvSpPr/>
          <p:nvPr/>
        </p:nvSpPr>
        <p:spPr bwMode="auto">
          <a:xfrm>
            <a:off x="302177" y="3845856"/>
            <a:ext cx="8565777" cy="2232214"/>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anose="02020603050405020304" pitchFamily="18" charset="0"/>
            </a:endParaRPr>
          </a:p>
        </p:txBody>
      </p:sp>
      <p:sp>
        <p:nvSpPr>
          <p:cNvPr id="3" name="Rectangle 2">
            <a:extLst>
              <a:ext uri="{FF2B5EF4-FFF2-40B4-BE49-F238E27FC236}">
                <a16:creationId xmlns:a16="http://schemas.microsoft.com/office/drawing/2014/main" id="{00DD4C01-A72A-40A5-B09E-48A4826245FB}"/>
              </a:ext>
            </a:extLst>
          </p:cNvPr>
          <p:cNvSpPr/>
          <p:nvPr/>
        </p:nvSpPr>
        <p:spPr bwMode="auto">
          <a:xfrm>
            <a:off x="302178" y="2393576"/>
            <a:ext cx="8565777" cy="1326777"/>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anose="02020603050405020304" pitchFamily="18" charset="0"/>
            </a:endParaRPr>
          </a:p>
        </p:txBody>
      </p:sp>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US" dirty="0"/>
              <a:t>4 Resume Supports Cover Letter</a:t>
            </a:r>
            <a:endParaRPr lang="en-CA" dirty="0"/>
          </a:p>
        </p:txBody>
      </p:sp>
      <p:sp>
        <p:nvSpPr>
          <p:cNvPr id="15" name="Content Placeholder 14">
            <a:extLst>
              <a:ext uri="{FF2B5EF4-FFF2-40B4-BE49-F238E27FC236}">
                <a16:creationId xmlns:a16="http://schemas.microsoft.com/office/drawing/2014/main" id="{BAABD7D6-1EE1-4D80-8F44-EE76E628E668}"/>
              </a:ext>
            </a:extLst>
          </p:cNvPr>
          <p:cNvSpPr>
            <a:spLocks noGrp="1"/>
          </p:cNvSpPr>
          <p:nvPr>
            <p:ph idx="1"/>
          </p:nvPr>
        </p:nvSpPr>
        <p:spPr>
          <a:xfrm>
            <a:off x="228599" y="1447801"/>
            <a:ext cx="8639355" cy="4953000"/>
          </a:xfrm>
        </p:spPr>
        <p:txBody>
          <a:bodyPr>
            <a:normAutofit fontScale="92500" lnSpcReduction="10000"/>
          </a:bodyPr>
          <a:lstStyle/>
          <a:p>
            <a:pPr marL="514350" indent="-514350">
              <a:buFont typeface="+mj-lt"/>
              <a:buAutoNum type="arabicPeriod"/>
            </a:pPr>
            <a:r>
              <a:rPr lang="en-US" dirty="0">
                <a:latin typeface="Times New Roman" panose="02020603050405020304" pitchFamily="18" charset="0"/>
              </a:rPr>
              <a:t>Resume </a:t>
            </a:r>
            <a:r>
              <a:rPr lang="en-US" i="1" dirty="0">
                <a:latin typeface="Times New Roman" panose="02020603050405020304" pitchFamily="18" charset="0"/>
              </a:rPr>
              <a:t>agree with </a:t>
            </a:r>
            <a:r>
              <a:rPr lang="en-US" dirty="0">
                <a:latin typeface="Times New Roman" panose="02020603050405020304" pitchFamily="18" charset="0"/>
              </a:rPr>
              <a:t>the cover letter</a:t>
            </a:r>
          </a:p>
          <a:p>
            <a:pPr marL="514350" indent="-514350">
              <a:buFont typeface="+mj-lt"/>
              <a:buAutoNum type="arabicPeriod"/>
            </a:pPr>
            <a:r>
              <a:rPr lang="en-US" dirty="0">
                <a:latin typeface="Times New Roman" panose="02020603050405020304" pitchFamily="18" charset="0"/>
              </a:rPr>
              <a:t>Resume </a:t>
            </a:r>
            <a:r>
              <a:rPr lang="en-US" i="1" dirty="0">
                <a:latin typeface="Times New Roman" panose="02020603050405020304" pitchFamily="18" charset="0"/>
              </a:rPr>
              <a:t>supports</a:t>
            </a:r>
            <a:r>
              <a:rPr lang="en-US" dirty="0">
                <a:latin typeface="Times New Roman" panose="02020603050405020304" pitchFamily="18" charset="0"/>
              </a:rPr>
              <a:t> the cover letter</a:t>
            </a:r>
          </a:p>
          <a:p>
            <a:pPr marL="0" indent="0">
              <a:buNone/>
            </a:pPr>
            <a:r>
              <a:rPr lang="en-US" dirty="0">
                <a:latin typeface="Times New Roman" panose="02020603050405020304" pitchFamily="18" charset="0"/>
              </a:rPr>
              <a:t>I read with interest your advertisement in newspaper for the </a:t>
            </a:r>
            <a:r>
              <a:rPr lang="en-US" dirty="0">
                <a:solidFill>
                  <a:srgbClr val="FF0000"/>
                </a:solidFill>
                <a:latin typeface="Times New Roman" panose="02020603050405020304" pitchFamily="18" charset="0"/>
              </a:rPr>
              <a:t>position of Software Engineer </a:t>
            </a:r>
            <a:r>
              <a:rPr lang="en-US" dirty="0">
                <a:latin typeface="Times New Roman" panose="02020603050405020304" pitchFamily="18" charset="0"/>
              </a:rPr>
              <a:t>in Tamsui Technical Co. Inc. TTC programs and designs…</a:t>
            </a:r>
          </a:p>
          <a:p>
            <a:pPr marL="0" indent="0">
              <a:buNone/>
            </a:pPr>
            <a:r>
              <a:rPr lang="en-US" dirty="0">
                <a:latin typeface="Times New Roman" panose="02020603050405020304" pitchFamily="18" charset="0"/>
              </a:rPr>
              <a:t>Address: Dept of Electrical Engineering, Yuan Ze University, 135 Far-East Rd., Chung-Li, Taiwan, 320. Tel: 886-3-463-8800#2414#33</a:t>
            </a:r>
          </a:p>
          <a:p>
            <a:pPr marL="0" indent="0">
              <a:buNone/>
            </a:pPr>
            <a:r>
              <a:rPr lang="en-US" dirty="0">
                <a:latin typeface="Times New Roman" panose="02020603050405020304" pitchFamily="18" charset="0"/>
              </a:rPr>
              <a:t>Position Desired: </a:t>
            </a:r>
            <a:r>
              <a:rPr lang="en-US" dirty="0">
                <a:solidFill>
                  <a:srgbClr val="FF0000"/>
                </a:solidFill>
                <a:latin typeface="Times New Roman" panose="02020603050405020304" pitchFamily="18" charset="0"/>
              </a:rPr>
              <a:t>Postgraduate of Control System</a:t>
            </a:r>
          </a:p>
          <a:p>
            <a:pPr marL="0" indent="0">
              <a:buNone/>
            </a:pPr>
            <a:r>
              <a:rPr lang="en-US" dirty="0">
                <a:latin typeface="Times New Roman" panose="02020603050405020304" pitchFamily="18" charset="0"/>
              </a:rPr>
              <a:t>Education: M.S. Degree, University of YZU, Sep 2006</a:t>
            </a:r>
          </a:p>
        </p:txBody>
      </p:sp>
      <p:sp>
        <p:nvSpPr>
          <p:cNvPr id="4" name="Text Placeholder 3">
            <a:extLst>
              <a:ext uri="{FF2B5EF4-FFF2-40B4-BE49-F238E27FC236}">
                <a16:creationId xmlns:a16="http://schemas.microsoft.com/office/drawing/2014/main" id="{FC8187D4-734D-4488-A95D-39C1F52E7565}"/>
              </a:ext>
            </a:extLst>
          </p:cNvPr>
          <p:cNvSpPr>
            <a:spLocks noGrp="1"/>
          </p:cNvSpPr>
          <p:nvPr>
            <p:ph type="body" sz="quarter" idx="12"/>
          </p:nvPr>
        </p:nvSpPr>
        <p:spPr/>
        <p:txBody>
          <a:bodyPr>
            <a:normAutofit fontScale="92500" lnSpcReduction="20000"/>
          </a:bodyPr>
          <a:lstStyle/>
          <a:p>
            <a:endParaRPr lang="en-US" dirty="0"/>
          </a:p>
        </p:txBody>
      </p:sp>
      <p:sp>
        <p:nvSpPr>
          <p:cNvPr id="17" name="Content Placeholder 16">
            <a:extLst>
              <a:ext uri="{FF2B5EF4-FFF2-40B4-BE49-F238E27FC236}">
                <a16:creationId xmlns:a16="http://schemas.microsoft.com/office/drawing/2014/main" id="{55A8BF77-BDAD-4CFA-AD80-6A587DE3B2FC}"/>
              </a:ext>
            </a:extLst>
          </p:cNvPr>
          <p:cNvSpPr>
            <a:spLocks noGrp="1"/>
          </p:cNvSpPr>
          <p:nvPr>
            <p:ph sz="quarter" idx="14"/>
          </p:nvPr>
        </p:nvSpPr>
        <p:spPr/>
        <p:txBody>
          <a:bodyPr/>
          <a:lstStyle/>
          <a:p>
            <a:endParaRPr lang="en-US"/>
          </a:p>
        </p:txBody>
      </p:sp>
      <p:sp>
        <p:nvSpPr>
          <p:cNvPr id="12" name="TextBox 11">
            <a:extLst>
              <a:ext uri="{FF2B5EF4-FFF2-40B4-BE49-F238E27FC236}">
                <a16:creationId xmlns:a16="http://schemas.microsoft.com/office/drawing/2014/main" id="{E9E924B8-6FB1-4682-AF5E-63CDB0167242}"/>
              </a:ext>
            </a:extLst>
          </p:cNvPr>
          <p:cNvSpPr txBox="1"/>
          <p:nvPr/>
        </p:nvSpPr>
        <p:spPr>
          <a:xfrm>
            <a:off x="-127222" y="1425599"/>
            <a:ext cx="587020" cy="584775"/>
          </a:xfrm>
          <a:prstGeom prst="rect">
            <a:avLst/>
          </a:prstGeom>
          <a:noFill/>
        </p:spPr>
        <p:txBody>
          <a:bodyPr wrap="none" rtlCol="0">
            <a:spAutoFit/>
          </a:bodyPr>
          <a:lstStyle/>
          <a:p>
            <a:r>
              <a:rPr lang="en-US" sz="3200" dirty="0">
                <a:solidFill>
                  <a:schemeClr val="tx2"/>
                </a:solidFill>
                <a:sym typeface="Wingdings" panose="05000000000000000000" pitchFamily="2" charset="2"/>
              </a:rPr>
              <a:t></a:t>
            </a:r>
            <a:endParaRPr lang="en-US" sz="3200" dirty="0">
              <a:solidFill>
                <a:schemeClr val="tx2"/>
              </a:solidFill>
            </a:endParaRPr>
          </a:p>
        </p:txBody>
      </p:sp>
      <p:pic>
        <p:nvPicPr>
          <p:cNvPr id="16" name="Content Placeholder 17">
            <a:hlinkClick r:id="rId2" action="ppaction://hlinkfile"/>
            <a:extLst>
              <a:ext uri="{FF2B5EF4-FFF2-40B4-BE49-F238E27FC236}">
                <a16:creationId xmlns:a16="http://schemas.microsoft.com/office/drawing/2014/main" id="{5543A591-94A5-4B44-8C35-43D847A71BED}"/>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6">
            <a:extLst>
              <a:ext uri="{FF2B5EF4-FFF2-40B4-BE49-F238E27FC236}">
                <a16:creationId xmlns:a16="http://schemas.microsoft.com/office/drawing/2014/main" id="{71B00E74-157D-7A1C-1CE7-EAC2B0A6CD21}"/>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bwMode="auto">
          <a:xfrm>
            <a:off x="116213" y="990600"/>
            <a:ext cx="91057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90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BFE3BB6-27BF-49AE-8674-FBDAAB2408F1}"/>
              </a:ext>
            </a:extLst>
          </p:cNvPr>
          <p:cNvSpPr/>
          <p:nvPr/>
        </p:nvSpPr>
        <p:spPr bwMode="auto">
          <a:xfrm>
            <a:off x="302178" y="3612776"/>
            <a:ext cx="8565776" cy="2559424"/>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anose="02020603050405020304" pitchFamily="18" charset="0"/>
            </a:endParaRPr>
          </a:p>
        </p:txBody>
      </p:sp>
      <p:sp>
        <p:nvSpPr>
          <p:cNvPr id="3" name="Rectangle 2">
            <a:extLst>
              <a:ext uri="{FF2B5EF4-FFF2-40B4-BE49-F238E27FC236}">
                <a16:creationId xmlns:a16="http://schemas.microsoft.com/office/drawing/2014/main" id="{00DD4C01-A72A-40A5-B09E-48A4826245FB}"/>
              </a:ext>
            </a:extLst>
          </p:cNvPr>
          <p:cNvSpPr/>
          <p:nvPr/>
        </p:nvSpPr>
        <p:spPr bwMode="auto">
          <a:xfrm>
            <a:off x="302179" y="2393576"/>
            <a:ext cx="8565776" cy="1129549"/>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anose="02020603050405020304" pitchFamily="18" charset="0"/>
            </a:endParaRPr>
          </a:p>
        </p:txBody>
      </p:sp>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US" dirty="0"/>
              <a:t>4 Resume Supports Cover Letter</a:t>
            </a:r>
            <a:endParaRPr lang="en-CA" dirty="0"/>
          </a:p>
        </p:txBody>
      </p:sp>
      <p:sp>
        <p:nvSpPr>
          <p:cNvPr id="15" name="Content Placeholder 14">
            <a:extLst>
              <a:ext uri="{FF2B5EF4-FFF2-40B4-BE49-F238E27FC236}">
                <a16:creationId xmlns:a16="http://schemas.microsoft.com/office/drawing/2014/main" id="{BAABD7D6-1EE1-4D80-8F44-EE76E628E668}"/>
              </a:ext>
            </a:extLst>
          </p:cNvPr>
          <p:cNvSpPr>
            <a:spLocks noGrp="1"/>
          </p:cNvSpPr>
          <p:nvPr>
            <p:ph idx="1"/>
          </p:nvPr>
        </p:nvSpPr>
        <p:spPr>
          <a:xfrm>
            <a:off x="228599" y="1447801"/>
            <a:ext cx="8639355" cy="4953000"/>
          </a:xfrm>
        </p:spPr>
        <p:txBody>
          <a:bodyPr>
            <a:normAutofit fontScale="92500" lnSpcReduction="20000"/>
          </a:bodyPr>
          <a:lstStyle/>
          <a:p>
            <a:pPr marL="514350" indent="-514350">
              <a:buFont typeface="+mj-lt"/>
              <a:buAutoNum type="arabicPeriod"/>
            </a:pPr>
            <a:r>
              <a:rPr lang="en-US" dirty="0">
                <a:latin typeface="Times New Roman" panose="02020603050405020304" pitchFamily="18" charset="0"/>
              </a:rPr>
              <a:t>Resume </a:t>
            </a:r>
            <a:r>
              <a:rPr lang="en-US" i="1" dirty="0">
                <a:latin typeface="Times New Roman" panose="02020603050405020304" pitchFamily="18" charset="0"/>
              </a:rPr>
              <a:t>agree with </a:t>
            </a:r>
            <a:r>
              <a:rPr lang="en-US" dirty="0">
                <a:latin typeface="Times New Roman" panose="02020603050405020304" pitchFamily="18" charset="0"/>
              </a:rPr>
              <a:t>the cover letter</a:t>
            </a:r>
          </a:p>
          <a:p>
            <a:pPr marL="514350" indent="-514350">
              <a:buFont typeface="+mj-lt"/>
              <a:buAutoNum type="arabicPeriod"/>
            </a:pPr>
            <a:r>
              <a:rPr lang="en-US" dirty="0">
                <a:latin typeface="Times New Roman" panose="02020603050405020304" pitchFamily="18" charset="0"/>
              </a:rPr>
              <a:t>Resume </a:t>
            </a:r>
            <a:r>
              <a:rPr lang="en-US" i="1" dirty="0">
                <a:latin typeface="Times New Roman" panose="02020603050405020304" pitchFamily="18" charset="0"/>
              </a:rPr>
              <a:t>supports</a:t>
            </a:r>
            <a:r>
              <a:rPr lang="en-US" dirty="0">
                <a:latin typeface="Times New Roman" panose="02020603050405020304" pitchFamily="18" charset="0"/>
              </a:rPr>
              <a:t> the cover letter</a:t>
            </a:r>
          </a:p>
          <a:p>
            <a:pPr marL="0" indent="0">
              <a:buNone/>
            </a:pPr>
            <a:r>
              <a:rPr lang="en-US" dirty="0">
                <a:latin typeface="Times New Roman" panose="02020603050405020304" pitchFamily="18" charset="0"/>
              </a:rPr>
              <a:t>…2004 Engineering Essay Competition Award in my B.S. </a:t>
            </a:r>
            <a:r>
              <a:rPr lang="en-US" dirty="0">
                <a:solidFill>
                  <a:srgbClr val="0000CC"/>
                </a:solidFill>
                <a:latin typeface="Times New Roman" panose="02020603050405020304" pitchFamily="18" charset="0"/>
              </a:rPr>
              <a:t>Some journal and conference papers I wrote with my supervisor have been published. </a:t>
            </a:r>
          </a:p>
          <a:p>
            <a:pPr marL="0" indent="0">
              <a:buNone/>
            </a:pPr>
            <a:r>
              <a:rPr lang="en-US" dirty="0">
                <a:latin typeface="Times New Roman" panose="02020603050405020304" pitchFamily="18" charset="0"/>
              </a:rPr>
              <a:t>Position Desired: Tenure-Track Positions in EE</a:t>
            </a:r>
          </a:p>
          <a:p>
            <a:pPr marL="2339975" indent="-2339975">
              <a:buNone/>
            </a:pPr>
            <a:r>
              <a:rPr lang="en-US" dirty="0">
                <a:latin typeface="Times New Roman" panose="02020603050405020304" pitchFamily="18" charset="0"/>
              </a:rPr>
              <a:t>Related Skill: 	1. Resonant Theory</a:t>
            </a:r>
          </a:p>
          <a:p>
            <a:pPr marL="2339975" indent="-2339975">
              <a:buNone/>
            </a:pPr>
            <a:r>
              <a:rPr lang="en-US" dirty="0">
                <a:latin typeface="Times New Roman" panose="02020603050405020304" pitchFamily="18" charset="0"/>
              </a:rPr>
              <a:t>	2. Power Electronics</a:t>
            </a:r>
          </a:p>
          <a:p>
            <a:pPr marL="1774825" indent="-1774825">
              <a:buNone/>
            </a:pPr>
            <a:r>
              <a:rPr lang="en-US" dirty="0">
                <a:latin typeface="Times New Roman" panose="02020603050405020304" pitchFamily="18" charset="0"/>
              </a:rPr>
              <a:t>Education: M.S.(EE) at Yuan Ze University, in process</a:t>
            </a:r>
          </a:p>
          <a:p>
            <a:pPr marL="0" indent="1712913">
              <a:buNone/>
            </a:pPr>
            <a:r>
              <a:rPr lang="en-US" dirty="0">
                <a:latin typeface="Times New Roman" panose="02020603050405020304" pitchFamily="18" charset="0"/>
              </a:rPr>
              <a:t>B.S. (EE), Yuan Ze University, 2004.</a:t>
            </a:r>
          </a:p>
          <a:p>
            <a:pPr marL="0" indent="0">
              <a:buNone/>
            </a:pPr>
            <a:r>
              <a:rPr lang="en-US" dirty="0">
                <a:latin typeface="Times New Roman" panose="02020603050405020304" pitchFamily="18" charset="0"/>
              </a:rPr>
              <a:t>Interests: Movies, internet, fishing, baseball</a:t>
            </a:r>
          </a:p>
        </p:txBody>
      </p:sp>
      <p:sp>
        <p:nvSpPr>
          <p:cNvPr id="4" name="Text Placeholder 3">
            <a:extLst>
              <a:ext uri="{FF2B5EF4-FFF2-40B4-BE49-F238E27FC236}">
                <a16:creationId xmlns:a16="http://schemas.microsoft.com/office/drawing/2014/main" id="{FC8187D4-734D-4488-A95D-39C1F52E7565}"/>
              </a:ext>
            </a:extLst>
          </p:cNvPr>
          <p:cNvSpPr>
            <a:spLocks noGrp="1"/>
          </p:cNvSpPr>
          <p:nvPr>
            <p:ph type="body" sz="quarter" idx="12"/>
          </p:nvPr>
        </p:nvSpPr>
        <p:spPr/>
        <p:txBody>
          <a:bodyPr>
            <a:normAutofit fontScale="92500" lnSpcReduction="20000"/>
          </a:bodyPr>
          <a:lstStyle/>
          <a:p>
            <a:endParaRPr lang="en-US" dirty="0"/>
          </a:p>
        </p:txBody>
      </p:sp>
      <p:sp>
        <p:nvSpPr>
          <p:cNvPr id="17" name="Content Placeholder 16">
            <a:extLst>
              <a:ext uri="{FF2B5EF4-FFF2-40B4-BE49-F238E27FC236}">
                <a16:creationId xmlns:a16="http://schemas.microsoft.com/office/drawing/2014/main" id="{55A8BF77-BDAD-4CFA-AD80-6A587DE3B2FC}"/>
              </a:ext>
            </a:extLst>
          </p:cNvPr>
          <p:cNvSpPr>
            <a:spLocks noGrp="1"/>
          </p:cNvSpPr>
          <p:nvPr>
            <p:ph sz="quarter" idx="14"/>
          </p:nvPr>
        </p:nvSpPr>
        <p:spPr/>
        <p:txBody>
          <a:bodyPr/>
          <a:lstStyle/>
          <a:p>
            <a:endParaRPr lang="en-US"/>
          </a:p>
        </p:txBody>
      </p:sp>
      <p:sp>
        <p:nvSpPr>
          <p:cNvPr id="12" name="TextBox 11">
            <a:extLst>
              <a:ext uri="{FF2B5EF4-FFF2-40B4-BE49-F238E27FC236}">
                <a16:creationId xmlns:a16="http://schemas.microsoft.com/office/drawing/2014/main" id="{E9E924B8-6FB1-4682-AF5E-63CDB0167242}"/>
              </a:ext>
            </a:extLst>
          </p:cNvPr>
          <p:cNvSpPr txBox="1"/>
          <p:nvPr/>
        </p:nvSpPr>
        <p:spPr>
          <a:xfrm>
            <a:off x="-109737" y="1833283"/>
            <a:ext cx="587020" cy="584775"/>
          </a:xfrm>
          <a:prstGeom prst="rect">
            <a:avLst/>
          </a:prstGeom>
          <a:noFill/>
        </p:spPr>
        <p:txBody>
          <a:bodyPr wrap="none" rtlCol="0">
            <a:spAutoFit/>
          </a:bodyPr>
          <a:lstStyle/>
          <a:p>
            <a:r>
              <a:rPr lang="en-US" sz="3200" dirty="0">
                <a:solidFill>
                  <a:schemeClr val="tx2"/>
                </a:solidFill>
                <a:sym typeface="Wingdings" panose="05000000000000000000" pitchFamily="2" charset="2"/>
              </a:rPr>
              <a:t></a:t>
            </a:r>
            <a:endParaRPr lang="en-US" sz="3200" dirty="0">
              <a:solidFill>
                <a:schemeClr val="tx2"/>
              </a:solidFill>
            </a:endParaRPr>
          </a:p>
        </p:txBody>
      </p:sp>
      <p:pic>
        <p:nvPicPr>
          <p:cNvPr id="16" name="Content Placeholder 17">
            <a:hlinkClick r:id="rId2" action="ppaction://hlinkfile"/>
            <a:extLst>
              <a:ext uri="{FF2B5EF4-FFF2-40B4-BE49-F238E27FC236}">
                <a16:creationId xmlns:a16="http://schemas.microsoft.com/office/drawing/2014/main" id="{C3B39408-BBBA-4A30-8F47-0CEC99FAE3CA}"/>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6">
            <a:extLst>
              <a:ext uri="{FF2B5EF4-FFF2-40B4-BE49-F238E27FC236}">
                <a16:creationId xmlns:a16="http://schemas.microsoft.com/office/drawing/2014/main" id="{047E0E1E-9570-FC50-D017-94269FC7EB00}"/>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bwMode="auto">
          <a:xfrm>
            <a:off x="116213" y="990600"/>
            <a:ext cx="91057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842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BFE3BB6-27BF-49AE-8674-FBDAAB2408F1}"/>
              </a:ext>
            </a:extLst>
          </p:cNvPr>
          <p:cNvSpPr/>
          <p:nvPr/>
        </p:nvSpPr>
        <p:spPr bwMode="auto">
          <a:xfrm>
            <a:off x="302178" y="3612776"/>
            <a:ext cx="8565776" cy="2559424"/>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anose="02020603050405020304" pitchFamily="18" charset="0"/>
            </a:endParaRPr>
          </a:p>
        </p:txBody>
      </p:sp>
      <p:sp>
        <p:nvSpPr>
          <p:cNvPr id="3" name="Rectangle 2">
            <a:extLst>
              <a:ext uri="{FF2B5EF4-FFF2-40B4-BE49-F238E27FC236}">
                <a16:creationId xmlns:a16="http://schemas.microsoft.com/office/drawing/2014/main" id="{00DD4C01-A72A-40A5-B09E-48A4826245FB}"/>
              </a:ext>
            </a:extLst>
          </p:cNvPr>
          <p:cNvSpPr/>
          <p:nvPr/>
        </p:nvSpPr>
        <p:spPr bwMode="auto">
          <a:xfrm>
            <a:off x="302179" y="2393576"/>
            <a:ext cx="8565776" cy="1129549"/>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anose="02020603050405020304" pitchFamily="18" charset="0"/>
            </a:endParaRPr>
          </a:p>
        </p:txBody>
      </p:sp>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US" dirty="0"/>
              <a:t>4 Resume Supports Cover Letter</a:t>
            </a:r>
            <a:endParaRPr lang="en-CA" dirty="0"/>
          </a:p>
        </p:txBody>
      </p:sp>
      <p:sp>
        <p:nvSpPr>
          <p:cNvPr id="15" name="Content Placeholder 14">
            <a:extLst>
              <a:ext uri="{FF2B5EF4-FFF2-40B4-BE49-F238E27FC236}">
                <a16:creationId xmlns:a16="http://schemas.microsoft.com/office/drawing/2014/main" id="{BAABD7D6-1EE1-4D80-8F44-EE76E628E668}"/>
              </a:ext>
            </a:extLst>
          </p:cNvPr>
          <p:cNvSpPr>
            <a:spLocks noGrp="1"/>
          </p:cNvSpPr>
          <p:nvPr>
            <p:ph idx="1"/>
          </p:nvPr>
        </p:nvSpPr>
        <p:spPr>
          <a:xfrm>
            <a:off x="228600" y="1447801"/>
            <a:ext cx="8639354" cy="2326340"/>
          </a:xfrm>
        </p:spPr>
        <p:txBody>
          <a:bodyPr>
            <a:normAutofit fontScale="92500" lnSpcReduction="20000"/>
          </a:bodyPr>
          <a:lstStyle/>
          <a:p>
            <a:pPr marL="514350" indent="-514350">
              <a:buFont typeface="+mj-lt"/>
              <a:buAutoNum type="arabicPeriod"/>
            </a:pPr>
            <a:r>
              <a:rPr lang="en-US" dirty="0">
                <a:latin typeface="Times New Roman" panose="02020603050405020304" pitchFamily="18" charset="0"/>
              </a:rPr>
              <a:t>Resume </a:t>
            </a:r>
            <a:r>
              <a:rPr lang="en-US" i="1" dirty="0">
                <a:latin typeface="Times New Roman" panose="02020603050405020304" pitchFamily="18" charset="0"/>
              </a:rPr>
              <a:t>agree with </a:t>
            </a:r>
            <a:r>
              <a:rPr lang="en-US" dirty="0">
                <a:latin typeface="Times New Roman" panose="02020603050405020304" pitchFamily="18" charset="0"/>
              </a:rPr>
              <a:t>the cover letter</a:t>
            </a:r>
          </a:p>
          <a:p>
            <a:pPr marL="514350" indent="-514350">
              <a:buFont typeface="+mj-lt"/>
              <a:buAutoNum type="arabicPeriod"/>
            </a:pPr>
            <a:r>
              <a:rPr lang="en-US" dirty="0">
                <a:latin typeface="Times New Roman" panose="02020603050405020304" pitchFamily="18" charset="0"/>
              </a:rPr>
              <a:t>Resume </a:t>
            </a:r>
            <a:r>
              <a:rPr lang="en-US" i="1" dirty="0">
                <a:latin typeface="Times New Roman" panose="02020603050405020304" pitchFamily="18" charset="0"/>
              </a:rPr>
              <a:t>supports</a:t>
            </a:r>
            <a:r>
              <a:rPr lang="en-US" dirty="0">
                <a:latin typeface="Times New Roman" panose="02020603050405020304" pitchFamily="18" charset="0"/>
              </a:rPr>
              <a:t> the cover letter</a:t>
            </a:r>
          </a:p>
          <a:p>
            <a:pPr marL="0" indent="0">
              <a:buNone/>
            </a:pPr>
            <a:r>
              <a:rPr lang="en-US" dirty="0">
                <a:latin typeface="Times New Roman" panose="02020603050405020304" pitchFamily="18" charset="0"/>
              </a:rPr>
              <a:t>…focus on my major and practice English skills. Even though I have high score in TOEIC, I still think I should practice more conversation….</a:t>
            </a:r>
          </a:p>
          <a:p>
            <a:pPr marL="0" indent="0">
              <a:buNone/>
            </a:pPr>
            <a:endParaRPr lang="en-US" dirty="0">
              <a:solidFill>
                <a:schemeClr val="bg2">
                  <a:lumMod val="60000"/>
                  <a:lumOff val="40000"/>
                </a:schemeClr>
              </a:solidFill>
              <a:latin typeface="Times New Roman" panose="02020603050405020304" pitchFamily="18" charset="0"/>
            </a:endParaRPr>
          </a:p>
        </p:txBody>
      </p:sp>
      <p:sp>
        <p:nvSpPr>
          <p:cNvPr id="4" name="Text Placeholder 3">
            <a:extLst>
              <a:ext uri="{FF2B5EF4-FFF2-40B4-BE49-F238E27FC236}">
                <a16:creationId xmlns:a16="http://schemas.microsoft.com/office/drawing/2014/main" id="{FC8187D4-734D-4488-A95D-39C1F52E7565}"/>
              </a:ext>
            </a:extLst>
          </p:cNvPr>
          <p:cNvSpPr>
            <a:spLocks noGrp="1"/>
          </p:cNvSpPr>
          <p:nvPr>
            <p:ph type="body" sz="quarter" idx="12"/>
          </p:nvPr>
        </p:nvSpPr>
        <p:spPr/>
        <p:txBody>
          <a:bodyPr>
            <a:normAutofit fontScale="92500" lnSpcReduction="20000"/>
          </a:bodyPr>
          <a:lstStyle/>
          <a:p>
            <a:endParaRPr lang="en-US" dirty="0"/>
          </a:p>
        </p:txBody>
      </p:sp>
      <p:sp>
        <p:nvSpPr>
          <p:cNvPr id="17" name="Content Placeholder 16">
            <a:extLst>
              <a:ext uri="{FF2B5EF4-FFF2-40B4-BE49-F238E27FC236}">
                <a16:creationId xmlns:a16="http://schemas.microsoft.com/office/drawing/2014/main" id="{55A8BF77-BDAD-4CFA-AD80-6A587DE3B2FC}"/>
              </a:ext>
            </a:extLst>
          </p:cNvPr>
          <p:cNvSpPr>
            <a:spLocks noGrp="1"/>
          </p:cNvSpPr>
          <p:nvPr>
            <p:ph sz="quarter" idx="14"/>
          </p:nvPr>
        </p:nvSpPr>
        <p:spPr/>
        <p:txBody>
          <a:bodyPr/>
          <a:lstStyle/>
          <a:p>
            <a:endParaRPr lang="en-US"/>
          </a:p>
        </p:txBody>
      </p:sp>
      <p:sp>
        <p:nvSpPr>
          <p:cNvPr id="12" name="TextBox 11">
            <a:extLst>
              <a:ext uri="{FF2B5EF4-FFF2-40B4-BE49-F238E27FC236}">
                <a16:creationId xmlns:a16="http://schemas.microsoft.com/office/drawing/2014/main" id="{E9E924B8-6FB1-4682-AF5E-63CDB0167242}"/>
              </a:ext>
            </a:extLst>
          </p:cNvPr>
          <p:cNvSpPr txBox="1"/>
          <p:nvPr/>
        </p:nvSpPr>
        <p:spPr>
          <a:xfrm>
            <a:off x="-109737" y="1833283"/>
            <a:ext cx="587020" cy="584775"/>
          </a:xfrm>
          <a:prstGeom prst="rect">
            <a:avLst/>
          </a:prstGeom>
          <a:noFill/>
        </p:spPr>
        <p:txBody>
          <a:bodyPr wrap="none" rtlCol="0">
            <a:spAutoFit/>
          </a:bodyPr>
          <a:lstStyle/>
          <a:p>
            <a:r>
              <a:rPr lang="en-US" sz="3200" dirty="0">
                <a:solidFill>
                  <a:schemeClr val="tx2"/>
                </a:solidFill>
                <a:sym typeface="Wingdings" panose="05000000000000000000" pitchFamily="2" charset="2"/>
              </a:rPr>
              <a:t></a:t>
            </a:r>
            <a:endParaRPr lang="en-US" sz="3200" dirty="0">
              <a:solidFill>
                <a:schemeClr val="tx2"/>
              </a:solidFill>
            </a:endParaRPr>
          </a:p>
        </p:txBody>
      </p:sp>
      <p:pic>
        <p:nvPicPr>
          <p:cNvPr id="7" name="Content Placeholder 6">
            <a:extLst>
              <a:ext uri="{FF2B5EF4-FFF2-40B4-BE49-F238E27FC236}">
                <a16:creationId xmlns:a16="http://schemas.microsoft.com/office/drawing/2014/main" id="{0B710770-B315-4838-B03D-F2CFFB6A775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66700" y="990600"/>
            <a:ext cx="609600" cy="457200"/>
          </a:xfrm>
        </p:spPr>
      </p:pic>
      <p:pic>
        <p:nvPicPr>
          <p:cNvPr id="16" name="Content Placeholder 6">
            <a:extLst>
              <a:ext uri="{FF2B5EF4-FFF2-40B4-BE49-F238E27FC236}">
                <a16:creationId xmlns:a16="http://schemas.microsoft.com/office/drawing/2014/main" id="{EDE903ED-2EED-447F-A6EE-537E64EA9ED2}"/>
              </a:ext>
            </a:extLst>
          </p:cNvPr>
          <p:cNvPicPr>
            <a:picLocks noChangeAspect="1"/>
          </p:cNvPicPr>
          <p:nvPr/>
        </p:nvPicPr>
        <p:blipFill rotWithShape="1">
          <a:blip r:embed="rId3">
            <a:extLst>
              <a:ext uri="{28A0092B-C50C-407E-A947-70E740481C1C}">
                <a14:useLocalDpi xmlns:a14="http://schemas.microsoft.com/office/drawing/2010/main" val="0"/>
              </a:ext>
            </a:extLst>
          </a:blip>
          <a:srcRect t="655" r="460" b="163"/>
          <a:stretch/>
        </p:blipFill>
        <p:spPr bwMode="auto">
          <a:xfrm>
            <a:off x="1216959" y="3541060"/>
            <a:ext cx="6636124" cy="271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5">
            <a:extLst>
              <a:ext uri="{FF2B5EF4-FFF2-40B4-BE49-F238E27FC236}">
                <a16:creationId xmlns:a16="http://schemas.microsoft.com/office/drawing/2014/main" id="{D55010D6-8504-4614-B6A8-C2A6E11DD93F}"/>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156815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a:xfrm>
            <a:off x="990600" y="304800"/>
            <a:ext cx="8153400" cy="457200"/>
          </a:xfrm>
        </p:spPr>
        <p:txBody>
          <a:bodyPr>
            <a:normAutofit fontScale="90000"/>
          </a:bodyPr>
          <a:lstStyle/>
          <a:p>
            <a:r>
              <a:rPr lang="en-CA" dirty="0"/>
              <a:t>5 Meaning, Context and Culture</a:t>
            </a:r>
          </a:p>
        </p:txBody>
      </p:sp>
      <p:sp>
        <p:nvSpPr>
          <p:cNvPr id="15" name="Content Placeholder 14">
            <a:extLst>
              <a:ext uri="{FF2B5EF4-FFF2-40B4-BE49-F238E27FC236}">
                <a16:creationId xmlns:a16="http://schemas.microsoft.com/office/drawing/2014/main" id="{BAABD7D6-1EE1-4D80-8F44-EE76E628E668}"/>
              </a:ext>
            </a:extLst>
          </p:cNvPr>
          <p:cNvSpPr>
            <a:spLocks noGrp="1"/>
          </p:cNvSpPr>
          <p:nvPr>
            <p:ph idx="1"/>
          </p:nvPr>
        </p:nvSpPr>
        <p:spPr>
          <a:xfrm>
            <a:off x="228600" y="1447800"/>
            <a:ext cx="8686800" cy="5180013"/>
          </a:xfrm>
        </p:spPr>
        <p:txBody>
          <a:bodyPr>
            <a:normAutofit/>
          </a:bodyPr>
          <a:lstStyle/>
          <a:p>
            <a:r>
              <a:rPr lang="en-US" dirty="0"/>
              <a:t>Dear Sir:</a:t>
            </a:r>
          </a:p>
          <a:p>
            <a:r>
              <a:rPr lang="en-US" dirty="0"/>
              <a:t>…My name is Shelly. </a:t>
            </a:r>
          </a:p>
          <a:p>
            <a:r>
              <a:rPr lang="en-US" dirty="0"/>
              <a:t>I am twenty-six years old and single. </a:t>
            </a:r>
          </a:p>
          <a:p>
            <a:r>
              <a:rPr lang="en-US" dirty="0"/>
              <a:t>I am a student at Yuan Ze University now. </a:t>
            </a:r>
          </a:p>
          <a:p>
            <a:r>
              <a:rPr lang="en-US" dirty="0"/>
              <a:t>I live in Hsinchu with my family. I have a sweet family. We love each other … </a:t>
            </a:r>
          </a:p>
          <a:p>
            <a:r>
              <a:rPr lang="en-US" dirty="0"/>
              <a:t>I still need to learn so many things…</a:t>
            </a:r>
          </a:p>
          <a:p>
            <a:r>
              <a:rPr lang="en-US" dirty="0"/>
              <a:t>Sincerely yours,</a:t>
            </a:r>
          </a:p>
          <a:p>
            <a:r>
              <a:rPr lang="en-US" dirty="0"/>
              <a:t>XXX</a:t>
            </a:r>
          </a:p>
        </p:txBody>
      </p:sp>
      <p:sp>
        <p:nvSpPr>
          <p:cNvPr id="22" name="Text Placeholder 21">
            <a:extLst>
              <a:ext uri="{FF2B5EF4-FFF2-40B4-BE49-F238E27FC236}">
                <a16:creationId xmlns:a16="http://schemas.microsoft.com/office/drawing/2014/main" id="{2F081408-1626-6863-A99F-7B8BE541249B}"/>
              </a:ext>
            </a:extLst>
          </p:cNvPr>
          <p:cNvSpPr>
            <a:spLocks noGrp="1"/>
          </p:cNvSpPr>
          <p:nvPr>
            <p:ph type="body" sz="quarter" idx="12"/>
          </p:nvPr>
        </p:nvSpPr>
        <p:spPr/>
        <p:txBody>
          <a:bodyPr>
            <a:normAutofit fontScale="92500" lnSpcReduction="20000"/>
          </a:bodyPr>
          <a:lstStyle/>
          <a:p>
            <a:endParaRPr lang="en-US"/>
          </a:p>
        </p:txBody>
      </p:sp>
      <p:pic>
        <p:nvPicPr>
          <p:cNvPr id="6" name="Content Placeholder 6">
            <a:extLst>
              <a:ext uri="{FF2B5EF4-FFF2-40B4-BE49-F238E27FC236}">
                <a16:creationId xmlns:a16="http://schemas.microsoft.com/office/drawing/2014/main" id="{F6F1AF9A-D8DD-02E9-151E-9A04E03B027A}"/>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bwMode="auto">
          <a:xfrm>
            <a:off x="116213" y="990600"/>
            <a:ext cx="910574" cy="4572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ontent Placeholder 22">
            <a:extLst>
              <a:ext uri="{FF2B5EF4-FFF2-40B4-BE49-F238E27FC236}">
                <a16:creationId xmlns:a16="http://schemas.microsoft.com/office/drawing/2014/main" id="{B2E3E3F1-9125-1DA1-8308-52FA98453117}"/>
              </a:ext>
            </a:extLst>
          </p:cNvPr>
          <p:cNvSpPr>
            <a:spLocks noGrp="1"/>
          </p:cNvSpPr>
          <p:nvPr>
            <p:ph sz="quarter" idx="14"/>
          </p:nvPr>
        </p:nvSpPr>
        <p:spPr/>
        <p:txBody>
          <a:bodyPr/>
          <a:lstStyle/>
          <a:p>
            <a:endParaRPr lang="en-US"/>
          </a:p>
        </p:txBody>
      </p:sp>
      <p:pic>
        <p:nvPicPr>
          <p:cNvPr id="9" name="Content Placeholder 17">
            <a:hlinkClick r:id="rId3" action="ppaction://hlinkfile"/>
            <a:extLst>
              <a:ext uri="{FF2B5EF4-FFF2-40B4-BE49-F238E27FC236}">
                <a16:creationId xmlns:a16="http://schemas.microsoft.com/office/drawing/2014/main" id="{C36AEDBB-4AC5-4A69-A067-0894D007C9A6}"/>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tretch>
            <a:fillRect/>
          </a:stretch>
        </p:blipFill>
        <p:spPr bwMode="auto">
          <a:xfrm>
            <a:off x="70104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04D2CB4C-2E6D-9E31-EFE4-985DCA228EF0}"/>
              </a:ext>
            </a:extLst>
          </p:cNvPr>
          <p:cNvSpPr txBox="1"/>
          <p:nvPr/>
        </p:nvSpPr>
        <p:spPr>
          <a:xfrm>
            <a:off x="228600" y="2617637"/>
            <a:ext cx="4357283" cy="584775"/>
          </a:xfrm>
          <a:prstGeom prst="rect">
            <a:avLst/>
          </a:prstGeom>
          <a:noFill/>
        </p:spPr>
        <p:txBody>
          <a:bodyPr wrap="none" rtlCol="0">
            <a:spAutoFit/>
          </a:bodyPr>
          <a:lstStyle/>
          <a:p>
            <a:r>
              <a:rPr lang="en-US" sz="3200" dirty="0">
                <a:solidFill>
                  <a:srgbClr val="FF0000"/>
                </a:solidFill>
              </a:rPr>
              <a:t>I am twenty-six years old</a:t>
            </a:r>
          </a:p>
        </p:txBody>
      </p:sp>
      <p:sp>
        <p:nvSpPr>
          <p:cNvPr id="24" name="TextBox 23">
            <a:extLst>
              <a:ext uri="{FF2B5EF4-FFF2-40B4-BE49-F238E27FC236}">
                <a16:creationId xmlns:a16="http://schemas.microsoft.com/office/drawing/2014/main" id="{8428D976-D912-2E3F-CB0C-6338791AC4D2}"/>
              </a:ext>
            </a:extLst>
          </p:cNvPr>
          <p:cNvSpPr txBox="1"/>
          <p:nvPr/>
        </p:nvSpPr>
        <p:spPr>
          <a:xfrm>
            <a:off x="5154479" y="2617636"/>
            <a:ext cx="1165704" cy="584775"/>
          </a:xfrm>
          <a:prstGeom prst="rect">
            <a:avLst/>
          </a:prstGeom>
          <a:noFill/>
        </p:spPr>
        <p:txBody>
          <a:bodyPr wrap="none" rtlCol="0">
            <a:spAutoFit/>
          </a:bodyPr>
          <a:lstStyle/>
          <a:p>
            <a:r>
              <a:rPr lang="en-US" sz="3200" dirty="0">
                <a:solidFill>
                  <a:srgbClr val="FF0000"/>
                </a:solidFill>
              </a:rPr>
              <a:t>single</a:t>
            </a:r>
          </a:p>
        </p:txBody>
      </p:sp>
      <p:sp>
        <p:nvSpPr>
          <p:cNvPr id="25" name="TextBox 24">
            <a:extLst>
              <a:ext uri="{FF2B5EF4-FFF2-40B4-BE49-F238E27FC236}">
                <a16:creationId xmlns:a16="http://schemas.microsoft.com/office/drawing/2014/main" id="{30AA3002-4B90-A630-6569-BA63AE3178FA}"/>
              </a:ext>
            </a:extLst>
          </p:cNvPr>
          <p:cNvSpPr txBox="1"/>
          <p:nvPr/>
        </p:nvSpPr>
        <p:spPr>
          <a:xfrm>
            <a:off x="228600" y="4859108"/>
            <a:ext cx="5851282" cy="584775"/>
          </a:xfrm>
          <a:prstGeom prst="rect">
            <a:avLst/>
          </a:prstGeom>
          <a:noFill/>
        </p:spPr>
        <p:txBody>
          <a:bodyPr wrap="none" rtlCol="0">
            <a:spAutoFit/>
          </a:bodyPr>
          <a:lstStyle/>
          <a:p>
            <a:r>
              <a:rPr lang="en-US" sz="3200" dirty="0">
                <a:solidFill>
                  <a:srgbClr val="FF0000"/>
                </a:solidFill>
              </a:rPr>
              <a:t>I still need to learn so many things</a:t>
            </a:r>
          </a:p>
        </p:txBody>
      </p:sp>
      <p:sp>
        <p:nvSpPr>
          <p:cNvPr id="27" name="TextBox 26">
            <a:extLst>
              <a:ext uri="{FF2B5EF4-FFF2-40B4-BE49-F238E27FC236}">
                <a16:creationId xmlns:a16="http://schemas.microsoft.com/office/drawing/2014/main" id="{91D58BEF-76C8-1134-067F-9AC1DD1A87DA}"/>
              </a:ext>
            </a:extLst>
          </p:cNvPr>
          <p:cNvSpPr txBox="1"/>
          <p:nvPr/>
        </p:nvSpPr>
        <p:spPr>
          <a:xfrm>
            <a:off x="4338185" y="986185"/>
            <a:ext cx="4769628" cy="1077218"/>
          </a:xfrm>
          <a:prstGeom prst="rect">
            <a:avLst/>
          </a:prstGeom>
          <a:solidFill>
            <a:schemeClr val="tx2"/>
          </a:solidFill>
        </p:spPr>
        <p:txBody>
          <a:bodyPr wrap="square">
            <a:spAutoFit/>
          </a:bodyPr>
          <a:lstStyle/>
          <a:p>
            <a:pPr marL="0" indent="0" algn="ctr">
              <a:buNone/>
            </a:pPr>
            <a:r>
              <a:rPr lang="en-US" sz="3200" dirty="0">
                <a:solidFill>
                  <a:schemeClr val="bg1"/>
                </a:solidFill>
              </a:rPr>
              <a:t>Nothing about her abilities </a:t>
            </a:r>
          </a:p>
          <a:p>
            <a:pPr marL="0" indent="0" algn="ctr">
              <a:buNone/>
            </a:pPr>
            <a:r>
              <a:rPr lang="en-US" sz="3200" dirty="0">
                <a:solidFill>
                  <a:schemeClr val="bg1"/>
                </a:solidFill>
              </a:rPr>
              <a:t>related to the job!</a:t>
            </a:r>
          </a:p>
        </p:txBody>
      </p:sp>
    </p:spTree>
    <p:extLst>
      <p:ext uri="{BB962C8B-B14F-4D97-AF65-F5344CB8AC3E}">
        <p14:creationId xmlns:p14="http://schemas.microsoft.com/office/powerpoint/2010/main" val="115451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4" grpId="0"/>
      <p:bldP spid="25" grpId="0"/>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5 Meaning, Context and Culture</a:t>
            </a:r>
          </a:p>
        </p:txBody>
      </p:sp>
      <p:sp>
        <p:nvSpPr>
          <p:cNvPr id="6" name="Content Placeholder 5">
            <a:extLst>
              <a:ext uri="{FF2B5EF4-FFF2-40B4-BE49-F238E27FC236}">
                <a16:creationId xmlns:a16="http://schemas.microsoft.com/office/drawing/2014/main" id="{F227EA65-8FCA-B858-8552-45D45D668E37}"/>
              </a:ext>
            </a:extLst>
          </p:cNvPr>
          <p:cNvSpPr>
            <a:spLocks noGrp="1"/>
          </p:cNvSpPr>
          <p:nvPr>
            <p:ph idx="1"/>
          </p:nvPr>
        </p:nvSpPr>
        <p:spPr/>
        <p:txBody>
          <a:bodyPr/>
          <a:lstStyle/>
          <a:p>
            <a:r>
              <a:rPr lang="en-CA" dirty="0"/>
              <a:t>Listen as Teacher introduces</a:t>
            </a:r>
            <a:endParaRPr lang="en-US" dirty="0"/>
          </a:p>
        </p:txBody>
      </p:sp>
      <p:sp>
        <p:nvSpPr>
          <p:cNvPr id="3" name="Text Placeholder 2">
            <a:extLst>
              <a:ext uri="{FF2B5EF4-FFF2-40B4-BE49-F238E27FC236}">
                <a16:creationId xmlns:a16="http://schemas.microsoft.com/office/drawing/2014/main" id="{6A77E732-78BE-4F01-9CD0-9F1F1EB5ADAF}"/>
              </a:ext>
            </a:extLst>
          </p:cNvPr>
          <p:cNvSpPr>
            <a:spLocks noGrp="1"/>
          </p:cNvSpPr>
          <p:nvPr>
            <p:ph type="body" sz="quarter" idx="12"/>
          </p:nvPr>
        </p:nvSpPr>
        <p:spPr/>
        <p:txBody>
          <a:bodyPr>
            <a:normAutofit fontScale="85000" lnSpcReduction="10000"/>
          </a:bodyPr>
          <a:lstStyle/>
          <a:p>
            <a:r>
              <a:rPr lang="en-US" dirty="0"/>
              <a:t>Western versus Japanese Corporate Culture</a:t>
            </a:r>
          </a:p>
        </p:txBody>
      </p:sp>
      <p:pic>
        <p:nvPicPr>
          <p:cNvPr id="5" name="Content Placeholder 6">
            <a:extLst>
              <a:ext uri="{FF2B5EF4-FFF2-40B4-BE49-F238E27FC236}">
                <a16:creationId xmlns:a16="http://schemas.microsoft.com/office/drawing/2014/main" id="{896D0E1E-D74D-7F2B-5FF0-0F8DAAE6812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bwMode="auto">
          <a:xfrm>
            <a:off x="116213" y="990600"/>
            <a:ext cx="910574" cy="4572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7">
            <a:extLst>
              <a:ext uri="{FF2B5EF4-FFF2-40B4-BE49-F238E27FC236}">
                <a16:creationId xmlns:a16="http://schemas.microsoft.com/office/drawing/2014/main" id="{1A72CABE-67A2-1E1A-C92B-C02C8F595D49}"/>
              </a:ext>
            </a:extLst>
          </p:cNvPr>
          <p:cNvSpPr>
            <a:spLocks noGrp="1"/>
          </p:cNvSpPr>
          <p:nvPr>
            <p:ph sz="quarter" idx="14"/>
          </p:nvPr>
        </p:nvSpPr>
        <p:spPr/>
        <p:txBody>
          <a:bodyPr/>
          <a:lstStyle/>
          <a:p>
            <a:endParaRPr lang="en-US"/>
          </a:p>
        </p:txBody>
      </p:sp>
      <p:pic>
        <p:nvPicPr>
          <p:cNvPr id="10" name="Content Placeholder 17">
            <a:hlinkClick r:id="rId3" action="ppaction://hlinkfile"/>
            <a:extLst>
              <a:ext uri="{FF2B5EF4-FFF2-40B4-BE49-F238E27FC236}">
                <a16:creationId xmlns:a16="http://schemas.microsoft.com/office/drawing/2014/main" id="{3104330D-04AC-452B-A58E-38E174FDBAAA}"/>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7648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7EC38C0-D7E2-4546-A2A0-265B14E961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9744" y="4635366"/>
            <a:ext cx="910575" cy="459113"/>
          </a:xfrm>
          <a:prstGeom prst="rect">
            <a:avLst/>
          </a:prstGeom>
        </p:spPr>
      </p:pic>
      <p:pic>
        <p:nvPicPr>
          <p:cNvPr id="14" name="Picture 13">
            <a:extLst>
              <a:ext uri="{FF2B5EF4-FFF2-40B4-BE49-F238E27FC236}">
                <a16:creationId xmlns:a16="http://schemas.microsoft.com/office/drawing/2014/main" id="{AD1156CF-BACF-4EAD-8F8E-2793FD2FC1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5687" y="3755836"/>
            <a:ext cx="910575" cy="457200"/>
          </a:xfrm>
          <a:prstGeom prst="rect">
            <a:avLst/>
          </a:prstGeom>
        </p:spPr>
      </p:pic>
      <p:pic>
        <p:nvPicPr>
          <p:cNvPr id="13" name="Picture 12">
            <a:extLst>
              <a:ext uri="{FF2B5EF4-FFF2-40B4-BE49-F238E27FC236}">
                <a16:creationId xmlns:a16="http://schemas.microsoft.com/office/drawing/2014/main" id="{F48A684E-5232-4D3D-A7AF-9379240975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5688" y="2543092"/>
            <a:ext cx="910575" cy="457200"/>
          </a:xfrm>
          <a:prstGeom prst="rect">
            <a:avLst/>
          </a:prstGeom>
        </p:spPr>
      </p:pic>
      <p:pic>
        <p:nvPicPr>
          <p:cNvPr id="11" name="Picture 10">
            <a:extLst>
              <a:ext uri="{FF2B5EF4-FFF2-40B4-BE49-F238E27FC236}">
                <a16:creationId xmlns:a16="http://schemas.microsoft.com/office/drawing/2014/main" id="{7684E138-D3BE-4EB2-9BB4-35D1CE25A1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5689" y="2085892"/>
            <a:ext cx="910575" cy="457200"/>
          </a:xfrm>
          <a:prstGeom prst="rect">
            <a:avLst/>
          </a:prstGeom>
        </p:spPr>
      </p:pic>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6 The Phrasal Verb “Put”</a:t>
            </a:r>
          </a:p>
        </p:txBody>
      </p:sp>
      <p:sp>
        <p:nvSpPr>
          <p:cNvPr id="15" name="Content Placeholder 14">
            <a:extLst>
              <a:ext uri="{FF2B5EF4-FFF2-40B4-BE49-F238E27FC236}">
                <a16:creationId xmlns:a16="http://schemas.microsoft.com/office/drawing/2014/main" id="{BAABD7D6-1EE1-4D80-8F44-EE76E628E668}"/>
              </a:ext>
            </a:extLst>
          </p:cNvPr>
          <p:cNvSpPr>
            <a:spLocks noGrp="1"/>
          </p:cNvSpPr>
          <p:nvPr>
            <p:ph idx="1"/>
          </p:nvPr>
        </p:nvSpPr>
        <p:spPr/>
        <p:txBody>
          <a:bodyPr>
            <a:normAutofit/>
          </a:bodyPr>
          <a:lstStyle/>
          <a:p>
            <a:r>
              <a:rPr lang="en-US" dirty="0"/>
              <a:t>Phrasal Verbs </a:t>
            </a:r>
          </a:p>
          <a:p>
            <a:pPr lvl="1"/>
            <a:r>
              <a:rPr lang="en-US" dirty="0"/>
              <a:t>can be separated.</a:t>
            </a:r>
          </a:p>
          <a:p>
            <a:pPr lvl="1"/>
            <a:r>
              <a:rPr lang="en-US" dirty="0"/>
              <a:t>may/must* have idiomatic meaning</a:t>
            </a:r>
          </a:p>
          <a:p>
            <a:r>
              <a:rPr lang="en-US" dirty="0"/>
              <a:t>Prepositional verb</a:t>
            </a:r>
          </a:p>
          <a:p>
            <a:pPr lvl="1"/>
            <a:r>
              <a:rPr lang="en-US" dirty="0"/>
              <a:t>cannot be separated.</a:t>
            </a:r>
          </a:p>
        </p:txBody>
      </p:sp>
      <p:sp>
        <p:nvSpPr>
          <p:cNvPr id="3" name="Text Placeholder 2">
            <a:extLst>
              <a:ext uri="{FF2B5EF4-FFF2-40B4-BE49-F238E27FC236}">
                <a16:creationId xmlns:a16="http://schemas.microsoft.com/office/drawing/2014/main" id="{6A77E732-78BE-4F01-9CD0-9F1F1EB5ADAF}"/>
              </a:ext>
            </a:extLst>
          </p:cNvPr>
          <p:cNvSpPr>
            <a:spLocks noGrp="1"/>
          </p:cNvSpPr>
          <p:nvPr>
            <p:ph type="body" sz="quarter" idx="12"/>
          </p:nvPr>
        </p:nvSpPr>
        <p:spPr/>
        <p:txBody>
          <a:bodyPr>
            <a:normAutofit fontScale="92500" lnSpcReduction="20000"/>
          </a:bodyPr>
          <a:lstStyle/>
          <a:p>
            <a:r>
              <a:rPr lang="en-CA" dirty="0"/>
              <a:t>Remember…</a:t>
            </a:r>
            <a:endParaRPr lang="en-US" dirty="0"/>
          </a:p>
        </p:txBody>
      </p:sp>
      <p:pic>
        <p:nvPicPr>
          <p:cNvPr id="6" name="Content Placeholder 6">
            <a:extLst>
              <a:ext uri="{FF2B5EF4-FFF2-40B4-BE49-F238E27FC236}">
                <a16:creationId xmlns:a16="http://schemas.microsoft.com/office/drawing/2014/main" id="{0211DF59-A92F-FB91-1B3C-633FC96CABB6}"/>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bwMode="auto">
          <a:xfrm>
            <a:off x="116213" y="990600"/>
            <a:ext cx="910574" cy="4572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ontent Placeholder 21">
            <a:extLst>
              <a:ext uri="{FF2B5EF4-FFF2-40B4-BE49-F238E27FC236}">
                <a16:creationId xmlns:a16="http://schemas.microsoft.com/office/drawing/2014/main" id="{715F1A0A-4948-87FE-808F-BFAEFB652792}"/>
              </a:ext>
            </a:extLst>
          </p:cNvPr>
          <p:cNvSpPr>
            <a:spLocks noGrp="1"/>
          </p:cNvSpPr>
          <p:nvPr>
            <p:ph sz="quarter" idx="16"/>
          </p:nvPr>
        </p:nvSpPr>
        <p:spPr/>
        <p:txBody>
          <a:bodyPr/>
          <a:lstStyle/>
          <a:p>
            <a:r>
              <a:rPr lang="en-US" dirty="0"/>
              <a:t>Phrasal</a:t>
            </a:r>
          </a:p>
          <a:p>
            <a:pPr lvl="1"/>
            <a:r>
              <a:rPr lang="en-US" dirty="0"/>
              <a:t>I’ll put up Susan.</a:t>
            </a:r>
          </a:p>
          <a:p>
            <a:pPr lvl="1"/>
            <a:r>
              <a:rPr lang="en-US" dirty="0"/>
              <a:t>I’ll put Susan up.</a:t>
            </a:r>
          </a:p>
          <a:p>
            <a:r>
              <a:rPr lang="en-US" dirty="0"/>
              <a:t>Prepositional</a:t>
            </a:r>
          </a:p>
          <a:p>
            <a:pPr lvl="1"/>
            <a:r>
              <a:rPr lang="en-US" dirty="0"/>
              <a:t>I’ll jump on the computer.</a:t>
            </a:r>
          </a:p>
          <a:p>
            <a:pPr lvl="1"/>
            <a:r>
              <a:rPr lang="en-US" dirty="0"/>
              <a:t>I’ll jump the computer on.</a:t>
            </a:r>
          </a:p>
        </p:txBody>
      </p:sp>
      <p:sp>
        <p:nvSpPr>
          <p:cNvPr id="21" name="Content Placeholder 20">
            <a:extLst>
              <a:ext uri="{FF2B5EF4-FFF2-40B4-BE49-F238E27FC236}">
                <a16:creationId xmlns:a16="http://schemas.microsoft.com/office/drawing/2014/main" id="{607318A6-4D51-4C6E-1E6B-763F81BEB86F}"/>
              </a:ext>
            </a:extLst>
          </p:cNvPr>
          <p:cNvSpPr>
            <a:spLocks noGrp="1"/>
          </p:cNvSpPr>
          <p:nvPr>
            <p:ph sz="quarter" idx="14"/>
          </p:nvPr>
        </p:nvSpPr>
        <p:spPr/>
        <p:txBody>
          <a:bodyPr/>
          <a:lstStyle/>
          <a:p>
            <a:endParaRPr lang="en-US"/>
          </a:p>
        </p:txBody>
      </p:sp>
      <p:pic>
        <p:nvPicPr>
          <p:cNvPr id="8" name="Content Placeholder 12">
            <a:extLst>
              <a:ext uri="{FF2B5EF4-FFF2-40B4-BE49-F238E27FC236}">
                <a16:creationId xmlns:a16="http://schemas.microsoft.com/office/drawing/2014/main" id="{0B560561-91BC-4077-82C3-94D67500BDE8}"/>
              </a:ext>
            </a:extLst>
          </p:cNvPr>
          <p:cNvPicPr>
            <a:picLocks noGrp="1" noChangeAspect="1" noChangeArrowheads="1"/>
          </p:cNvPicPr>
          <p:nvPr>
            <p:ph sz="quarter" idx="15"/>
          </p:nvPr>
        </p:nvPicPr>
        <p:blipFill>
          <a:blip r:embed="rId5">
            <a:extLst>
              <a:ext uri="{28A0092B-C50C-407E-A947-70E740481C1C}">
                <a14:useLocalDpi xmlns:a14="http://schemas.microsoft.com/office/drawing/2010/main" val="0"/>
              </a:ext>
            </a:extLst>
          </a:blip>
          <a:stretch>
            <a:fillRect/>
          </a:stretch>
        </p:blipFill>
        <p:spPr/>
      </p:pic>
      <p:sp>
        <p:nvSpPr>
          <p:cNvPr id="23" name="TextBox 22">
            <a:extLst>
              <a:ext uri="{FF2B5EF4-FFF2-40B4-BE49-F238E27FC236}">
                <a16:creationId xmlns:a16="http://schemas.microsoft.com/office/drawing/2014/main" id="{D1FE1088-288C-946D-540D-2C05AB32C216}"/>
              </a:ext>
            </a:extLst>
          </p:cNvPr>
          <p:cNvSpPr txBox="1"/>
          <p:nvPr/>
        </p:nvSpPr>
        <p:spPr>
          <a:xfrm>
            <a:off x="-716797" y="2270502"/>
            <a:ext cx="73617" cy="383583"/>
          </a:xfrm>
          <a:prstGeom prst="rect">
            <a:avLst/>
          </a:prstGeom>
          <a:noFill/>
        </p:spPr>
        <p:txBody>
          <a:bodyPr wrap="square" rtlCol="0">
            <a:spAutoFit/>
          </a:bodyPr>
          <a:lstStyle/>
          <a:p>
            <a:endParaRPr lang="en-US" dirty="0"/>
          </a:p>
        </p:txBody>
      </p:sp>
      <p:sp>
        <p:nvSpPr>
          <p:cNvPr id="24" name="TextBox 23">
            <a:extLst>
              <a:ext uri="{FF2B5EF4-FFF2-40B4-BE49-F238E27FC236}">
                <a16:creationId xmlns:a16="http://schemas.microsoft.com/office/drawing/2014/main" id="{3E0F2189-A7E7-7B7D-D4BC-0CC5475AB2B1}"/>
              </a:ext>
            </a:extLst>
          </p:cNvPr>
          <p:cNvSpPr txBox="1"/>
          <p:nvPr/>
        </p:nvSpPr>
        <p:spPr>
          <a:xfrm>
            <a:off x="798187" y="5629870"/>
            <a:ext cx="2589170" cy="923330"/>
          </a:xfrm>
          <a:prstGeom prst="rect">
            <a:avLst/>
          </a:prstGeom>
          <a:solidFill>
            <a:schemeClr val="bg1">
              <a:lumMod val="75000"/>
            </a:schemeClr>
          </a:solidFill>
        </p:spPr>
        <p:txBody>
          <a:bodyPr wrap="none" rtlCol="0">
            <a:spAutoFit/>
          </a:bodyPr>
          <a:lstStyle/>
          <a:p>
            <a:r>
              <a:rPr lang="en-US" dirty="0">
                <a:solidFill>
                  <a:schemeClr val="tx2"/>
                </a:solidFill>
              </a:rPr>
              <a:t>*terminology inconsistent</a:t>
            </a:r>
          </a:p>
          <a:p>
            <a:pPr marL="285750" indent="-285750">
              <a:buFont typeface="Wingdings" panose="05000000000000000000" pitchFamily="2" charset="2"/>
              <a:buChar char="n"/>
            </a:pPr>
            <a:r>
              <a:rPr lang="en-US" dirty="0">
                <a:solidFill>
                  <a:schemeClr val="tx2"/>
                </a:solidFill>
              </a:rPr>
              <a:t>ESL: may</a:t>
            </a:r>
          </a:p>
          <a:p>
            <a:pPr marL="285750" indent="-285750">
              <a:buFont typeface="Wingdings" panose="05000000000000000000" pitchFamily="2" charset="2"/>
              <a:buChar char="n"/>
            </a:pPr>
            <a:r>
              <a:rPr lang="en-US" dirty="0">
                <a:solidFill>
                  <a:schemeClr val="tx2"/>
                </a:solidFill>
              </a:rPr>
              <a:t>Linguistics: must</a:t>
            </a:r>
          </a:p>
        </p:txBody>
      </p:sp>
    </p:spTree>
    <p:extLst>
      <p:ext uri="{BB962C8B-B14F-4D97-AF65-F5344CB8AC3E}">
        <p14:creationId xmlns:p14="http://schemas.microsoft.com/office/powerpoint/2010/main" val="2113518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79FF7C4-023D-4FDA-9DCE-AC8A1C882A21}"/>
              </a:ext>
            </a:extLst>
          </p:cNvPr>
          <p:cNvSpPr>
            <a:spLocks noGrp="1"/>
          </p:cNvSpPr>
          <p:nvPr>
            <p:ph type="title"/>
          </p:nvPr>
        </p:nvSpPr>
        <p:spPr>
          <a:xfrm>
            <a:off x="990600" y="304800"/>
            <a:ext cx="8153400" cy="457200"/>
          </a:xfrm>
        </p:spPr>
        <p:txBody>
          <a:bodyPr>
            <a:normAutofit fontScale="90000"/>
          </a:bodyPr>
          <a:lstStyle/>
          <a:p>
            <a:r>
              <a:rPr lang="en-US" dirty="0"/>
              <a:t>6 The Phrasal Verb “Put”</a:t>
            </a:r>
          </a:p>
        </p:txBody>
      </p:sp>
      <p:sp>
        <p:nvSpPr>
          <p:cNvPr id="9" name="Content Placeholder 8">
            <a:extLst>
              <a:ext uri="{FF2B5EF4-FFF2-40B4-BE49-F238E27FC236}">
                <a16:creationId xmlns:a16="http://schemas.microsoft.com/office/drawing/2014/main" id="{120DD506-E4DE-45C3-9D9A-69DD812D721E}"/>
              </a:ext>
            </a:extLst>
          </p:cNvPr>
          <p:cNvSpPr>
            <a:spLocks noGrp="1"/>
          </p:cNvSpPr>
          <p:nvPr>
            <p:ph idx="1"/>
          </p:nvPr>
        </p:nvSpPr>
        <p:spPr>
          <a:xfrm>
            <a:off x="228600" y="1447800"/>
            <a:ext cx="4114801" cy="5180013"/>
          </a:xfrm>
        </p:spPr>
        <p:txBody>
          <a:bodyPr/>
          <a:lstStyle/>
          <a:p>
            <a:r>
              <a:rPr lang="en-US" dirty="0"/>
              <a:t>Write a short story.</a:t>
            </a:r>
          </a:p>
          <a:p>
            <a:r>
              <a:rPr lang="en-US" dirty="0"/>
              <a:t>Maximize the use of phrasal verbs starting with “put”.</a:t>
            </a:r>
          </a:p>
        </p:txBody>
      </p:sp>
      <p:sp>
        <p:nvSpPr>
          <p:cNvPr id="16" name="Text Placeholder 15">
            <a:extLst>
              <a:ext uri="{FF2B5EF4-FFF2-40B4-BE49-F238E27FC236}">
                <a16:creationId xmlns:a16="http://schemas.microsoft.com/office/drawing/2014/main" id="{ACEC95CD-25B0-B809-A68B-A02429354618}"/>
              </a:ext>
            </a:extLst>
          </p:cNvPr>
          <p:cNvSpPr>
            <a:spLocks noGrp="1"/>
          </p:cNvSpPr>
          <p:nvPr>
            <p:ph type="body" sz="quarter" idx="12"/>
          </p:nvPr>
        </p:nvSpPr>
        <p:spPr/>
        <p:txBody>
          <a:bodyPr>
            <a:normAutofit fontScale="92500" lnSpcReduction="20000"/>
          </a:bodyPr>
          <a:lstStyle/>
          <a:p>
            <a:endParaRPr lang="en-US"/>
          </a:p>
        </p:txBody>
      </p:sp>
      <p:pic>
        <p:nvPicPr>
          <p:cNvPr id="15" name="Content Placeholder 14">
            <a:extLst>
              <a:ext uri="{FF2B5EF4-FFF2-40B4-BE49-F238E27FC236}">
                <a16:creationId xmlns:a16="http://schemas.microsoft.com/office/drawing/2014/main" id="{E2929DA2-22B2-4E6B-8F90-C2796D2CB2C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14" name="Content Placeholder 13">
            <a:extLst>
              <a:ext uri="{FF2B5EF4-FFF2-40B4-BE49-F238E27FC236}">
                <a16:creationId xmlns:a16="http://schemas.microsoft.com/office/drawing/2014/main" id="{0FEE8C44-496E-4A41-AE30-8D10334EACC4}"/>
              </a:ext>
            </a:extLst>
          </p:cNvPr>
          <p:cNvSpPr>
            <a:spLocks noGrp="1"/>
          </p:cNvSpPr>
          <p:nvPr>
            <p:ph sz="quarter" idx="16"/>
          </p:nvPr>
        </p:nvSpPr>
        <p:spPr>
          <a:xfrm>
            <a:off x="4800600" y="1447007"/>
            <a:ext cx="4267200" cy="5181600"/>
          </a:xfrm>
        </p:spPr>
        <p:txBody>
          <a:bodyPr/>
          <a:lstStyle/>
          <a:p>
            <a:r>
              <a:rPr lang="en-US" dirty="0"/>
              <a:t>Put off</a:t>
            </a:r>
          </a:p>
          <a:p>
            <a:r>
              <a:rPr lang="en-US" dirty="0"/>
              <a:t>Put on</a:t>
            </a:r>
          </a:p>
          <a:p>
            <a:r>
              <a:rPr lang="en-US" dirty="0"/>
              <a:t>Put out</a:t>
            </a:r>
          </a:p>
          <a:p>
            <a:r>
              <a:rPr lang="en-US" dirty="0"/>
              <a:t>Put up</a:t>
            </a:r>
          </a:p>
          <a:p>
            <a:r>
              <a:rPr lang="en-US" dirty="0"/>
              <a:t>Put up with</a:t>
            </a:r>
          </a:p>
          <a:p>
            <a:r>
              <a:rPr lang="en-US" dirty="0"/>
              <a:t>Put down</a:t>
            </a:r>
          </a:p>
          <a:p>
            <a:r>
              <a:rPr lang="en-US" dirty="0"/>
              <a:t>Put back</a:t>
            </a:r>
          </a:p>
          <a:p>
            <a:r>
              <a:rPr lang="en-US" dirty="0"/>
              <a:t>Put aside</a:t>
            </a:r>
          </a:p>
        </p:txBody>
      </p:sp>
      <p:sp>
        <p:nvSpPr>
          <p:cNvPr id="17" name="Content Placeholder 16">
            <a:extLst>
              <a:ext uri="{FF2B5EF4-FFF2-40B4-BE49-F238E27FC236}">
                <a16:creationId xmlns:a16="http://schemas.microsoft.com/office/drawing/2014/main" id="{DB365A92-894D-C0D1-C2A3-46EA67DA8308}"/>
              </a:ext>
            </a:extLst>
          </p:cNvPr>
          <p:cNvSpPr>
            <a:spLocks noGrp="1"/>
          </p:cNvSpPr>
          <p:nvPr>
            <p:ph sz="quarter" idx="14"/>
          </p:nvPr>
        </p:nvSpPr>
        <p:spPr/>
        <p:txBody>
          <a:bodyPr/>
          <a:lstStyle/>
          <a:p>
            <a:endParaRPr lang="en-US"/>
          </a:p>
        </p:txBody>
      </p:sp>
      <p:pic>
        <p:nvPicPr>
          <p:cNvPr id="11" name="Content Placeholder 17">
            <a:hlinkClick r:id="rId3" action="ppaction://hlinkfile"/>
            <a:extLst>
              <a:ext uri="{FF2B5EF4-FFF2-40B4-BE49-F238E27FC236}">
                <a16:creationId xmlns:a16="http://schemas.microsoft.com/office/drawing/2014/main" id="{AEA06110-29D1-4946-8C70-229AE0561B2A}"/>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tretch>
            <a:fillRect/>
          </a:stretch>
        </p:blipFill>
        <p:spPr bwMode="auto">
          <a:xfrm>
            <a:off x="7010400" y="6172200"/>
            <a:ext cx="609600" cy="609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735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C3A9-240F-40DC-9D6E-19EB9AA13105}"/>
              </a:ext>
            </a:extLst>
          </p:cNvPr>
          <p:cNvSpPr>
            <a:spLocks noGrp="1"/>
          </p:cNvSpPr>
          <p:nvPr>
            <p:ph type="title"/>
          </p:nvPr>
        </p:nvSpPr>
        <p:spPr>
          <a:xfrm>
            <a:off x="990600" y="304800"/>
            <a:ext cx="8153400" cy="457200"/>
          </a:xfrm>
        </p:spPr>
        <p:txBody>
          <a:bodyPr>
            <a:normAutofit fontScale="90000"/>
          </a:bodyPr>
          <a:lstStyle/>
          <a:p>
            <a:r>
              <a:rPr lang="en-CA" dirty="0"/>
              <a:t>7 Homework &amp; Assignments</a:t>
            </a:r>
          </a:p>
        </p:txBody>
      </p:sp>
      <p:sp>
        <p:nvSpPr>
          <p:cNvPr id="18" name="Content Placeholder 17">
            <a:extLst>
              <a:ext uri="{FF2B5EF4-FFF2-40B4-BE49-F238E27FC236}">
                <a16:creationId xmlns:a16="http://schemas.microsoft.com/office/drawing/2014/main" id="{D77B505B-1749-41F8-8406-D5A8ED23961F}"/>
              </a:ext>
            </a:extLst>
          </p:cNvPr>
          <p:cNvSpPr>
            <a:spLocks noGrp="1"/>
          </p:cNvSpPr>
          <p:nvPr>
            <p:ph idx="1"/>
          </p:nvPr>
        </p:nvSpPr>
        <p:spPr/>
        <p:txBody>
          <a:bodyPr/>
          <a:lstStyle/>
          <a:p>
            <a:r>
              <a:rPr lang="en-CA" dirty="0"/>
              <a:t>Complete the reading speed test a second time.</a:t>
            </a:r>
          </a:p>
          <a:p>
            <a:r>
              <a:rPr lang="en-CA" dirty="0"/>
              <a:t>Give your final score (after reading 4 articles) to the teacher</a:t>
            </a:r>
          </a:p>
        </p:txBody>
      </p:sp>
      <p:sp>
        <p:nvSpPr>
          <p:cNvPr id="4" name="Text Placeholder 3">
            <a:extLst>
              <a:ext uri="{FF2B5EF4-FFF2-40B4-BE49-F238E27FC236}">
                <a16:creationId xmlns:a16="http://schemas.microsoft.com/office/drawing/2014/main" id="{C37F0FD8-1B9D-485F-82A4-0BA8B5A40417}"/>
              </a:ext>
            </a:extLst>
          </p:cNvPr>
          <p:cNvSpPr>
            <a:spLocks noGrp="1"/>
          </p:cNvSpPr>
          <p:nvPr>
            <p:ph type="body" sz="quarter" idx="12"/>
          </p:nvPr>
        </p:nvSpPr>
        <p:spPr>
          <a:xfrm>
            <a:off x="1066800" y="914400"/>
            <a:ext cx="8001000" cy="533400"/>
          </a:xfrm>
        </p:spPr>
        <p:txBody>
          <a:bodyPr>
            <a:normAutofit fontScale="92500" lnSpcReduction="20000"/>
          </a:bodyPr>
          <a:lstStyle/>
          <a:p>
            <a:r>
              <a:rPr lang="en-CA" dirty="0"/>
              <a:t>Assignments</a:t>
            </a:r>
          </a:p>
        </p:txBody>
      </p:sp>
      <p:sp>
        <p:nvSpPr>
          <p:cNvPr id="19" name="Content Placeholder 18">
            <a:extLst>
              <a:ext uri="{FF2B5EF4-FFF2-40B4-BE49-F238E27FC236}">
                <a16:creationId xmlns:a16="http://schemas.microsoft.com/office/drawing/2014/main" id="{AAC3883E-0159-4EDE-9045-8690FE7F4796}"/>
              </a:ext>
            </a:extLst>
          </p:cNvPr>
          <p:cNvSpPr>
            <a:spLocks noGrp="1"/>
          </p:cNvSpPr>
          <p:nvPr>
            <p:ph sz="quarter" idx="14"/>
          </p:nvPr>
        </p:nvSpPr>
        <p:spPr/>
        <p:txBody>
          <a:bodyPr/>
          <a:lstStyle/>
          <a:p>
            <a:endParaRPr lang="en-CA"/>
          </a:p>
        </p:txBody>
      </p:sp>
      <p:pic>
        <p:nvPicPr>
          <p:cNvPr id="22" name="Content Placeholder 21">
            <a:extLst>
              <a:ext uri="{FF2B5EF4-FFF2-40B4-BE49-F238E27FC236}">
                <a16:creationId xmlns:a16="http://schemas.microsoft.com/office/drawing/2014/main" id="{0A0FF58A-5253-48C9-91FA-DF03C14ECCB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pic>
        <p:nvPicPr>
          <p:cNvPr id="8" name="Picture 6">
            <a:hlinkClick r:id="rId3"/>
            <a:extLst>
              <a:ext uri="{FF2B5EF4-FFF2-40B4-BE49-F238E27FC236}">
                <a16:creationId xmlns:a16="http://schemas.microsoft.com/office/drawing/2014/main" id="{8B9D53C5-78A6-446C-8490-017F12B3A690}"/>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97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lstStyle/>
          <a:p>
            <a:r>
              <a:rPr lang="en-CA" dirty="0"/>
              <a:t>1A_OnePane</a:t>
            </a:r>
          </a:p>
        </p:txBody>
      </p:sp>
      <p:sp>
        <p:nvSpPr>
          <p:cNvPr id="3" name="Content Placeholder 2">
            <a:extLst>
              <a:ext uri="{FF2B5EF4-FFF2-40B4-BE49-F238E27FC236}">
                <a16:creationId xmlns:a16="http://schemas.microsoft.com/office/drawing/2014/main" id="{550A53CE-030C-4D6B-9943-BD2445AB10F3}"/>
              </a:ext>
            </a:extLst>
          </p:cNvPr>
          <p:cNvSpPr>
            <a:spLocks noGrp="1"/>
          </p:cNvSpPr>
          <p:nvPr>
            <p:ph idx="1"/>
          </p:nvPr>
        </p:nvSpPr>
        <p:spPr/>
        <p:txBody>
          <a:bodyPr/>
          <a:lstStyle/>
          <a:p>
            <a:r>
              <a:rPr lang="en-CA" dirty="0"/>
              <a:t>Use for standard slides (not usually)</a:t>
            </a:r>
          </a:p>
        </p:txBody>
      </p:sp>
    </p:spTree>
    <p:extLst>
      <p:ext uri="{BB962C8B-B14F-4D97-AF65-F5344CB8AC3E}">
        <p14:creationId xmlns:p14="http://schemas.microsoft.com/office/powerpoint/2010/main" val="1570854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0BC2-EEC1-47FB-A679-712A0BC655A4}"/>
              </a:ext>
            </a:extLst>
          </p:cNvPr>
          <p:cNvSpPr>
            <a:spLocks noGrp="1"/>
          </p:cNvSpPr>
          <p:nvPr>
            <p:ph type="title"/>
          </p:nvPr>
        </p:nvSpPr>
        <p:spPr/>
        <p:txBody>
          <a:bodyPr>
            <a:normAutofit fontScale="90000"/>
          </a:bodyPr>
          <a:lstStyle/>
          <a:p>
            <a:r>
              <a:rPr lang="en-CA" dirty="0"/>
              <a:t>1B_OnePane_Icons</a:t>
            </a:r>
          </a:p>
        </p:txBody>
      </p:sp>
      <p:sp>
        <p:nvSpPr>
          <p:cNvPr id="3" name="Content Placeholder 2">
            <a:extLst>
              <a:ext uri="{FF2B5EF4-FFF2-40B4-BE49-F238E27FC236}">
                <a16:creationId xmlns:a16="http://schemas.microsoft.com/office/drawing/2014/main" id="{8FF9354A-C3AD-4F2A-89E7-C072A86F9583}"/>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C7EA37F9-E3CA-40BE-A7D0-557841979EDB}"/>
              </a:ext>
            </a:extLst>
          </p:cNvPr>
          <p:cNvSpPr>
            <a:spLocks noGrp="1"/>
          </p:cNvSpPr>
          <p:nvPr>
            <p:ph type="body" sz="quarter" idx="12"/>
          </p:nvPr>
        </p:nvSpPr>
        <p:spPr/>
        <p:txBody>
          <a:bodyPr>
            <a:normAutofit fontScale="92500" lnSpcReduction="20000"/>
          </a:bodyPr>
          <a:lstStyle/>
          <a:p>
            <a:r>
              <a:rPr lang="en-CA" dirty="0"/>
              <a:t>Talk</a:t>
            </a:r>
          </a:p>
        </p:txBody>
      </p:sp>
      <p:sp>
        <p:nvSpPr>
          <p:cNvPr id="6" name="Content Placeholder 5">
            <a:extLst>
              <a:ext uri="{FF2B5EF4-FFF2-40B4-BE49-F238E27FC236}">
                <a16:creationId xmlns:a16="http://schemas.microsoft.com/office/drawing/2014/main" id="{B2DB87CD-2A07-40D7-87F1-263D542306E5}"/>
              </a:ext>
            </a:extLst>
          </p:cNvPr>
          <p:cNvSpPr>
            <a:spLocks noGrp="1"/>
          </p:cNvSpPr>
          <p:nvPr>
            <p:ph sz="quarter" idx="14"/>
          </p:nvPr>
        </p:nvSpPr>
        <p:spPr/>
        <p:txBody>
          <a:bodyPr/>
          <a:lstStyle/>
          <a:p>
            <a:endParaRPr lang="en-CA"/>
          </a:p>
        </p:txBody>
      </p:sp>
      <p:sp>
        <p:nvSpPr>
          <p:cNvPr id="7" name="Content Placeholder 6">
            <a:extLst>
              <a:ext uri="{FF2B5EF4-FFF2-40B4-BE49-F238E27FC236}">
                <a16:creationId xmlns:a16="http://schemas.microsoft.com/office/drawing/2014/main" id="{F086BC11-D4D0-42C2-B092-71348B9190BB}"/>
              </a:ext>
            </a:extLst>
          </p:cNvPr>
          <p:cNvSpPr>
            <a:spLocks noGrp="1"/>
          </p:cNvSpPr>
          <p:nvPr>
            <p:ph sz="quarter" idx="15"/>
          </p:nvPr>
        </p:nvSpPr>
        <p:spPr/>
        <p:txBody>
          <a:bodyPr/>
          <a:lstStyle/>
          <a:p>
            <a:endParaRPr lang="en-CA"/>
          </a:p>
        </p:txBody>
      </p:sp>
      <p:pic>
        <p:nvPicPr>
          <p:cNvPr id="10" name="Content Placeholder 9">
            <a:extLst>
              <a:ext uri="{FF2B5EF4-FFF2-40B4-BE49-F238E27FC236}">
                <a16:creationId xmlns:a16="http://schemas.microsoft.com/office/drawing/2014/main" id="{CEC83669-2C18-418A-9859-FE01AEDEBE75}"/>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Tree>
    <p:extLst>
      <p:ext uri="{BB962C8B-B14F-4D97-AF65-F5344CB8AC3E}">
        <p14:creationId xmlns:p14="http://schemas.microsoft.com/office/powerpoint/2010/main" val="3050572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0BC2-EEC1-47FB-A679-712A0BC655A4}"/>
              </a:ext>
            </a:extLst>
          </p:cNvPr>
          <p:cNvSpPr>
            <a:spLocks noGrp="1"/>
          </p:cNvSpPr>
          <p:nvPr>
            <p:ph type="title"/>
          </p:nvPr>
        </p:nvSpPr>
        <p:spPr/>
        <p:txBody>
          <a:bodyPr>
            <a:normAutofit fontScale="90000"/>
          </a:bodyPr>
          <a:lstStyle/>
          <a:p>
            <a:r>
              <a:rPr lang="en-CA" dirty="0"/>
              <a:t>1B_OnePane_Icons</a:t>
            </a:r>
          </a:p>
        </p:txBody>
      </p:sp>
      <p:sp>
        <p:nvSpPr>
          <p:cNvPr id="3" name="Content Placeholder 2">
            <a:extLst>
              <a:ext uri="{FF2B5EF4-FFF2-40B4-BE49-F238E27FC236}">
                <a16:creationId xmlns:a16="http://schemas.microsoft.com/office/drawing/2014/main" id="{8FF9354A-C3AD-4F2A-89E7-C072A86F9583}"/>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C7EA37F9-E3CA-40BE-A7D0-557841979EDB}"/>
              </a:ext>
            </a:extLst>
          </p:cNvPr>
          <p:cNvSpPr>
            <a:spLocks noGrp="1"/>
          </p:cNvSpPr>
          <p:nvPr>
            <p:ph type="body" sz="quarter" idx="12"/>
          </p:nvPr>
        </p:nvSpPr>
        <p:spPr/>
        <p:txBody>
          <a:bodyPr>
            <a:normAutofit fontScale="92500" lnSpcReduction="20000"/>
          </a:bodyPr>
          <a:lstStyle/>
          <a:p>
            <a:r>
              <a:rPr lang="en-CA" dirty="0"/>
              <a:t>Vocabulary</a:t>
            </a:r>
          </a:p>
        </p:txBody>
      </p:sp>
      <p:sp>
        <p:nvSpPr>
          <p:cNvPr id="6" name="Content Placeholder 5">
            <a:extLst>
              <a:ext uri="{FF2B5EF4-FFF2-40B4-BE49-F238E27FC236}">
                <a16:creationId xmlns:a16="http://schemas.microsoft.com/office/drawing/2014/main" id="{B2DB87CD-2A07-40D7-87F1-263D542306E5}"/>
              </a:ext>
            </a:extLst>
          </p:cNvPr>
          <p:cNvSpPr>
            <a:spLocks noGrp="1"/>
          </p:cNvSpPr>
          <p:nvPr>
            <p:ph sz="quarter" idx="14"/>
          </p:nvPr>
        </p:nvSpPr>
        <p:spPr/>
        <p:txBody>
          <a:bodyPr/>
          <a:lstStyle/>
          <a:p>
            <a:endParaRPr lang="en-CA"/>
          </a:p>
        </p:txBody>
      </p:sp>
      <p:sp>
        <p:nvSpPr>
          <p:cNvPr id="7" name="Content Placeholder 6">
            <a:extLst>
              <a:ext uri="{FF2B5EF4-FFF2-40B4-BE49-F238E27FC236}">
                <a16:creationId xmlns:a16="http://schemas.microsoft.com/office/drawing/2014/main" id="{F086BC11-D4D0-42C2-B092-71348B9190BB}"/>
              </a:ext>
            </a:extLst>
          </p:cNvPr>
          <p:cNvSpPr>
            <a:spLocks noGrp="1"/>
          </p:cNvSpPr>
          <p:nvPr>
            <p:ph sz="quarter" idx="15"/>
          </p:nvPr>
        </p:nvSpPr>
        <p:spPr/>
        <p:txBody>
          <a:bodyPr/>
          <a:lstStyle/>
          <a:p>
            <a:endParaRPr lang="en-CA"/>
          </a:p>
        </p:txBody>
      </p:sp>
      <p:pic>
        <p:nvPicPr>
          <p:cNvPr id="11" name="Content Placeholder 10">
            <a:extLst>
              <a:ext uri="{FF2B5EF4-FFF2-40B4-BE49-F238E27FC236}">
                <a16:creationId xmlns:a16="http://schemas.microsoft.com/office/drawing/2014/main" id="{8E32242E-D25A-45CB-B6BB-D2A9D081FEAF}"/>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3095812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C09D0-D3A4-47AB-B61D-819E344C76A0}"/>
              </a:ext>
            </a:extLst>
          </p:cNvPr>
          <p:cNvSpPr>
            <a:spLocks noGrp="1"/>
          </p:cNvSpPr>
          <p:nvPr>
            <p:ph type="title"/>
          </p:nvPr>
        </p:nvSpPr>
        <p:spPr/>
        <p:txBody>
          <a:bodyPr>
            <a:normAutofit fontScale="90000"/>
          </a:bodyPr>
          <a:lstStyle/>
          <a:p>
            <a:r>
              <a:rPr lang="en-CA" dirty="0"/>
              <a:t>1C_TwoPane_Icons</a:t>
            </a:r>
          </a:p>
        </p:txBody>
      </p:sp>
      <p:sp>
        <p:nvSpPr>
          <p:cNvPr id="3" name="Content Placeholder 2">
            <a:extLst>
              <a:ext uri="{FF2B5EF4-FFF2-40B4-BE49-F238E27FC236}">
                <a16:creationId xmlns:a16="http://schemas.microsoft.com/office/drawing/2014/main" id="{E26C48CF-BBCE-490A-989A-AEA951E55266}"/>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069DA716-1AAF-403E-B5D2-3ACE6968184A}"/>
              </a:ext>
            </a:extLst>
          </p:cNvPr>
          <p:cNvSpPr>
            <a:spLocks noGrp="1"/>
          </p:cNvSpPr>
          <p:nvPr>
            <p:ph type="body" sz="quarter" idx="12"/>
          </p:nvPr>
        </p:nvSpPr>
        <p:spPr/>
        <p:txBody>
          <a:bodyPr>
            <a:normAutofit fontScale="92500" lnSpcReduction="20000"/>
          </a:bodyPr>
          <a:lstStyle/>
          <a:p>
            <a:r>
              <a:rPr lang="en-CA" dirty="0"/>
              <a:t>Sub-section title will be here</a:t>
            </a:r>
          </a:p>
        </p:txBody>
      </p:sp>
      <p:sp>
        <p:nvSpPr>
          <p:cNvPr id="6" name="Content Placeholder 5">
            <a:extLst>
              <a:ext uri="{FF2B5EF4-FFF2-40B4-BE49-F238E27FC236}">
                <a16:creationId xmlns:a16="http://schemas.microsoft.com/office/drawing/2014/main" id="{0C881A3A-E450-4365-B2DD-91C01C2BA6C2}"/>
              </a:ext>
            </a:extLst>
          </p:cNvPr>
          <p:cNvSpPr>
            <a:spLocks noGrp="1"/>
          </p:cNvSpPr>
          <p:nvPr>
            <p:ph sz="quarter" idx="16"/>
          </p:nvPr>
        </p:nvSpPr>
        <p:spPr/>
        <p:txBody>
          <a:bodyPr/>
          <a:lstStyle/>
          <a:p>
            <a:endParaRPr lang="en-CA"/>
          </a:p>
        </p:txBody>
      </p:sp>
      <p:sp>
        <p:nvSpPr>
          <p:cNvPr id="7" name="Content Placeholder 6">
            <a:extLst>
              <a:ext uri="{FF2B5EF4-FFF2-40B4-BE49-F238E27FC236}">
                <a16:creationId xmlns:a16="http://schemas.microsoft.com/office/drawing/2014/main" id="{7C5DD39E-BE1A-4D07-A2B9-330FEF510263}"/>
              </a:ext>
            </a:extLst>
          </p:cNvPr>
          <p:cNvSpPr>
            <a:spLocks noGrp="1"/>
          </p:cNvSpPr>
          <p:nvPr>
            <p:ph sz="quarter" idx="14"/>
          </p:nvPr>
        </p:nvSpPr>
        <p:spPr/>
        <p:txBody>
          <a:bodyPr/>
          <a:lstStyle/>
          <a:p>
            <a:endParaRPr lang="en-CA"/>
          </a:p>
        </p:txBody>
      </p:sp>
      <p:sp>
        <p:nvSpPr>
          <p:cNvPr id="8" name="Content Placeholder 7">
            <a:extLst>
              <a:ext uri="{FF2B5EF4-FFF2-40B4-BE49-F238E27FC236}">
                <a16:creationId xmlns:a16="http://schemas.microsoft.com/office/drawing/2014/main" id="{F868A235-EEA4-487A-975C-5C1E3575E842}"/>
              </a:ext>
            </a:extLst>
          </p:cNvPr>
          <p:cNvSpPr>
            <a:spLocks noGrp="1"/>
          </p:cNvSpPr>
          <p:nvPr>
            <p:ph sz="quarter" idx="15"/>
          </p:nvPr>
        </p:nvSpPr>
        <p:spPr/>
        <p:txBody>
          <a:bodyPr/>
          <a:lstStyle/>
          <a:p>
            <a:endParaRPr lang="en-CA"/>
          </a:p>
        </p:txBody>
      </p:sp>
      <p:pic>
        <p:nvPicPr>
          <p:cNvPr id="11" name="Content Placeholder 10">
            <a:extLst>
              <a:ext uri="{FF2B5EF4-FFF2-40B4-BE49-F238E27FC236}">
                <a16:creationId xmlns:a16="http://schemas.microsoft.com/office/drawing/2014/main" id="{FFD8AABE-E239-4927-9F2C-725F1AA0D16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Tree>
    <p:extLst>
      <p:ext uri="{BB962C8B-B14F-4D97-AF65-F5344CB8AC3E}">
        <p14:creationId xmlns:p14="http://schemas.microsoft.com/office/powerpoint/2010/main" val="404874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E6BDF-63E0-4A0E-B6E9-FEBCFF1318F7}"/>
              </a:ext>
            </a:extLst>
          </p:cNvPr>
          <p:cNvSpPr>
            <a:spLocks noGrp="1"/>
          </p:cNvSpPr>
          <p:nvPr>
            <p:ph type="title"/>
          </p:nvPr>
        </p:nvSpPr>
        <p:spPr/>
        <p:txBody>
          <a:bodyPr/>
          <a:lstStyle/>
          <a:p>
            <a:r>
              <a:rPr lang="en-CA" dirty="0"/>
              <a:t>2_TwoPanes_Compare</a:t>
            </a:r>
          </a:p>
        </p:txBody>
      </p:sp>
      <p:sp>
        <p:nvSpPr>
          <p:cNvPr id="3" name="Text Placeholder 2">
            <a:extLst>
              <a:ext uri="{FF2B5EF4-FFF2-40B4-BE49-F238E27FC236}">
                <a16:creationId xmlns:a16="http://schemas.microsoft.com/office/drawing/2014/main" id="{4D9EE95E-4302-4086-B297-BF60BDDD627F}"/>
              </a:ext>
            </a:extLst>
          </p:cNvPr>
          <p:cNvSpPr>
            <a:spLocks noGrp="1"/>
          </p:cNvSpPr>
          <p:nvPr>
            <p:ph type="body" idx="1"/>
          </p:nvPr>
        </p:nvSpPr>
        <p:spPr/>
        <p:txBody>
          <a:bodyPr/>
          <a:lstStyle/>
          <a:p>
            <a:endParaRPr lang="en-CA"/>
          </a:p>
        </p:txBody>
      </p:sp>
      <p:sp>
        <p:nvSpPr>
          <p:cNvPr id="4" name="Content Placeholder 3">
            <a:extLst>
              <a:ext uri="{FF2B5EF4-FFF2-40B4-BE49-F238E27FC236}">
                <a16:creationId xmlns:a16="http://schemas.microsoft.com/office/drawing/2014/main" id="{749092BC-2A91-484D-8EF9-517F8B988950}"/>
              </a:ext>
            </a:extLst>
          </p:cNvPr>
          <p:cNvSpPr>
            <a:spLocks noGrp="1"/>
          </p:cNvSpPr>
          <p:nvPr>
            <p:ph sz="half" idx="2"/>
          </p:nvPr>
        </p:nvSpPr>
        <p:spPr/>
        <p:txBody>
          <a:bodyPr/>
          <a:lstStyle/>
          <a:p>
            <a:endParaRPr lang="en-CA"/>
          </a:p>
        </p:txBody>
      </p:sp>
      <p:sp>
        <p:nvSpPr>
          <p:cNvPr id="5" name="Text Placeholder 4">
            <a:extLst>
              <a:ext uri="{FF2B5EF4-FFF2-40B4-BE49-F238E27FC236}">
                <a16:creationId xmlns:a16="http://schemas.microsoft.com/office/drawing/2014/main" id="{1925224F-4171-4718-9A9F-B488BC0DA3C5}"/>
              </a:ext>
            </a:extLst>
          </p:cNvPr>
          <p:cNvSpPr>
            <a:spLocks noGrp="1"/>
          </p:cNvSpPr>
          <p:nvPr>
            <p:ph type="body" sz="quarter" idx="3"/>
          </p:nvPr>
        </p:nvSpPr>
        <p:spPr/>
        <p:txBody>
          <a:bodyPr/>
          <a:lstStyle/>
          <a:p>
            <a:endParaRPr lang="en-CA"/>
          </a:p>
        </p:txBody>
      </p:sp>
      <p:sp>
        <p:nvSpPr>
          <p:cNvPr id="6" name="Content Placeholder 5">
            <a:extLst>
              <a:ext uri="{FF2B5EF4-FFF2-40B4-BE49-F238E27FC236}">
                <a16:creationId xmlns:a16="http://schemas.microsoft.com/office/drawing/2014/main" id="{2C7AEA05-2D91-47A8-8DA7-82F05C99CC37}"/>
              </a:ext>
            </a:extLst>
          </p:cNvPr>
          <p:cNvSpPr>
            <a:spLocks noGrp="1"/>
          </p:cNvSpPr>
          <p:nvPr>
            <p:ph sz="quarter" idx="4"/>
          </p:nvPr>
        </p:nvSpPr>
        <p:spPr/>
        <p:txBody>
          <a:bodyPr/>
          <a:lstStyle/>
          <a:p>
            <a:endParaRPr lang="en-CA"/>
          </a:p>
        </p:txBody>
      </p:sp>
    </p:spTree>
    <p:extLst>
      <p:ext uri="{BB962C8B-B14F-4D97-AF65-F5344CB8AC3E}">
        <p14:creationId xmlns:p14="http://schemas.microsoft.com/office/powerpoint/2010/main" val="4055259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653E8-638E-409A-884E-07EDD9CC6866}"/>
              </a:ext>
            </a:extLst>
          </p:cNvPr>
          <p:cNvSpPr>
            <a:spLocks noGrp="1"/>
          </p:cNvSpPr>
          <p:nvPr>
            <p:ph type="title"/>
          </p:nvPr>
        </p:nvSpPr>
        <p:spPr/>
        <p:txBody>
          <a:bodyPr/>
          <a:lstStyle/>
          <a:p>
            <a:r>
              <a:rPr lang="en-CA" dirty="0"/>
              <a:t>3_Title(</a:t>
            </a:r>
            <a:r>
              <a:rPr lang="en-CA" dirty="0" err="1"/>
              <a:t>NoPane</a:t>
            </a:r>
            <a:r>
              <a:rPr lang="en-CA" dirty="0"/>
              <a:t>)</a:t>
            </a:r>
          </a:p>
        </p:txBody>
      </p:sp>
    </p:spTree>
    <p:extLst>
      <p:ext uri="{BB962C8B-B14F-4D97-AF65-F5344CB8AC3E}">
        <p14:creationId xmlns:p14="http://schemas.microsoft.com/office/powerpoint/2010/main" val="2370161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C3A9-240F-40DC-9D6E-19EB9AA13105}"/>
              </a:ext>
            </a:extLst>
          </p:cNvPr>
          <p:cNvSpPr>
            <a:spLocks noGrp="1"/>
          </p:cNvSpPr>
          <p:nvPr>
            <p:ph type="title"/>
          </p:nvPr>
        </p:nvSpPr>
        <p:spPr/>
        <p:txBody>
          <a:bodyPr>
            <a:normAutofit fontScale="90000"/>
          </a:bodyPr>
          <a:lstStyle/>
          <a:p>
            <a:r>
              <a:rPr lang="en-CA" dirty="0"/>
              <a:t>Activity</a:t>
            </a:r>
          </a:p>
        </p:txBody>
      </p:sp>
      <p:sp>
        <p:nvSpPr>
          <p:cNvPr id="3" name="Content Placeholder 2">
            <a:extLst>
              <a:ext uri="{FF2B5EF4-FFF2-40B4-BE49-F238E27FC236}">
                <a16:creationId xmlns:a16="http://schemas.microsoft.com/office/drawing/2014/main" id="{81D01744-F6E7-4E4D-B0B4-FB9481F7C694}"/>
              </a:ext>
            </a:extLst>
          </p:cNvPr>
          <p:cNvSpPr>
            <a:spLocks noGrp="1"/>
          </p:cNvSpPr>
          <p:nvPr>
            <p:ph idx="1"/>
          </p:nvPr>
        </p:nvSpPr>
        <p:spPr/>
        <p:txBody>
          <a:bodyPr/>
          <a:lstStyle/>
          <a:p>
            <a:pPr>
              <a:buFont typeface="Wingdings" panose="05000000000000000000" pitchFamily="2" charset="2"/>
              <a:buChar char="Ø"/>
            </a:pPr>
            <a:endParaRPr lang="en-CA" dirty="0"/>
          </a:p>
        </p:txBody>
      </p:sp>
      <p:sp>
        <p:nvSpPr>
          <p:cNvPr id="4" name="Text Placeholder 3">
            <a:extLst>
              <a:ext uri="{FF2B5EF4-FFF2-40B4-BE49-F238E27FC236}">
                <a16:creationId xmlns:a16="http://schemas.microsoft.com/office/drawing/2014/main" id="{C37F0FD8-1B9D-485F-82A4-0BA8B5A40417}"/>
              </a:ext>
            </a:extLst>
          </p:cNvPr>
          <p:cNvSpPr>
            <a:spLocks noGrp="1"/>
          </p:cNvSpPr>
          <p:nvPr>
            <p:ph type="body" sz="quarter" idx="12"/>
          </p:nvPr>
        </p:nvSpPr>
        <p:spPr/>
        <p:txBody>
          <a:bodyPr>
            <a:normAutofit fontScale="92500" lnSpcReduction="20000"/>
          </a:bodyPr>
          <a:lstStyle/>
          <a:p>
            <a:r>
              <a:rPr lang="en-CA" dirty="0"/>
              <a:t>Instruction for Activities</a:t>
            </a:r>
          </a:p>
        </p:txBody>
      </p:sp>
      <p:sp>
        <p:nvSpPr>
          <p:cNvPr id="6" name="Content Placeholder 5">
            <a:extLst>
              <a:ext uri="{FF2B5EF4-FFF2-40B4-BE49-F238E27FC236}">
                <a16:creationId xmlns:a16="http://schemas.microsoft.com/office/drawing/2014/main" id="{083C9988-EEEF-49C1-882E-45078DB8D8C9}"/>
              </a:ext>
            </a:extLst>
          </p:cNvPr>
          <p:cNvSpPr>
            <a:spLocks noGrp="1"/>
          </p:cNvSpPr>
          <p:nvPr>
            <p:ph sz="quarter" idx="14"/>
          </p:nvPr>
        </p:nvSpPr>
        <p:spPr/>
        <p:txBody>
          <a:bodyPr/>
          <a:lstStyle/>
          <a:p>
            <a:endParaRPr lang="en-CA"/>
          </a:p>
        </p:txBody>
      </p:sp>
      <p:sp>
        <p:nvSpPr>
          <p:cNvPr id="7" name="Content Placeholder 6">
            <a:extLst>
              <a:ext uri="{FF2B5EF4-FFF2-40B4-BE49-F238E27FC236}">
                <a16:creationId xmlns:a16="http://schemas.microsoft.com/office/drawing/2014/main" id="{9E18D4E6-FC5D-4046-B976-6B8D35EA0C17}"/>
              </a:ext>
            </a:extLst>
          </p:cNvPr>
          <p:cNvSpPr>
            <a:spLocks noGrp="1"/>
          </p:cNvSpPr>
          <p:nvPr>
            <p:ph sz="quarter" idx="15"/>
          </p:nvPr>
        </p:nvSpPr>
        <p:spPr/>
        <p:txBody>
          <a:bodyPr/>
          <a:lstStyle/>
          <a:p>
            <a:endParaRPr lang="en-CA"/>
          </a:p>
        </p:txBody>
      </p:sp>
      <p:pic>
        <p:nvPicPr>
          <p:cNvPr id="12" name="Content Placeholder 11">
            <a:extLst>
              <a:ext uri="{FF2B5EF4-FFF2-40B4-BE49-F238E27FC236}">
                <a16:creationId xmlns:a16="http://schemas.microsoft.com/office/drawing/2014/main" id="{493A2022-2A32-44B2-BC74-0AA21B1BC4D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352315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C3A9-240F-40DC-9D6E-19EB9AA13105}"/>
              </a:ext>
            </a:extLst>
          </p:cNvPr>
          <p:cNvSpPr>
            <a:spLocks noGrp="1"/>
          </p:cNvSpPr>
          <p:nvPr>
            <p:ph type="title"/>
          </p:nvPr>
        </p:nvSpPr>
        <p:spPr>
          <a:xfrm>
            <a:off x="990600" y="304800"/>
            <a:ext cx="8153400" cy="457200"/>
          </a:xfrm>
        </p:spPr>
        <p:txBody>
          <a:bodyPr>
            <a:normAutofit fontScale="90000"/>
          </a:bodyPr>
          <a:lstStyle/>
          <a:p>
            <a:r>
              <a:rPr lang="en-CA" dirty="0"/>
              <a:t>Activity</a:t>
            </a:r>
          </a:p>
        </p:txBody>
      </p:sp>
      <p:sp>
        <p:nvSpPr>
          <p:cNvPr id="18" name="Content Placeholder 17">
            <a:extLst>
              <a:ext uri="{FF2B5EF4-FFF2-40B4-BE49-F238E27FC236}">
                <a16:creationId xmlns:a16="http://schemas.microsoft.com/office/drawing/2014/main" id="{D77B505B-1749-41F8-8406-D5A8ED23961F}"/>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C37F0FD8-1B9D-485F-82A4-0BA8B5A40417}"/>
              </a:ext>
            </a:extLst>
          </p:cNvPr>
          <p:cNvSpPr>
            <a:spLocks noGrp="1"/>
          </p:cNvSpPr>
          <p:nvPr>
            <p:ph type="body" sz="quarter" idx="12"/>
          </p:nvPr>
        </p:nvSpPr>
        <p:spPr>
          <a:xfrm>
            <a:off x="1066800" y="914400"/>
            <a:ext cx="8001000" cy="533400"/>
          </a:xfrm>
        </p:spPr>
        <p:txBody>
          <a:bodyPr>
            <a:normAutofit fontScale="92500" lnSpcReduction="20000"/>
          </a:bodyPr>
          <a:lstStyle/>
          <a:p>
            <a:r>
              <a:rPr lang="en-CA" dirty="0"/>
              <a:t>Homework</a:t>
            </a:r>
          </a:p>
        </p:txBody>
      </p:sp>
      <p:sp>
        <p:nvSpPr>
          <p:cNvPr id="19" name="Content Placeholder 18">
            <a:extLst>
              <a:ext uri="{FF2B5EF4-FFF2-40B4-BE49-F238E27FC236}">
                <a16:creationId xmlns:a16="http://schemas.microsoft.com/office/drawing/2014/main" id="{AAC3883E-0159-4EDE-9045-8690FE7F4796}"/>
              </a:ext>
            </a:extLst>
          </p:cNvPr>
          <p:cNvSpPr>
            <a:spLocks noGrp="1"/>
          </p:cNvSpPr>
          <p:nvPr>
            <p:ph sz="quarter" idx="14"/>
          </p:nvPr>
        </p:nvSpPr>
        <p:spPr/>
        <p:txBody>
          <a:bodyPr/>
          <a:lstStyle/>
          <a:p>
            <a:endParaRPr lang="en-CA"/>
          </a:p>
        </p:txBody>
      </p:sp>
      <p:sp>
        <p:nvSpPr>
          <p:cNvPr id="20" name="Content Placeholder 19">
            <a:extLst>
              <a:ext uri="{FF2B5EF4-FFF2-40B4-BE49-F238E27FC236}">
                <a16:creationId xmlns:a16="http://schemas.microsoft.com/office/drawing/2014/main" id="{F6CBFC6B-362B-47FA-BD29-6BB4C4CCBBDC}"/>
              </a:ext>
            </a:extLst>
          </p:cNvPr>
          <p:cNvSpPr>
            <a:spLocks noGrp="1"/>
          </p:cNvSpPr>
          <p:nvPr>
            <p:ph sz="quarter" idx="15"/>
          </p:nvPr>
        </p:nvSpPr>
        <p:spPr/>
        <p:txBody>
          <a:bodyPr/>
          <a:lstStyle/>
          <a:p>
            <a:endParaRPr lang="en-CA"/>
          </a:p>
        </p:txBody>
      </p:sp>
      <p:pic>
        <p:nvPicPr>
          <p:cNvPr id="24" name="Content Placeholder 23">
            <a:extLst>
              <a:ext uri="{FF2B5EF4-FFF2-40B4-BE49-F238E27FC236}">
                <a16:creationId xmlns:a16="http://schemas.microsoft.com/office/drawing/2014/main" id="{BE793247-D896-4996-94FC-7925502AA84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973360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C3A9-240F-40DC-9D6E-19EB9AA13105}"/>
              </a:ext>
            </a:extLst>
          </p:cNvPr>
          <p:cNvSpPr>
            <a:spLocks noGrp="1"/>
          </p:cNvSpPr>
          <p:nvPr>
            <p:ph type="title"/>
          </p:nvPr>
        </p:nvSpPr>
        <p:spPr>
          <a:xfrm>
            <a:off x="990600" y="304800"/>
            <a:ext cx="8153400" cy="457200"/>
          </a:xfrm>
        </p:spPr>
        <p:txBody>
          <a:bodyPr>
            <a:normAutofit fontScale="90000"/>
          </a:bodyPr>
          <a:lstStyle/>
          <a:p>
            <a:r>
              <a:rPr lang="en-CA" dirty="0"/>
              <a:t>Activity</a:t>
            </a:r>
          </a:p>
        </p:txBody>
      </p:sp>
      <p:sp>
        <p:nvSpPr>
          <p:cNvPr id="18" name="Content Placeholder 17">
            <a:extLst>
              <a:ext uri="{FF2B5EF4-FFF2-40B4-BE49-F238E27FC236}">
                <a16:creationId xmlns:a16="http://schemas.microsoft.com/office/drawing/2014/main" id="{D77B505B-1749-41F8-8406-D5A8ED23961F}"/>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C37F0FD8-1B9D-485F-82A4-0BA8B5A40417}"/>
              </a:ext>
            </a:extLst>
          </p:cNvPr>
          <p:cNvSpPr>
            <a:spLocks noGrp="1"/>
          </p:cNvSpPr>
          <p:nvPr>
            <p:ph type="body" sz="quarter" idx="12"/>
          </p:nvPr>
        </p:nvSpPr>
        <p:spPr>
          <a:xfrm>
            <a:off x="1066800" y="914400"/>
            <a:ext cx="8001000" cy="533400"/>
          </a:xfrm>
        </p:spPr>
        <p:txBody>
          <a:bodyPr>
            <a:normAutofit fontScale="92500" lnSpcReduction="20000"/>
          </a:bodyPr>
          <a:lstStyle/>
          <a:p>
            <a:r>
              <a:rPr lang="en-CA" dirty="0"/>
              <a:t>Assignments</a:t>
            </a:r>
          </a:p>
        </p:txBody>
      </p:sp>
      <p:sp>
        <p:nvSpPr>
          <p:cNvPr id="19" name="Content Placeholder 18">
            <a:extLst>
              <a:ext uri="{FF2B5EF4-FFF2-40B4-BE49-F238E27FC236}">
                <a16:creationId xmlns:a16="http://schemas.microsoft.com/office/drawing/2014/main" id="{AAC3883E-0159-4EDE-9045-8690FE7F4796}"/>
              </a:ext>
            </a:extLst>
          </p:cNvPr>
          <p:cNvSpPr>
            <a:spLocks noGrp="1"/>
          </p:cNvSpPr>
          <p:nvPr>
            <p:ph sz="quarter" idx="14"/>
          </p:nvPr>
        </p:nvSpPr>
        <p:spPr/>
        <p:txBody>
          <a:bodyPr/>
          <a:lstStyle/>
          <a:p>
            <a:endParaRPr lang="en-CA"/>
          </a:p>
        </p:txBody>
      </p:sp>
      <p:sp>
        <p:nvSpPr>
          <p:cNvPr id="20" name="Content Placeholder 19">
            <a:extLst>
              <a:ext uri="{FF2B5EF4-FFF2-40B4-BE49-F238E27FC236}">
                <a16:creationId xmlns:a16="http://schemas.microsoft.com/office/drawing/2014/main" id="{F6CBFC6B-362B-47FA-BD29-6BB4C4CCBBDC}"/>
              </a:ext>
            </a:extLst>
          </p:cNvPr>
          <p:cNvSpPr>
            <a:spLocks noGrp="1"/>
          </p:cNvSpPr>
          <p:nvPr>
            <p:ph sz="quarter" idx="15"/>
          </p:nvPr>
        </p:nvSpPr>
        <p:spPr/>
        <p:txBody>
          <a:bodyPr/>
          <a:lstStyle/>
          <a:p>
            <a:endParaRPr lang="en-CA"/>
          </a:p>
        </p:txBody>
      </p:sp>
      <p:pic>
        <p:nvPicPr>
          <p:cNvPr id="22" name="Content Placeholder 21">
            <a:extLst>
              <a:ext uri="{FF2B5EF4-FFF2-40B4-BE49-F238E27FC236}">
                <a16:creationId xmlns:a16="http://schemas.microsoft.com/office/drawing/2014/main" id="{0A0FF58A-5253-48C9-91FA-DF03C14ECCB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547742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6C026-3F18-4BF5-A401-E781F14E8B01}"/>
              </a:ext>
            </a:extLst>
          </p:cNvPr>
          <p:cNvSpPr>
            <a:spLocks noGrp="1"/>
          </p:cNvSpPr>
          <p:nvPr>
            <p:ph type="title"/>
          </p:nvPr>
        </p:nvSpPr>
        <p:spPr/>
        <p:txBody>
          <a:bodyPr>
            <a:normAutofit fontScale="90000"/>
          </a:bodyPr>
          <a:lstStyle/>
          <a:p>
            <a:r>
              <a:rPr lang="en-CA" dirty="0"/>
              <a:t>Activity_2Panes</a:t>
            </a:r>
          </a:p>
        </p:txBody>
      </p:sp>
      <p:sp>
        <p:nvSpPr>
          <p:cNvPr id="3" name="Content Placeholder 2">
            <a:extLst>
              <a:ext uri="{FF2B5EF4-FFF2-40B4-BE49-F238E27FC236}">
                <a16:creationId xmlns:a16="http://schemas.microsoft.com/office/drawing/2014/main" id="{F32F8ACC-170F-496A-BE72-1C9A91148D20}"/>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F2483324-FDE7-41C4-B2CB-66C2A78D043E}"/>
              </a:ext>
            </a:extLst>
          </p:cNvPr>
          <p:cNvSpPr>
            <a:spLocks noGrp="1"/>
          </p:cNvSpPr>
          <p:nvPr>
            <p:ph type="body" sz="quarter" idx="12"/>
          </p:nvPr>
        </p:nvSpPr>
        <p:spPr/>
        <p:txBody>
          <a:bodyPr>
            <a:normAutofit fontScale="92500" lnSpcReduction="20000"/>
          </a:bodyPr>
          <a:lstStyle/>
          <a:p>
            <a:r>
              <a:rPr lang="en-CA" dirty="0"/>
              <a:t>For the case in which we have two sides</a:t>
            </a:r>
          </a:p>
        </p:txBody>
      </p:sp>
      <p:sp>
        <p:nvSpPr>
          <p:cNvPr id="6" name="Content Placeholder 5">
            <a:extLst>
              <a:ext uri="{FF2B5EF4-FFF2-40B4-BE49-F238E27FC236}">
                <a16:creationId xmlns:a16="http://schemas.microsoft.com/office/drawing/2014/main" id="{6B212CD7-86D3-4A09-B925-B9E1F34F5153}"/>
              </a:ext>
            </a:extLst>
          </p:cNvPr>
          <p:cNvSpPr>
            <a:spLocks noGrp="1"/>
          </p:cNvSpPr>
          <p:nvPr>
            <p:ph sz="quarter" idx="16"/>
          </p:nvPr>
        </p:nvSpPr>
        <p:spPr/>
        <p:txBody>
          <a:bodyPr/>
          <a:lstStyle/>
          <a:p>
            <a:endParaRPr lang="en-CA"/>
          </a:p>
        </p:txBody>
      </p:sp>
      <p:sp>
        <p:nvSpPr>
          <p:cNvPr id="7" name="Content Placeholder 6">
            <a:extLst>
              <a:ext uri="{FF2B5EF4-FFF2-40B4-BE49-F238E27FC236}">
                <a16:creationId xmlns:a16="http://schemas.microsoft.com/office/drawing/2014/main" id="{E61264E9-30E1-4E50-864C-F049D215E53B}"/>
              </a:ext>
            </a:extLst>
          </p:cNvPr>
          <p:cNvSpPr>
            <a:spLocks noGrp="1"/>
          </p:cNvSpPr>
          <p:nvPr>
            <p:ph sz="quarter" idx="14"/>
          </p:nvPr>
        </p:nvSpPr>
        <p:spPr/>
        <p:txBody>
          <a:bodyPr/>
          <a:lstStyle/>
          <a:p>
            <a:endParaRPr lang="en-CA"/>
          </a:p>
        </p:txBody>
      </p:sp>
      <p:sp>
        <p:nvSpPr>
          <p:cNvPr id="8" name="Content Placeholder 7">
            <a:extLst>
              <a:ext uri="{FF2B5EF4-FFF2-40B4-BE49-F238E27FC236}">
                <a16:creationId xmlns:a16="http://schemas.microsoft.com/office/drawing/2014/main" id="{341728D0-CA29-4651-9B8C-FF72F99D323A}"/>
              </a:ext>
            </a:extLst>
          </p:cNvPr>
          <p:cNvSpPr>
            <a:spLocks noGrp="1"/>
          </p:cNvSpPr>
          <p:nvPr>
            <p:ph sz="quarter" idx="15"/>
          </p:nvPr>
        </p:nvSpPr>
        <p:spPr/>
        <p:txBody>
          <a:bodyPr/>
          <a:lstStyle/>
          <a:p>
            <a:endParaRPr lang="en-CA"/>
          </a:p>
        </p:txBody>
      </p:sp>
      <p:pic>
        <p:nvPicPr>
          <p:cNvPr id="9" name="Content Placeholder 8">
            <a:extLst>
              <a:ext uri="{FF2B5EF4-FFF2-40B4-BE49-F238E27FC236}">
                <a16:creationId xmlns:a16="http://schemas.microsoft.com/office/drawing/2014/main" id="{A36678D3-DAFC-41DC-B50C-DCCE71F7382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Tree>
    <p:extLst>
      <p:ext uri="{BB962C8B-B14F-4D97-AF65-F5344CB8AC3E}">
        <p14:creationId xmlns:p14="http://schemas.microsoft.com/office/powerpoint/2010/main" val="2226404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F0202A73-F6D8-4FD1-A6E1-FB749222C6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4013"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C992C998-4F62-4423-B488-47E7B5FF8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61674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a:hlinkClick r:id="rId4"/>
            <a:extLst>
              <a:ext uri="{FF2B5EF4-FFF2-40B4-BE49-F238E27FC236}">
                <a16:creationId xmlns:a16="http://schemas.microsoft.com/office/drawing/2014/main" id="{3C4AA3F4-B6D6-4D5E-AEE5-381C83BC37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61626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5A81FFE0-90DD-4AF6-9272-2F600DEA1E91}"/>
              </a:ext>
            </a:extLst>
          </p:cNvPr>
          <p:cNvSpPr txBox="1"/>
          <p:nvPr/>
        </p:nvSpPr>
        <p:spPr>
          <a:xfrm>
            <a:off x="2843808" y="4135438"/>
            <a:ext cx="2362200" cy="461665"/>
          </a:xfrm>
          <a:prstGeom prst="rect">
            <a:avLst/>
          </a:prstGeom>
          <a:solidFill>
            <a:schemeClr val="tx1">
              <a:lumMod val="75000"/>
            </a:schemeClr>
          </a:solidFill>
        </p:spPr>
        <p:txBody>
          <a:bodyPr>
            <a:spAutoFit/>
          </a:bodyPr>
          <a:lstStyle/>
          <a:p>
            <a:pPr>
              <a:defRPr/>
            </a:pPr>
            <a:r>
              <a:rPr lang="fr-FR" sz="2400" dirty="0">
                <a:solidFill>
                  <a:schemeClr val="bg1"/>
                </a:solidFill>
                <a:latin typeface="Arial" panose="020B0604020202020204" pitchFamily="34" charset="0"/>
                <a:cs typeface="Arial" panose="020B0604020202020204" pitchFamily="34" charset="0"/>
              </a:rPr>
              <a:t>Blank Slide</a:t>
            </a:r>
          </a:p>
        </p:txBody>
      </p:sp>
      <p:pic>
        <p:nvPicPr>
          <p:cNvPr id="21" name="Picture 20">
            <a:extLst>
              <a:ext uri="{FF2B5EF4-FFF2-40B4-BE49-F238E27FC236}">
                <a16:creationId xmlns:a16="http://schemas.microsoft.com/office/drawing/2014/main" id="{32C92848-20FE-4C97-8016-7002389DD7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89174" y="2722562"/>
            <a:ext cx="1450851" cy="731521"/>
          </a:xfrm>
          <a:prstGeom prst="rect">
            <a:avLst/>
          </a:prstGeom>
        </p:spPr>
      </p:pic>
      <p:pic>
        <p:nvPicPr>
          <p:cNvPr id="23" name="Picture 22">
            <a:extLst>
              <a:ext uri="{FF2B5EF4-FFF2-40B4-BE49-F238E27FC236}">
                <a16:creationId xmlns:a16="http://schemas.microsoft.com/office/drawing/2014/main" id="{E6A28EA5-0D10-4B7D-9FEE-E6667108E6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7191" y="5484803"/>
            <a:ext cx="1450851" cy="731521"/>
          </a:xfrm>
          <a:prstGeom prst="rect">
            <a:avLst/>
          </a:prstGeom>
        </p:spPr>
      </p:pic>
      <p:pic>
        <p:nvPicPr>
          <p:cNvPr id="25" name="Picture 24">
            <a:extLst>
              <a:ext uri="{FF2B5EF4-FFF2-40B4-BE49-F238E27FC236}">
                <a16:creationId xmlns:a16="http://schemas.microsoft.com/office/drawing/2014/main" id="{79B795A8-E696-4430-AB82-1153E57C7F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7191" y="4569777"/>
            <a:ext cx="1450851" cy="731521"/>
          </a:xfrm>
          <a:prstGeom prst="rect">
            <a:avLst/>
          </a:prstGeom>
        </p:spPr>
      </p:pic>
      <p:pic>
        <p:nvPicPr>
          <p:cNvPr id="27" name="Picture 26">
            <a:extLst>
              <a:ext uri="{FF2B5EF4-FFF2-40B4-BE49-F238E27FC236}">
                <a16:creationId xmlns:a16="http://schemas.microsoft.com/office/drawing/2014/main" id="{A76F5F57-D79E-4E52-AA91-10CB6AEFDBA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16723" y="4611675"/>
            <a:ext cx="1447803" cy="728473"/>
          </a:xfrm>
          <a:prstGeom prst="rect">
            <a:avLst/>
          </a:prstGeom>
        </p:spPr>
      </p:pic>
      <p:pic>
        <p:nvPicPr>
          <p:cNvPr id="29" name="Picture 28">
            <a:extLst>
              <a:ext uri="{FF2B5EF4-FFF2-40B4-BE49-F238E27FC236}">
                <a16:creationId xmlns:a16="http://schemas.microsoft.com/office/drawing/2014/main" id="{201E6226-F289-4BB5-AC6B-C7B05505746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15200" y="2847478"/>
            <a:ext cx="1450851" cy="731521"/>
          </a:xfrm>
          <a:prstGeom prst="rect">
            <a:avLst/>
          </a:prstGeom>
        </p:spPr>
      </p:pic>
      <p:pic>
        <p:nvPicPr>
          <p:cNvPr id="31" name="Picture 30">
            <a:extLst>
              <a:ext uri="{FF2B5EF4-FFF2-40B4-BE49-F238E27FC236}">
                <a16:creationId xmlns:a16="http://schemas.microsoft.com/office/drawing/2014/main" id="{22270072-31E8-4583-96E6-58B0C46385E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21890" y="3693841"/>
            <a:ext cx="1450851" cy="728473"/>
          </a:xfrm>
          <a:prstGeom prst="rect">
            <a:avLst/>
          </a:prstGeom>
        </p:spPr>
      </p:pic>
      <p:pic>
        <p:nvPicPr>
          <p:cNvPr id="33" name="Picture 32">
            <a:extLst>
              <a:ext uri="{FF2B5EF4-FFF2-40B4-BE49-F238E27FC236}">
                <a16:creationId xmlns:a16="http://schemas.microsoft.com/office/drawing/2014/main" id="{681DE3C2-3194-4160-B17C-7F80C0EC7C4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0744" y="3600509"/>
            <a:ext cx="1450851" cy="728473"/>
          </a:xfrm>
          <a:prstGeom prst="rect">
            <a:avLst/>
          </a:prstGeom>
        </p:spPr>
      </p:pic>
      <p:pic>
        <p:nvPicPr>
          <p:cNvPr id="35" name="Picture 34">
            <a:extLst>
              <a:ext uri="{FF2B5EF4-FFF2-40B4-BE49-F238E27FC236}">
                <a16:creationId xmlns:a16="http://schemas.microsoft.com/office/drawing/2014/main" id="{3C944B2D-EB43-4FA0-864B-C2CC1A26BF0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92" y="2716011"/>
            <a:ext cx="1450851" cy="731521"/>
          </a:xfrm>
          <a:prstGeom prst="rect">
            <a:avLst/>
          </a:prstGeom>
        </p:spPr>
      </p:pic>
      <p:pic>
        <p:nvPicPr>
          <p:cNvPr id="37" name="Picture 36">
            <a:extLst>
              <a:ext uri="{FF2B5EF4-FFF2-40B4-BE49-F238E27FC236}">
                <a16:creationId xmlns:a16="http://schemas.microsoft.com/office/drawing/2014/main" id="{3CED0F05-123E-480A-AF10-3992999056D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20305" y="1836873"/>
            <a:ext cx="1450851" cy="728473"/>
          </a:xfrm>
          <a:prstGeom prst="rect">
            <a:avLst/>
          </a:prstGeom>
        </p:spPr>
      </p:pic>
      <p:pic>
        <p:nvPicPr>
          <p:cNvPr id="39" name="Picture 38">
            <a:extLst>
              <a:ext uri="{FF2B5EF4-FFF2-40B4-BE49-F238E27FC236}">
                <a16:creationId xmlns:a16="http://schemas.microsoft.com/office/drawing/2014/main" id="{E4193E67-C840-4A96-8573-A07A81C09BD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15200" y="2001115"/>
            <a:ext cx="1450851" cy="731521"/>
          </a:xfrm>
          <a:prstGeom prst="rect">
            <a:avLst/>
          </a:prstGeom>
        </p:spPr>
      </p:pic>
      <p:pic>
        <p:nvPicPr>
          <p:cNvPr id="41" name="Picture 40">
            <a:extLst>
              <a:ext uri="{FF2B5EF4-FFF2-40B4-BE49-F238E27FC236}">
                <a16:creationId xmlns:a16="http://schemas.microsoft.com/office/drawing/2014/main" id="{79DE3D0F-23DE-4DA4-853A-76CFCEF2331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20305" y="976583"/>
            <a:ext cx="1450851" cy="731521"/>
          </a:xfrm>
          <a:prstGeom prst="rect">
            <a:avLst/>
          </a:prstGeom>
        </p:spPr>
      </p:pic>
    </p:spTree>
    <p:extLst>
      <p:ext uri="{BB962C8B-B14F-4D97-AF65-F5344CB8AC3E}">
        <p14:creationId xmlns:p14="http://schemas.microsoft.com/office/powerpoint/2010/main" val="2711185077"/>
      </p:ext>
    </p:extLst>
  </p:cSld>
  <p:clrMapOvr>
    <a:masterClrMapping/>
  </p:clrMapOvr>
</p:sld>
</file>

<file path=ppt/theme/theme1.xml><?xml version="1.0" encoding="utf-8"?>
<a:theme xmlns:a="http://schemas.openxmlformats.org/drawingml/2006/main" name="ecp1026">
  <a:themeElements>
    <a:clrScheme name="Custom 2">
      <a:dk1>
        <a:srgbClr val="969696"/>
      </a:dk1>
      <a:lt1>
        <a:srgbClr val="FFFFFF"/>
      </a:lt1>
      <a:dk2>
        <a:srgbClr val="000000"/>
      </a:dk2>
      <a:lt2>
        <a:srgbClr val="FFFF00"/>
      </a:lt2>
      <a:accent1>
        <a:srgbClr val="00CC99"/>
      </a:accent1>
      <a:accent2>
        <a:srgbClr val="66FF66"/>
      </a:accent2>
      <a:accent3>
        <a:srgbClr val="AAAAAA"/>
      </a:accent3>
      <a:accent4>
        <a:srgbClr val="DADADA"/>
      </a:accent4>
      <a:accent5>
        <a:srgbClr val="AAE2CA"/>
      </a:accent5>
      <a:accent6>
        <a:srgbClr val="5CE75C"/>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ejiyingwen.potx" id="{1E7E033A-585D-4725-B160-08E2BF807BA3}" vid="{340CEADB-9BA1-4509-9A05-001D1ECFF9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bw57revi</Template>
  <TotalTime>1464</TotalTime>
  <Words>1327</Words>
  <Application>Microsoft Office PowerPoint</Application>
  <PresentationFormat>On-screen Show (4:3)</PresentationFormat>
  <Paragraphs>160</Paragraphs>
  <Slides>31</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7" baseType="lpstr">
      <vt:lpstr>Aptos</vt:lpstr>
      <vt:lpstr>Arial</vt:lpstr>
      <vt:lpstr>Times New Roman</vt:lpstr>
      <vt:lpstr>Wingdings</vt:lpstr>
      <vt:lpstr>ecp1026</vt:lpstr>
      <vt:lpstr>CorelDRAW</vt:lpstr>
      <vt:lpstr>5.7 Learning from Mistakes</vt:lpstr>
      <vt:lpstr>1 Journal Entry</vt:lpstr>
      <vt:lpstr>2 Cover Letters</vt:lpstr>
      <vt:lpstr>2 Cover Letters</vt:lpstr>
      <vt:lpstr>2 Cover Letters</vt:lpstr>
      <vt:lpstr>2 Cover Letters</vt:lpstr>
      <vt:lpstr>2 Cover Letters</vt:lpstr>
      <vt:lpstr>2 Cover Letters</vt:lpstr>
      <vt:lpstr>2 Cover Letters</vt:lpstr>
      <vt:lpstr>2 Cover Letters</vt:lpstr>
      <vt:lpstr>3. The Resume: Your Strengths</vt:lpstr>
      <vt:lpstr>3. The Resume: Your Strengths</vt:lpstr>
      <vt:lpstr>4 Resume Supports Cover Letter</vt:lpstr>
      <vt:lpstr>4 Resume Supports Cover Letter</vt:lpstr>
      <vt:lpstr>4 Resume Supports Cover Letter</vt:lpstr>
      <vt:lpstr>5 Meaning, Context and Culture</vt:lpstr>
      <vt:lpstr>5 Meaning, Context and Culture</vt:lpstr>
      <vt:lpstr>6 The Phrasal Verb “Put”</vt:lpstr>
      <vt:lpstr>6 The Phrasal Verb “Put”</vt:lpstr>
      <vt:lpstr>7 Homework &amp; Assignments</vt:lpstr>
      <vt:lpstr>1A_OnePane</vt:lpstr>
      <vt:lpstr>1B_OnePane_Icons</vt:lpstr>
      <vt:lpstr>1B_OnePane_Icons</vt:lpstr>
      <vt:lpstr>1C_TwoPane_Icons</vt:lpstr>
      <vt:lpstr>2_TwoPanes_Compare</vt:lpstr>
      <vt:lpstr>3_Title(NoPane)</vt:lpstr>
      <vt:lpstr>Activity</vt:lpstr>
      <vt:lpstr>Activity</vt:lpstr>
      <vt:lpstr>Activity</vt:lpstr>
      <vt:lpstr>Activity_2Panes</vt:lpstr>
      <vt:lpstr>PowerPoint Presentation</vt:lpstr>
    </vt:vector>
  </TitlesOfParts>
  <Company>Research Communication: EFL for Science and Engineering Students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0Title</dc:title>
  <dc:subject>Template for Lecture Slides for Kejiyingwen</dc:subject>
  <dc:creator>林歐瑪</dc:creator>
  <cp:lastModifiedBy>Jonathon David White</cp:lastModifiedBy>
  <cp:revision>39</cp:revision>
  <dcterms:created xsi:type="dcterms:W3CDTF">2023-04-11T08:35:41Z</dcterms:created>
  <dcterms:modified xsi:type="dcterms:W3CDTF">2024-06-03T05:02:20Z</dcterms:modified>
  <cp:category>course</cp:category>
</cp:coreProperties>
</file>