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62" r:id="rId1"/>
  </p:sldMasterIdLst>
  <p:notesMasterIdLst>
    <p:notesMasterId r:id="rId57"/>
  </p:notesMasterIdLst>
  <p:handoutMasterIdLst>
    <p:handoutMasterId r:id="rId58"/>
  </p:handoutMasterIdLst>
  <p:sldIdLst>
    <p:sldId id="395" r:id="rId2"/>
    <p:sldId id="336" r:id="rId3"/>
    <p:sldId id="347" r:id="rId4"/>
    <p:sldId id="397" r:id="rId5"/>
    <p:sldId id="337" r:id="rId6"/>
    <p:sldId id="339" r:id="rId7"/>
    <p:sldId id="345" r:id="rId8"/>
    <p:sldId id="295" r:id="rId9"/>
    <p:sldId id="384" r:id="rId10"/>
    <p:sldId id="323" r:id="rId11"/>
    <p:sldId id="330" r:id="rId12"/>
    <p:sldId id="352" r:id="rId13"/>
    <p:sldId id="353" r:id="rId14"/>
    <p:sldId id="354" r:id="rId15"/>
    <p:sldId id="377" r:id="rId16"/>
    <p:sldId id="328" r:id="rId17"/>
    <p:sldId id="356" r:id="rId18"/>
    <p:sldId id="355" r:id="rId19"/>
    <p:sldId id="357" r:id="rId20"/>
    <p:sldId id="360" r:id="rId21"/>
    <p:sldId id="358" r:id="rId22"/>
    <p:sldId id="392" r:id="rId23"/>
    <p:sldId id="359" r:id="rId24"/>
    <p:sldId id="363" r:id="rId25"/>
    <p:sldId id="362" r:id="rId26"/>
    <p:sldId id="361" r:id="rId27"/>
    <p:sldId id="389" r:id="rId28"/>
    <p:sldId id="387" r:id="rId29"/>
    <p:sldId id="388" r:id="rId30"/>
    <p:sldId id="365" r:id="rId31"/>
    <p:sldId id="385" r:id="rId32"/>
    <p:sldId id="386" r:id="rId33"/>
    <p:sldId id="373" r:id="rId34"/>
    <p:sldId id="378" r:id="rId35"/>
    <p:sldId id="375" r:id="rId36"/>
    <p:sldId id="376" r:id="rId37"/>
    <p:sldId id="379" r:id="rId38"/>
    <p:sldId id="393" r:id="rId39"/>
    <p:sldId id="351" r:id="rId40"/>
    <p:sldId id="381" r:id="rId41"/>
    <p:sldId id="317" r:id="rId42"/>
    <p:sldId id="394" r:id="rId43"/>
    <p:sldId id="398" r:id="rId44"/>
    <p:sldId id="401" r:id="rId45"/>
    <p:sldId id="402" r:id="rId46"/>
    <p:sldId id="342" r:id="rId47"/>
    <p:sldId id="343" r:id="rId48"/>
    <p:sldId id="340" r:id="rId49"/>
    <p:sldId id="299" r:id="rId50"/>
    <p:sldId id="300" r:id="rId51"/>
    <p:sldId id="256" r:id="rId52"/>
    <p:sldId id="296" r:id="rId53"/>
    <p:sldId id="304" r:id="rId54"/>
    <p:sldId id="297" r:id="rId55"/>
    <p:sldId id="298" r:id="rId56"/>
  </p:sldIdLst>
  <p:sldSz cx="9144000" cy="6858000" type="screen4x3"/>
  <p:notesSz cx="6661150" cy="9871075"/>
  <p:embeddedFontLst>
    <p:embeddedFont>
      <p:font typeface="新細明體" panose="02020500000000000000" pitchFamily="18" charset="-120"/>
      <p:regular r:id="rId59"/>
    </p:embeddedFont>
    <p:embeddedFont>
      <p:font typeface="Aharoni" panose="02010803020104030203" pitchFamily="2" charset="-79"/>
      <p:bold r:id="rId60"/>
    </p:embeddedFont>
    <p:embeddedFont>
      <p:font typeface="Arial Black" panose="020B0A04020102020204" pitchFamily="34" charset="0"/>
      <p:regular r:id="rId61"/>
      <p:bold r:id="rId62"/>
    </p:embeddedFont>
    <p:embeddedFont>
      <p:font typeface="Consolas" panose="020B0609020204030204" pitchFamily="49" charset="0"/>
      <p:regular r:id="rId63"/>
      <p:bold r:id="rId64"/>
      <p:italic r:id="rId65"/>
      <p:boldItalic r:id="rId66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CC9900"/>
    <a:srgbClr val="55ED88"/>
    <a:srgbClr val="AD8CF1"/>
    <a:srgbClr val="DDDDDD"/>
    <a:srgbClr val="CC00CC"/>
    <a:srgbClr val="EAEAEA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90" autoAdjust="0"/>
    <p:restoredTop sz="94660"/>
  </p:normalViewPr>
  <p:slideViewPr>
    <p:cSldViewPr snapToGrid="0" showGuides="1">
      <p:cViewPr varScale="1">
        <p:scale>
          <a:sx n="149" d="100"/>
          <a:sy n="149" d="100"/>
        </p:scale>
        <p:origin x="1796" y="-28"/>
      </p:cViewPr>
      <p:guideLst>
        <p:guide orient="horz" pos="2228"/>
        <p:guide pos="289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5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81656765-124A-F779-DA86-11EEB8898D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DFBFB24-A54A-7A88-B282-2950E2B88B2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0B42571-FE8B-4376-831C-E79CDFBE75CE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6C79193E-1C71-F8C8-276F-87D53A7FA88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204C47FD-65D0-4CA3-C332-CBE35B9FBDF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8CD6214-6446-4170-8766-FE19999D0AF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9B6E26E-4E41-026E-0E62-DA121A9A755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B1FCC9A-FCFA-EFE4-7A4D-FA0C9BC369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3E639FC-DB53-4518-9A1D-78C1C7CE287C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94AADBCC-44A9-DF73-BF4C-C2FC3BF843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A6CE89FB-1581-F89F-033F-61784D1114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FFCAAB14-E628-766F-92EB-EDA45E3A63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5006B738-3138-AE8B-F7C5-9F3B4669E3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B89A2A6-65E3-41C8-809B-787B47861B87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2BA02-4FF8-3D3F-95EB-708E2C89A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6BCC0-E8FE-8713-74B2-D77D2BBB1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BE5A2-3373-7D78-EA81-E0D21B4FA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6B491-5D4A-3421-B17D-B2E45732C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264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230D5-7BB9-20D0-6254-321FAC808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9C0BC-35E2-D296-CE63-D6D26F22A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1D529E-9397-AA92-A86B-D2DE6C6DA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12101-2378-EDE5-3B9D-8AEA5D76F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013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6F196A6-A481-A04B-AF7A-B2E090CA66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37F6D1A-CDB4-710F-D79B-E281E58EAB8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8C54B1A-6349-40E7-BA6A-09E30EFFBDC1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CB4AD7C-71C7-EFD8-D819-0B267E4B33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35C37C-F214-9F7E-86E7-262C52272B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0FAC4-0AD0-45FC-B199-A369E81E1B5A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841A4423-545E-200A-19DC-CDC35A1054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AA895F85-C982-BC63-0B2A-6A2B31A73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D87D6C6-AE00-FD7A-8201-4D9C308AD14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AE68835-7B0E-4D95-1BDA-7EEB744D2A3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004AE6B-41CF-4B49-8F41-107B2E66D633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CA560D-11B7-3B65-13E6-26C53F3EF7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12363CE-8652-CA4F-3D78-276B5574C0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CC163F-B485-48DF-995C-1A89BDC0F069}" type="slidenum">
              <a:rPr lang="zh-TW" altLang="en-US"/>
              <a:pPr/>
              <a:t>9</a:t>
            </a:fld>
            <a:endParaRPr lang="en-US" altLang="zh-TW"/>
          </a:p>
        </p:txBody>
      </p:sp>
      <p:sp>
        <p:nvSpPr>
          <p:cNvPr id="247810" name="Rectangle 2">
            <a:extLst>
              <a:ext uri="{FF2B5EF4-FFF2-40B4-BE49-F238E27FC236}">
                <a16:creationId xmlns:a16="http://schemas.microsoft.com/office/drawing/2014/main" id="{FFE2C3C0-B03E-79FC-048C-E18FF565F7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81ED2924-3F99-343D-BEA2-6BFBFEEF4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6D0A054-D75F-15AB-C45D-0906D4AF46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40D3BE2-0D39-6937-A8CD-FF4101FCE5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4D5BC28-23F9-4684-98B2-DCD74F2EA086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7369E58-0254-6A63-4FB8-6B013D0C6F5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5E5763B-6A30-4999-116E-13FF744D66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319D4C-8BFA-4710-B3BB-6EE110501D11}" type="slidenum">
              <a:rPr lang="zh-TW" altLang="en-US"/>
              <a:pPr/>
              <a:t>10</a:t>
            </a:fld>
            <a:endParaRPr lang="en-US" altLang="zh-TW"/>
          </a:p>
        </p:txBody>
      </p:sp>
      <p:sp>
        <p:nvSpPr>
          <p:cNvPr id="199682" name="Rectangle 2">
            <a:extLst>
              <a:ext uri="{FF2B5EF4-FFF2-40B4-BE49-F238E27FC236}">
                <a16:creationId xmlns:a16="http://schemas.microsoft.com/office/drawing/2014/main" id="{FBACBBC6-856A-37B0-810F-620918B927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6C995F6C-16AD-47D3-E7DC-D546CA9BA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273B8F4-7FE6-4386-0B66-2738FA8E95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FDAF43A-4D83-9429-24F5-8737208F64B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CF57F10-B14E-48FE-A70D-1F5C46878A81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8609707-F3B4-8EA7-B544-B2274862135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907308C-AA88-53D0-0AB7-D28CF9B0CB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87A39-F1C3-4CAE-9911-F3137D73635F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674C16D6-7F10-3ECC-395F-1502AECA08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E194F9FE-6121-6E5B-FA1B-44B158F77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BBBEAC8-E2C4-8DDC-070D-2236299325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13409D9-C4AA-20A1-91E9-C251F68053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49258FB-B37C-4C49-87A4-F70DCC928358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172AAC-C392-3BA6-9E40-A9733A6C5A0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B1C14F1-AA6E-4686-0567-E87CEE8536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DAD67A-7DAF-49F9-B480-9CFC4FA5C8A6}" type="slidenum">
              <a:rPr lang="zh-TW" altLang="en-US"/>
              <a:pPr/>
              <a:t>12</a:t>
            </a:fld>
            <a:endParaRPr lang="en-US" altLang="zh-TW"/>
          </a:p>
        </p:txBody>
      </p:sp>
      <p:sp>
        <p:nvSpPr>
          <p:cNvPr id="201730" name="Rectangle 2">
            <a:extLst>
              <a:ext uri="{FF2B5EF4-FFF2-40B4-BE49-F238E27FC236}">
                <a16:creationId xmlns:a16="http://schemas.microsoft.com/office/drawing/2014/main" id="{893F3B6F-BC8E-568A-6205-538EBD847A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785594FF-E70D-316A-11EC-0F20356CF2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EA7CB1A-66B7-6292-810E-7D0C21EB13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CCF9661-E249-F4AE-DE76-FD09C11648B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BB37FAB-C6C7-43AC-98C9-88BC99410A29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046340-D4FE-371D-40E3-9F48BDBFBE4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EBCCE32-A3D0-1B11-5CC8-3161262007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4B297B-AFE6-455D-934D-D330E395E99B}" type="slidenum">
              <a:rPr lang="zh-TW" altLang="en-US"/>
              <a:pPr/>
              <a:t>13</a:t>
            </a:fld>
            <a:endParaRPr lang="en-US" altLang="zh-TW"/>
          </a:p>
        </p:txBody>
      </p:sp>
      <p:sp>
        <p:nvSpPr>
          <p:cNvPr id="202754" name="Rectangle 2">
            <a:extLst>
              <a:ext uri="{FF2B5EF4-FFF2-40B4-BE49-F238E27FC236}">
                <a16:creationId xmlns:a16="http://schemas.microsoft.com/office/drawing/2014/main" id="{A1D88F7E-BAF6-81D0-9662-C7CF056CEE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35F11205-DADF-83A1-601F-0F5398649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D7994DB-DF15-C5D7-9102-4581499F8E9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27D532-6051-BAFA-0F10-D22B4950BD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B1FD435-81DB-431F-8312-13EB626F3F82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AB4BD8-70D5-CE07-B305-4AEC65A49DA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C2C58C2-E27B-AEA2-0D31-08BD7CC08C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81F4F6-01BA-49FE-B360-B4E0C0378B9C}" type="slidenum">
              <a:rPr lang="zh-TW" altLang="en-US"/>
              <a:pPr/>
              <a:t>14</a:t>
            </a:fld>
            <a:endParaRPr lang="en-US" altLang="zh-TW"/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8F870789-36AE-82C4-24F3-C39F238523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1C51C02A-1F3E-F113-4732-2AF9E72919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C3E579B-EB82-16C5-A78C-5612CD3DC7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C84D9F2-450C-09BD-7429-90C2B07ACE2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0CB25BE-3D32-478C-A5C8-E6F8506EFFFE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D3637E5-1F1B-0753-2EBD-C681525E7D1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C0D5935-CBA1-39ED-D819-7DC768C502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E6980-1041-45AA-81C6-8E413119AE5B}" type="slidenum">
              <a:rPr lang="zh-TW" altLang="en-US"/>
              <a:pPr/>
              <a:t>15</a:t>
            </a:fld>
            <a:endParaRPr lang="en-US" altLang="zh-TW"/>
          </a:p>
        </p:txBody>
      </p:sp>
      <p:sp>
        <p:nvSpPr>
          <p:cNvPr id="204802" name="Rectangle 2">
            <a:extLst>
              <a:ext uri="{FF2B5EF4-FFF2-40B4-BE49-F238E27FC236}">
                <a16:creationId xmlns:a16="http://schemas.microsoft.com/office/drawing/2014/main" id="{EC3AAADC-5DEB-B7FB-4AA2-4687E29327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>
            <a:extLst>
              <a:ext uri="{FF2B5EF4-FFF2-40B4-BE49-F238E27FC236}">
                <a16:creationId xmlns:a16="http://schemas.microsoft.com/office/drawing/2014/main" id="{B6BD4138-40C5-4F4E-24A6-244CED5FD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518023E-D62F-5F26-CA67-BFB92431EA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E31217C-0F20-D6C9-D078-F5D711789A9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DD4085D-1A96-44ED-B63E-8250371BEC40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CE1FE5-0019-7127-7110-268D5619493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2E07A6-9529-38B4-DB51-9EB7931BA4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00AD94-C915-48EA-8C07-347686CFC4FB}" type="slidenum">
              <a:rPr lang="zh-TW" altLang="en-US"/>
              <a:pPr/>
              <a:t>16</a:t>
            </a:fld>
            <a:endParaRPr lang="en-US" altLang="zh-TW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02ADC5F1-9C99-7E1E-73A7-6A632DCBC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>
            <a:extLst>
              <a:ext uri="{FF2B5EF4-FFF2-40B4-BE49-F238E27FC236}">
                <a16:creationId xmlns:a16="http://schemas.microsoft.com/office/drawing/2014/main" id="{F1B7E0E7-74EB-9C67-2B9A-10B055D989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7C9A24E-7E53-965C-9537-0EA156CFF47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813CC48-14C9-84FF-552A-AFE86AFCC5E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4C4B5CD-6130-4BF7-80DD-9EB5BFF3C0AB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1D222E-08CE-FA20-FCC5-FFB7D0A2EC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D3240B-996A-EF2A-CACD-165796DC00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ADEDF-76D5-4018-A706-35C6617AE3B3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206850" name="Rectangle 2">
            <a:extLst>
              <a:ext uri="{FF2B5EF4-FFF2-40B4-BE49-F238E27FC236}">
                <a16:creationId xmlns:a16="http://schemas.microsoft.com/office/drawing/2014/main" id="{8FA5E884-6211-A31F-378F-954074D8D4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FCD6E730-8154-0497-1C0E-77D150183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988C837-21D9-3FCE-EA21-7E1F0F7656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4870865-1D76-1C74-1962-E355B38B91C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43A9549-6466-47C2-81EB-6981CA9D12DA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D9B4AE8-5FCD-56B4-2364-25691485D12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25BCF8E-4E22-CC6D-4FF3-D0D99A85E0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E452C1-BC87-4525-921F-FBE6FDA694DF}" type="slidenum">
              <a:rPr lang="zh-TW" altLang="en-US"/>
              <a:pPr/>
              <a:t>18</a:t>
            </a:fld>
            <a:endParaRPr lang="en-US" altLang="zh-TW"/>
          </a:p>
        </p:txBody>
      </p:sp>
      <p:sp>
        <p:nvSpPr>
          <p:cNvPr id="207874" name="Rectangle 2">
            <a:extLst>
              <a:ext uri="{FF2B5EF4-FFF2-40B4-BE49-F238E27FC236}">
                <a16:creationId xmlns:a16="http://schemas.microsoft.com/office/drawing/2014/main" id="{BFD1A5F9-5E93-EB2B-95C2-B9A313D25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6E940427-402A-9DE3-5C9C-66E7198031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3C52B89-E575-F7BF-E3F2-29E1E0A194D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BCE4938-9ED5-BE5B-0660-0D40953850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EE7AB20-42F6-472C-A6DB-51A1F084793F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78683CC-F7BE-6930-8B97-7B9E70B51C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EB05C07-3E9F-FBC8-0EDB-288EBAB71C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6A3BCF-16D5-49B9-8969-A30F96BF829E}" type="slidenum">
              <a:rPr lang="zh-TW" altLang="en-US"/>
              <a:pPr/>
              <a:t>19</a:t>
            </a:fld>
            <a:endParaRPr lang="en-US" altLang="zh-TW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FF392340-DEAD-61A5-D146-E273A657A3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8EF70844-3521-5CFF-37E2-68D0C09EAB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484C296-7A3D-6B5A-CE6C-76A8B0915FF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3BF57E9-674B-8F52-56FE-EFD7B9BAA98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9EC38C2-C781-4161-80A3-4821C2B42ADA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8EAC41-142C-DCBD-B8F8-B17723FFFDE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9680857-951B-0352-1545-CCB3F77C3B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FE5370-17F9-4E4C-A641-58B1DF81EF1C}" type="slidenum">
              <a:rPr lang="zh-TW" altLang="en-US"/>
              <a:pPr/>
              <a:t>20</a:t>
            </a:fld>
            <a:endParaRPr lang="en-US" altLang="zh-TW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68C00DCD-1B96-E674-8268-737789130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B261F0D6-CFC1-2716-46D2-B0DC31723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99C8971-C2CB-462C-39D5-B6998B2FCC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8C19A01-4507-71E7-5C72-55A1D7C6EBF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7AC583-8539-4DF6-82FA-AAA91E45E643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800D5E-4178-39F4-0506-3559D9380D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7F80BD7-5948-4DD5-464B-4214ADC640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62E8F-5523-40E8-91DA-A706B7736773}" type="slidenum">
              <a:rPr lang="zh-TW" altLang="en-US"/>
              <a:pPr/>
              <a:t>21</a:t>
            </a:fld>
            <a:endParaRPr lang="en-US" altLang="zh-TW"/>
          </a:p>
        </p:txBody>
      </p:sp>
      <p:sp>
        <p:nvSpPr>
          <p:cNvPr id="210946" name="Rectangle 2">
            <a:extLst>
              <a:ext uri="{FF2B5EF4-FFF2-40B4-BE49-F238E27FC236}">
                <a16:creationId xmlns:a16="http://schemas.microsoft.com/office/drawing/2014/main" id="{20FF7D70-7B69-C4E5-D9C7-050A24920A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>
            <a:extLst>
              <a:ext uri="{FF2B5EF4-FFF2-40B4-BE49-F238E27FC236}">
                <a16:creationId xmlns:a16="http://schemas.microsoft.com/office/drawing/2014/main" id="{4BD5D61D-CE01-2890-EF32-DAFBEDB8B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1892F01-C88C-FC57-1C4C-E471AC06F7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83168DE-859E-1180-EA53-70E535918C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D6D5DC0-9B74-498E-BE07-2368ADBC22FF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E7F0A43-A8B4-BEE8-5DFB-7496629665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F91A831-0238-89EF-9A03-B1E2187438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F9397-0DF1-4676-B187-E6E6073B4B3A}" type="slidenum">
              <a:rPr lang="zh-TW" altLang="en-US"/>
              <a:pPr/>
              <a:t>22</a:t>
            </a:fld>
            <a:endParaRPr lang="en-US" altLang="zh-TW"/>
          </a:p>
        </p:txBody>
      </p:sp>
      <p:sp>
        <p:nvSpPr>
          <p:cNvPr id="268290" name="Rectangle 2">
            <a:extLst>
              <a:ext uri="{FF2B5EF4-FFF2-40B4-BE49-F238E27FC236}">
                <a16:creationId xmlns:a16="http://schemas.microsoft.com/office/drawing/2014/main" id="{32A1B6D2-5674-8484-51B7-E3B39BF8BA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>
            <a:extLst>
              <a:ext uri="{FF2B5EF4-FFF2-40B4-BE49-F238E27FC236}">
                <a16:creationId xmlns:a16="http://schemas.microsoft.com/office/drawing/2014/main" id="{9597FA4D-D7E9-0936-ADDB-B84E43205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5876C94-533E-3410-9EFD-6FD678406B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6E75503-476B-7D82-0C36-8D6B9344DF8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384BDC0-6181-4BA6-A360-7A668AEA5440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586C1A9-17D5-098A-D82D-FED5A89095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29E7062-5D17-1ED1-F40F-464EE0985D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DBA59-3815-4D38-BA6C-FD8F6411783F}" type="slidenum">
              <a:rPr lang="zh-TW" altLang="en-US"/>
              <a:pPr/>
              <a:t>23</a:t>
            </a:fld>
            <a:endParaRPr lang="en-US" altLang="zh-TW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97E07E49-51A9-5B16-D6ED-9F0E2BCD3D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C32A6B8B-5308-BE2E-A1A7-6E48B0A66E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BC9589B-7492-BC5E-2F6F-A4596930C6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B69212-3559-DBA3-B215-5D2A358D5AA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759394E-C3A2-4B30-85E7-34B303AA0897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EB80AB-5BE9-0902-3FB1-9E484D7B0A1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034E888-7C86-0D0A-C9F3-62ABF2788B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F6CD25-773E-4E7E-B3CC-ABD36137AC23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212994" name="Rectangle 2">
            <a:extLst>
              <a:ext uri="{FF2B5EF4-FFF2-40B4-BE49-F238E27FC236}">
                <a16:creationId xmlns:a16="http://schemas.microsoft.com/office/drawing/2014/main" id="{3A9E4B3F-3AC9-CC31-3676-E5F7C71EC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1B0B1F97-CC02-236F-571C-4E0580548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AB107A5-EBAE-51EA-55CC-8A74745EFE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3530718-364D-00F2-C232-89D7C351C1C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4E7C47B-B53E-4436-8205-D96AC4FD61B9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308E2AB-8A4E-AB1A-185A-DB98218ED19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C10CFA3-6ABD-B742-A2E9-3757ABEF0E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3D47F-B30A-4841-AFD2-3E2DAAB68699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B3D08E21-B787-845E-5FA2-A101AA4BC1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B76C16D8-695F-D74D-66F9-C81BF5C774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1BBC01F-D4D6-5409-33C8-F1FF2D9F87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7F43661-07E7-0933-BEF6-16541E1FE4A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9ABF495-547D-4CFF-9CAD-AD0DF4D9ECD0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6664DB1-AE74-3D07-7D7D-0257BE5191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00D2EB5-54A6-B938-D7DE-332D5C9F01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2FC43-3A1A-4DBD-B743-5C99CAD76C8A}" type="slidenum">
              <a:rPr lang="zh-TW" altLang="en-US"/>
              <a:pPr/>
              <a:t>26</a:t>
            </a:fld>
            <a:endParaRPr lang="en-US" altLang="zh-TW"/>
          </a:p>
        </p:txBody>
      </p:sp>
      <p:sp>
        <p:nvSpPr>
          <p:cNvPr id="215042" name="Rectangle 2">
            <a:extLst>
              <a:ext uri="{FF2B5EF4-FFF2-40B4-BE49-F238E27FC236}">
                <a16:creationId xmlns:a16="http://schemas.microsoft.com/office/drawing/2014/main" id="{B0239D7E-49BE-8D04-11F9-AD47D709F8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A808DD5D-EA91-7353-3858-1E0EE06FEB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5A749AD-4AB3-451A-836B-5F16E43211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D641C3F-A4B9-AF4B-C3D5-9AD3680C880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A9CC94E-7036-4FBA-A2E6-AE941D173B81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A962414-4FFD-6B8A-EA9D-8FF29B47E82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1612543-03BC-23DC-F8D2-ECA350AB4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BD4825-4D7C-4181-A4EB-9D59953BB5D7}" type="slidenum">
              <a:rPr lang="zh-TW" altLang="en-US"/>
              <a:pPr/>
              <a:t>27</a:t>
            </a:fld>
            <a:endParaRPr lang="en-US" altLang="zh-TW"/>
          </a:p>
        </p:txBody>
      </p:sp>
      <p:sp>
        <p:nvSpPr>
          <p:cNvPr id="260098" name="Rectangle 2">
            <a:extLst>
              <a:ext uri="{FF2B5EF4-FFF2-40B4-BE49-F238E27FC236}">
                <a16:creationId xmlns:a16="http://schemas.microsoft.com/office/drawing/2014/main" id="{794B27AA-DA9B-B1EA-4D8F-41B3FA940E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50B0B90E-4F3B-3694-0BB8-014CFF016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24ADCCF-12E2-8BF7-7FAB-6A29F31BE9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D53C25-AF13-753E-EA25-C97D74E15FD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C4569AF-E0CC-440F-AFCC-EEC5C608900F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CD8E657-DCB6-3F67-5CB3-A94B012EF94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7D3EE8B-25D6-EF62-378F-677C0887B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DC41F8-ADF1-4629-98C4-1285526AB409}" type="slidenum">
              <a:rPr lang="zh-TW" altLang="en-US"/>
              <a:pPr/>
              <a:t>28</a:t>
            </a:fld>
            <a:endParaRPr lang="en-US" altLang="zh-TW"/>
          </a:p>
        </p:txBody>
      </p:sp>
      <p:sp>
        <p:nvSpPr>
          <p:cNvPr id="256002" name="Rectangle 2">
            <a:extLst>
              <a:ext uri="{FF2B5EF4-FFF2-40B4-BE49-F238E27FC236}">
                <a16:creationId xmlns:a16="http://schemas.microsoft.com/office/drawing/2014/main" id="{8A454BAD-05BC-2567-97EA-C162412CF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59A3CA60-B4DB-07CD-1C21-C07F700E03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F8C0877-6F56-08D4-10A8-44E530A03A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8A95F4D-D6EF-F03D-D78E-40BBC655CAA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801E50E-7BE2-41B4-8D23-8C074909DE3F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88A0BC-F24A-F69D-2CA7-5086CD7CD09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29076DC-DC07-19BE-2294-E7C9D821B6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1F254-C209-4C86-A0BF-848BD0C8BAD1}" type="slidenum">
              <a:rPr lang="zh-TW" altLang="en-US"/>
              <a:pPr/>
              <a:t>29</a:t>
            </a:fld>
            <a:endParaRPr lang="en-US" altLang="zh-TW"/>
          </a:p>
        </p:txBody>
      </p:sp>
      <p:sp>
        <p:nvSpPr>
          <p:cNvPr id="258050" name="Rectangle 2">
            <a:extLst>
              <a:ext uri="{FF2B5EF4-FFF2-40B4-BE49-F238E27FC236}">
                <a16:creationId xmlns:a16="http://schemas.microsoft.com/office/drawing/2014/main" id="{E5176D57-844F-E1AC-3592-298881E771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D074ACC2-92BE-F69A-9189-3DF430FF7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1DB4D77-FA1C-56BB-A4B8-238BBF4946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6D52E56-AD69-73F7-9BA1-FC77CD9793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B5F5D40-50BD-4EAE-8DEA-7E8E6CF17502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FA69B84-4223-B37F-1C7D-1ABAA847B45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619553E-0214-AFCB-31B9-5F3C7ADE39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A7612F-6173-440B-B522-97FDE29D5A16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219138" name="Rectangle 2">
            <a:extLst>
              <a:ext uri="{FF2B5EF4-FFF2-40B4-BE49-F238E27FC236}">
                <a16:creationId xmlns:a16="http://schemas.microsoft.com/office/drawing/2014/main" id="{A4A15671-4EAC-CBFE-079F-CB0EFF3F6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CBD39746-0755-B1CA-47E4-BAA3DFCC9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D6712D4-6F6F-2D85-433D-C406EBA04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386BC27-66F8-0FD5-6A8A-1AA954B7577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3E4495A-C6D8-4458-8CD7-FFA5D7ED1265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28646AA-48FD-8A21-DEBB-C6EFD36AA87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D3EE77-1E13-A9CC-9C1E-B98F619B99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92651C-6CC8-43ED-850E-CB5CF622579E}" type="slidenum">
              <a:rPr lang="zh-TW" altLang="en-US"/>
              <a:pPr/>
              <a:t>31</a:t>
            </a:fld>
            <a:endParaRPr lang="en-US" altLang="zh-TW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4D19ABFC-5ECF-A22C-FE6C-ED35D919EF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CADD0A73-1037-D545-291E-691A01C3F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AB33C1D-7E54-14F8-370A-B42513C8865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0E94A9-D83F-1035-B618-443E55D7997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7DF9D0B-E607-45BF-BA25-2F8CC4CCC4F2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2E78E54-9379-E0BC-B2E6-24F50FD39DC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211699-0ED0-15C4-033C-64833CFE63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E6F220-83F7-4F76-80B2-779A34332F9B}" type="slidenum">
              <a:rPr lang="zh-TW" altLang="en-US"/>
              <a:pPr/>
              <a:t>32</a:t>
            </a:fld>
            <a:endParaRPr lang="en-US" altLang="zh-TW"/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48A73C46-1D78-82B2-4C63-74A21C640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4044A822-3EA2-D6E8-8932-079F5BAF4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166E2BE-035C-8AA1-F1FF-F36825F178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AC85AED-DA1A-14E8-B126-5C22F8F26E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0C91A7B-C570-4580-8BEA-7B287A9DFBFA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3E3F100-18C0-B088-55A3-D8229576C14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BB87486-C99B-ABF0-1F3D-8AC6DB42F6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B7CC2-91B1-4273-9B55-F08E9034664C}" type="slidenum">
              <a:rPr lang="zh-TW" altLang="en-US"/>
              <a:pPr/>
              <a:t>33</a:t>
            </a:fld>
            <a:endParaRPr lang="en-US" altLang="zh-TW"/>
          </a:p>
        </p:txBody>
      </p:sp>
      <p:sp>
        <p:nvSpPr>
          <p:cNvPr id="223234" name="Rectangle 2">
            <a:extLst>
              <a:ext uri="{FF2B5EF4-FFF2-40B4-BE49-F238E27FC236}">
                <a16:creationId xmlns:a16="http://schemas.microsoft.com/office/drawing/2014/main" id="{915F8650-6D98-3742-DC86-C972210ED9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>
            <a:extLst>
              <a:ext uri="{FF2B5EF4-FFF2-40B4-BE49-F238E27FC236}">
                <a16:creationId xmlns:a16="http://schemas.microsoft.com/office/drawing/2014/main" id="{B7DE8F08-5C28-B384-55DE-F904358E88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F90C2B3-94D0-9F14-5AB0-9F9CE0DC07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7C96FEB-BC04-DBD4-9AC1-157814066E3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C886F82-D831-400B-9C6E-D1BADED1413C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0662652-20AA-3689-AD26-245417DAF59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3ED9409-59A0-9E4C-B25C-DB0EE0352B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80E2FB-0A1E-4969-8086-3C5663745815}" type="slidenum">
              <a:rPr lang="zh-TW" altLang="en-US"/>
              <a:pPr/>
              <a:t>34</a:t>
            </a:fld>
            <a:endParaRPr lang="en-US" altLang="zh-TW"/>
          </a:p>
        </p:txBody>
      </p:sp>
      <p:sp>
        <p:nvSpPr>
          <p:cNvPr id="224258" name="Rectangle 2">
            <a:extLst>
              <a:ext uri="{FF2B5EF4-FFF2-40B4-BE49-F238E27FC236}">
                <a16:creationId xmlns:a16="http://schemas.microsoft.com/office/drawing/2014/main" id="{0EC8953F-92D1-5602-B9D0-7952AD578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811CEA01-B2E5-8E54-91B5-DA123EE15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A3F1A65-2609-84EA-8873-744690DDE2A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455134A-0CFA-DB88-1EB2-5B2646188C5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AB58C9B-D343-45D9-87C3-898FA9D9A03A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8677009-92D2-B082-4AED-C409468A9D3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115BBC5-0AD3-C844-658F-39F37E2A36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C2FC48-0258-4AD3-B4C6-0EAC2AA38DF3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225282" name="Rectangle 2">
            <a:extLst>
              <a:ext uri="{FF2B5EF4-FFF2-40B4-BE49-F238E27FC236}">
                <a16:creationId xmlns:a16="http://schemas.microsoft.com/office/drawing/2014/main" id="{CCCFCB22-32B5-5884-08B8-248CD74A32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2B27A501-61BF-4C78-1A6B-B6C1E84A7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969B81-6BE4-6CA1-048F-96A8EAF0229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659F10-41D4-F621-CB3E-7580D73824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F02E35D-B4F6-4D70-9F3E-7B2A533C84BA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9D011F4-C0F7-489B-101F-E76DA98372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4D69B1-F680-E8BC-09EC-08430392F9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E9246E-9F2C-4A27-8D71-EFC3A8C715EB}" type="slidenum">
              <a:rPr lang="zh-TW" altLang="en-US"/>
              <a:pPr/>
              <a:t>36</a:t>
            </a:fld>
            <a:endParaRPr lang="en-US" altLang="zh-TW"/>
          </a:p>
        </p:txBody>
      </p:sp>
      <p:sp>
        <p:nvSpPr>
          <p:cNvPr id="226306" name="Rectangle 2">
            <a:extLst>
              <a:ext uri="{FF2B5EF4-FFF2-40B4-BE49-F238E27FC236}">
                <a16:creationId xmlns:a16="http://schemas.microsoft.com/office/drawing/2014/main" id="{120672D6-8BC2-73ED-68CF-0D50429560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A4E10D5F-DB03-3D03-92D5-C37BA49BC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345C992-46FE-1258-70DF-36DA700A790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40D5A05-0243-2567-DBC5-39100CCA00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43FB1D4-42BF-4036-B364-BD0C762F2E7E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D038A29-5160-A264-1A5F-1F66DCE1A8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9178B8-A805-05F6-AEFB-7099305BBD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B9B4FF-C929-4E71-BC9E-2BAD59664848}" type="slidenum">
              <a:rPr lang="zh-TW" altLang="en-US"/>
              <a:pPr/>
              <a:t>37</a:t>
            </a:fld>
            <a:endParaRPr lang="en-US" altLang="zh-TW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E4381519-CADD-B8F8-CC09-D535321602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B1706449-468E-9C4C-4777-3BEDC3F47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1C4903F-1E09-A4B3-7535-2A4C0F5A75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0EC697E-155F-4D62-8D64-00787FA14D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0DFD6C6-1279-4328-9A45-DAFE3CC532A4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0D31251-FBB8-9C0F-193A-5413CE489C9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8104FC1-978C-094E-5395-CA81CC3C9E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C26C91-18D2-44DA-A241-48F7656265DE}" type="slidenum">
              <a:rPr lang="zh-TW" altLang="en-US"/>
              <a:pPr/>
              <a:t>38</a:t>
            </a:fld>
            <a:endParaRPr lang="en-US" altLang="zh-TW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444357A-4601-BF3D-372C-3B369A5E73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3C20E40B-A499-4530-616A-00C0F5350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7708AA1-1725-87BD-BAD1-49E7107C0C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D3AE37E-0C34-CBF8-B7D0-DC39BA8DBCE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31E55FF-D9E4-4D90-A3BB-CB4A0A6EBB1B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2B7D87-0971-CDE1-D612-63B2654E13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06C9410-B275-D028-BEB7-3F475705EC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73AA5-ECBF-46E1-A1A4-8B8743EB8207}" type="slidenum">
              <a:rPr lang="zh-TW" altLang="en-US"/>
              <a:pPr/>
              <a:t>39</a:t>
            </a:fld>
            <a:endParaRPr lang="en-US" altLang="zh-TW"/>
          </a:p>
        </p:txBody>
      </p:sp>
      <p:sp>
        <p:nvSpPr>
          <p:cNvPr id="228354" name="Rectangle 2">
            <a:extLst>
              <a:ext uri="{FF2B5EF4-FFF2-40B4-BE49-F238E27FC236}">
                <a16:creationId xmlns:a16="http://schemas.microsoft.com/office/drawing/2014/main" id="{340C55B9-BBF0-BA3E-284C-8B61814879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151AE0B0-7A89-6CCF-235E-BA18BAADD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D5C596C-397B-58C4-AD4C-B6D5ADF0DE1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F8D3388-F5CE-21C6-2236-D09E1A123E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44BEE83-5F35-4399-A8C7-08F527469335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78C3CC6-54D0-5CDC-AD14-27647DB5EAF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2F27C7E-8E28-F3EA-33E8-6C32F2F0B5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2967C5-37BF-42B1-A7DE-007A990565A3}" type="slidenum">
              <a:rPr lang="zh-TW" altLang="en-US"/>
              <a:pPr/>
              <a:t>40</a:t>
            </a:fld>
            <a:endParaRPr lang="en-US" altLang="zh-TW"/>
          </a:p>
        </p:txBody>
      </p:sp>
      <p:sp>
        <p:nvSpPr>
          <p:cNvPr id="235522" name="Rectangle 2">
            <a:extLst>
              <a:ext uri="{FF2B5EF4-FFF2-40B4-BE49-F238E27FC236}">
                <a16:creationId xmlns:a16="http://schemas.microsoft.com/office/drawing/2014/main" id="{AA0C2B3C-3A6E-E0C5-8C90-C0EBEE5CB2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D66DF043-35A1-5D87-3152-5B42043375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2AFB2D5-28EC-E241-4655-E49ED4CD05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6FD26A9-C03E-1F44-8335-3B7969868AE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A37C8C0-7046-4D80-819E-450CEDF1730E}" type="datetime2">
              <a:rPr lang="zh-TW" altLang="en-US"/>
              <a:pPr/>
              <a:t>2025年4月21日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8C14481-3E04-77FD-91D1-5FCE97A0AA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FC06461-74BF-842E-6640-56A6BFB2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DF9D39-262C-4D31-8B14-C4969B423866}" type="slidenum">
              <a:rPr lang="zh-TW" altLang="en-US"/>
              <a:pPr/>
              <a:t>41</a:t>
            </a:fld>
            <a:endParaRPr lang="en-US" altLang="zh-TW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78CE2661-F9F9-9238-F0F1-E09FF0625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0B255852-675E-2902-6915-1133AD6F6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953" y="943605"/>
            <a:ext cx="8610600" cy="26162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827640" y="140987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2919A-8CA4-971D-2A27-469D230D0F2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39825" y="3559175"/>
            <a:ext cx="6859588" cy="30797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717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058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971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4FB4-5A27-0A2E-39D2-DDE1475D3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48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59" y="1043303"/>
            <a:ext cx="8894251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115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18311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1826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EF8F-F87D-148E-489B-48809A7D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3006F-E052-5F11-2A8C-EE9DDD8D09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96938"/>
            <a:ext cx="4495800" cy="5199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C7B3A-9AE6-BF4A-4FD9-FC145B26D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96938"/>
            <a:ext cx="4495800" cy="5199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1617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953B4-B6AA-EC8F-DB07-6BBDD25D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A1B65-9AE3-8889-2DF0-D8D7340142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96938"/>
            <a:ext cx="4495800" cy="5199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DCDDE-085F-27DE-A13A-8A6E71694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896938"/>
            <a:ext cx="4495800" cy="5199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338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EF8F-F87D-148E-489B-48809A7D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3006F-E052-5F11-2A8C-EE9DDD8D09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502515"/>
            <a:ext cx="4495800" cy="3504529"/>
          </a:xfrm>
        </p:spPr>
        <p:txBody>
          <a:bodyPr/>
          <a:lstStyle>
            <a:lvl1pPr marL="0" indent="0" algn="r">
              <a:buNone/>
              <a:defRPr>
                <a:latin typeface="Consolas" panose="020B0609020204030204" pitchFamily="49" charset="0"/>
              </a:defRPr>
            </a:lvl1pPr>
            <a:lvl2pPr marL="457200" indent="0" algn="r">
              <a:buNone/>
              <a:defRPr>
                <a:latin typeface="Consolas" panose="020B0609020204030204" pitchFamily="49" charset="0"/>
              </a:defRPr>
            </a:lvl2pPr>
            <a:lvl3pPr marL="914400" indent="0" algn="r">
              <a:buNone/>
              <a:defRPr>
                <a:latin typeface="Consolas" panose="020B0609020204030204" pitchFamily="49" charset="0"/>
              </a:defRPr>
            </a:lvl3pPr>
            <a:lvl4pPr marL="1371600" indent="0" algn="r">
              <a:buNone/>
              <a:defRPr>
                <a:latin typeface="Consolas" panose="020B0609020204030204" pitchFamily="49" charset="0"/>
              </a:defRPr>
            </a:lvl4pPr>
            <a:lvl5pPr marL="1828800" indent="0" algn="r">
              <a:buNone/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C7B3A-9AE6-BF4A-4FD9-FC145B26D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02516"/>
            <a:ext cx="4495800" cy="3504528"/>
          </a:xfrm>
        </p:spPr>
        <p:txBody>
          <a:bodyPr/>
          <a:lstStyle>
            <a:lvl1pPr marL="0" indent="0">
              <a:buFontTx/>
              <a:buNone/>
              <a:defRPr>
                <a:latin typeface="Consolas" panose="020B0609020204030204" pitchFamily="49" charset="0"/>
              </a:defRPr>
            </a:lvl1pPr>
            <a:lvl2pPr marL="457200" indent="0" algn="l">
              <a:buFontTx/>
              <a:buNone/>
              <a:defRPr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39DDE1-9278-78C1-FA1B-FFF436341C92}"/>
              </a:ext>
            </a:extLst>
          </p:cNvPr>
          <p:cNvSpPr txBox="1"/>
          <p:nvPr userDrawn="1"/>
        </p:nvSpPr>
        <p:spPr>
          <a:xfrm>
            <a:off x="736824" y="914400"/>
            <a:ext cx="383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800" b="1" dirty="0">
                <a:solidFill>
                  <a:schemeClr val="tx2"/>
                </a:solidFill>
              </a:rPr>
              <a:t>Left Side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4C079B-CB8E-5FF1-C7A3-EE138B3D01C9}"/>
              </a:ext>
            </a:extLst>
          </p:cNvPr>
          <p:cNvSpPr txBox="1"/>
          <p:nvPr userDrawn="1"/>
        </p:nvSpPr>
        <p:spPr>
          <a:xfrm>
            <a:off x="4572000" y="914400"/>
            <a:ext cx="383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2800" b="1" dirty="0">
                <a:solidFill>
                  <a:schemeClr val="tx2"/>
                </a:solidFill>
              </a:rPr>
              <a:t>Right Side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5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itial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LeftRightArrow 4">
            <a:extLst>
              <a:ext uri="{FF2B5EF4-FFF2-40B4-BE49-F238E27FC236}">
                <a16:creationId xmlns:a16="http://schemas.microsoft.com/office/drawing/2014/main" id="{4D24E11C-01E4-700B-7F91-A644F4FF1F26}"/>
              </a:ext>
            </a:extLst>
          </p:cNvPr>
          <p:cNvSpPr/>
          <p:nvPr userDrawn="1"/>
        </p:nvSpPr>
        <p:spPr>
          <a:xfrm>
            <a:off x="3722688" y="1166409"/>
            <a:ext cx="1761469" cy="1524000"/>
          </a:xfrm>
          <a:prstGeom prst="leftRightArrow">
            <a:avLst>
              <a:gd name="adj1" fmla="val 50000"/>
              <a:gd name="adj2" fmla="val 20903"/>
            </a:avLst>
          </a:prstGeom>
          <a:solidFill>
            <a:srgbClr val="0000CC"/>
          </a:solidFill>
          <a:ln>
            <a:noFill/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5400" dirty="0">
                <a:solidFill>
                  <a:schemeClr val="bg1"/>
                </a:solidFill>
                <a:ea typeface="新細明體" pitchFamily="18" charset="-120"/>
              </a:rPr>
              <a:t>or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FDCE1C36-6191-7522-F9AC-6F4D7C8D81F0}"/>
              </a:ext>
            </a:extLst>
          </p:cNvPr>
          <p:cNvSpPr txBox="1"/>
          <p:nvPr userDrawn="1"/>
        </p:nvSpPr>
        <p:spPr>
          <a:xfrm>
            <a:off x="1503363" y="1306109"/>
            <a:ext cx="2219325" cy="11938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within</a:t>
            </a:r>
          </a:p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declaration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92B7C1E1-5652-608E-45FB-0CCFEEC06E59}"/>
              </a:ext>
            </a:extLst>
          </p:cNvPr>
          <p:cNvSpPr txBox="1"/>
          <p:nvPr userDrawn="1"/>
        </p:nvSpPr>
        <p:spPr>
          <a:xfrm>
            <a:off x="5484158" y="1302844"/>
            <a:ext cx="2236510" cy="1200329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following</a:t>
            </a:r>
          </a:p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declaration</a:t>
            </a:r>
          </a:p>
        </p:txBody>
      </p:sp>
    </p:spTree>
    <p:extLst>
      <p:ext uri="{BB962C8B-B14F-4D97-AF65-F5344CB8AC3E}">
        <p14:creationId xmlns:p14="http://schemas.microsoft.com/office/powerpoint/2010/main" val="3858049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Aste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520EC0C-56CA-9D4E-6796-5E7C4F4C76CE}"/>
              </a:ext>
            </a:extLst>
          </p:cNvPr>
          <p:cNvSpPr txBox="1"/>
          <p:nvPr userDrawn="1"/>
        </p:nvSpPr>
        <p:spPr>
          <a:xfrm>
            <a:off x="990600" y="148679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>
                <a:solidFill>
                  <a:srgbClr val="0000CC"/>
                </a:solidFill>
                <a:latin typeface="+mj-lt"/>
              </a:rPr>
              <a:t>What does “*” mean?</a:t>
            </a:r>
            <a:endParaRPr lang="en-US" sz="4400" dirty="0">
              <a:solidFill>
                <a:srgbClr val="0000CC"/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CE8E7D-04D2-8394-F175-FE4B2AE20D75}"/>
              </a:ext>
            </a:extLst>
          </p:cNvPr>
          <p:cNvGrpSpPr/>
          <p:nvPr userDrawn="1"/>
        </p:nvGrpSpPr>
        <p:grpSpPr>
          <a:xfrm>
            <a:off x="646906" y="993775"/>
            <a:ext cx="7821275" cy="1387475"/>
            <a:chOff x="546100" y="790575"/>
            <a:chExt cx="7821275" cy="1387475"/>
          </a:xfrm>
        </p:grpSpPr>
        <p:sp>
          <p:nvSpPr>
            <p:cNvPr id="4" name="Arrow: Left-Right 3">
              <a:extLst>
                <a:ext uri="{FF2B5EF4-FFF2-40B4-BE49-F238E27FC236}">
                  <a16:creationId xmlns:a16="http://schemas.microsoft.com/office/drawing/2014/main" id="{58561D98-16A9-0EA7-FD7C-EB3CCD04B052}"/>
                </a:ext>
              </a:extLst>
            </p:cNvPr>
            <p:cNvSpPr/>
            <p:nvPr/>
          </p:nvSpPr>
          <p:spPr>
            <a:xfrm>
              <a:off x="2838450" y="790575"/>
              <a:ext cx="3489325" cy="1387475"/>
            </a:xfrm>
            <a:prstGeom prst="leftRightArrow">
              <a:avLst>
                <a:gd name="adj1" fmla="val 79028"/>
                <a:gd name="adj2" fmla="val 51485"/>
              </a:avLst>
            </a:prstGeom>
            <a:solidFill>
              <a:srgbClr val="0000CC"/>
            </a:solidFill>
            <a:ln>
              <a:noFill/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bg1"/>
                  </a:solidFill>
                  <a:ea typeface="新細明體" pitchFamily="18" charset="-120"/>
                </a:rPr>
                <a:t>2 different </a:t>
              </a:r>
            </a:p>
            <a:p>
              <a:pPr lvl="0" algn="ctr"/>
              <a:r>
                <a:rPr lang="en-US" altLang="zh-TW" sz="3600" dirty="0">
                  <a:solidFill>
                    <a:schemeClr val="bg1"/>
                  </a:solidFill>
                  <a:ea typeface="新細明體" pitchFamily="18" charset="-120"/>
                </a:rPr>
                <a:t>meanings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7AB02D-1354-8D39-26EF-A713754BF0CD}"/>
                </a:ext>
              </a:extLst>
            </p:cNvPr>
            <p:cNvSpPr txBox="1"/>
            <p:nvPr/>
          </p:nvSpPr>
          <p:spPr>
            <a:xfrm>
              <a:off x="546100" y="930275"/>
              <a:ext cx="2219325" cy="1193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</a:ln>
            <a:effectLst/>
          </p:spPr>
          <p:txBody>
            <a:bodyPr wrap="none" anchor="ctr" anchorCtr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within</a:t>
              </a:r>
            </a:p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declaration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6C3F231-234A-9F71-49CF-06ABEE35CB06}"/>
                </a:ext>
              </a:extLst>
            </p:cNvPr>
            <p:cNvSpPr txBox="1"/>
            <p:nvPr/>
          </p:nvSpPr>
          <p:spPr>
            <a:xfrm>
              <a:off x="6336050" y="1126222"/>
              <a:ext cx="2031325" cy="646331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</a:ln>
            <a:effectLst/>
          </p:spPr>
          <p:txBody>
            <a:bodyPr wrap="none" anchor="ctr" anchorCtr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elsewhere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AB5159A-652F-7DD8-A394-2D7FD40685B3}"/>
              </a:ext>
            </a:extLst>
          </p:cNvPr>
          <p:cNvGrpSpPr/>
          <p:nvPr userDrawn="1"/>
        </p:nvGrpSpPr>
        <p:grpSpPr>
          <a:xfrm>
            <a:off x="4321175" y="2822575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44C7B0D-2A76-C5C7-387B-053C49814F6D}"/>
                </a:ext>
              </a:extLst>
            </p:cNvPr>
            <p:cNvSpPr/>
            <p:nvPr/>
          </p:nvSpPr>
          <p:spPr>
            <a:xfrm>
              <a:off x="528" y="2722"/>
              <a:ext cx="4727" cy="734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0" name="Object 10">
              <a:extLst>
                <a:ext uri="{FF2B5EF4-FFF2-40B4-BE49-F238E27FC236}">
                  <a16:creationId xmlns:a16="http://schemas.microsoft.com/office/drawing/2014/main" id="{7A238AB4-2019-C075-8E3C-F445EB1E83D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" imgW="4683048" imgH="649666" progId="CorelDraw.Graphic.7">
                    <p:embed/>
                  </p:oleObj>
                </mc:Choice>
                <mc:Fallback>
                  <p:oleObj name="CorelDRAW" r:id="rId2" imgW="4683048" imgH="649666" progId="CorelDraw.Graphic.7">
                    <p:embed/>
                    <p:pic>
                      <p:nvPicPr>
                        <p:cNvPr id="28" name="Object 10">
                          <a:extLst>
                            <a:ext uri="{FF2B5EF4-FFF2-40B4-BE49-F238E27FC236}">
                              <a16:creationId xmlns:a16="http://schemas.microsoft.com/office/drawing/2014/main" id="{A40E3998-D463-49B0-A68E-85973D6B805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1882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put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5BB914-6804-462F-80B3-3940CD9958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3439" y="952122"/>
            <a:ext cx="1454418" cy="6699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A7AE9D-81E5-BB0C-0803-DF2D350B47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29317" y="3259397"/>
            <a:ext cx="1166406" cy="10805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5F691D-35E9-4483-C642-3EF1EDDA7B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497" y="1426358"/>
            <a:ext cx="4355638" cy="2764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868444-9CA2-C043-57A2-0FEF6C54506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572000" y="1469339"/>
            <a:ext cx="1244506" cy="8720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1EF90C-EDBD-3001-9962-75C4C6B99FF3}"/>
              </a:ext>
            </a:extLst>
          </p:cNvPr>
          <p:cNvSpPr txBox="1"/>
          <p:nvPr userDrawn="1"/>
        </p:nvSpPr>
        <p:spPr>
          <a:xfrm>
            <a:off x="2580639" y="122473"/>
            <a:ext cx="4035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dirty="0" err="1">
                <a:solidFill>
                  <a:srgbClr val="0000CC"/>
                </a:solidFill>
                <a:latin typeface="+mj-lt"/>
              </a:rPr>
              <a:t>fprintf</a:t>
            </a:r>
            <a:r>
              <a:rPr lang="en-CA" sz="4400" dirty="0">
                <a:solidFill>
                  <a:srgbClr val="0000CC"/>
                </a:solidFill>
                <a:latin typeface="+mj-lt"/>
              </a:rPr>
              <a:t>(), </a:t>
            </a:r>
            <a:r>
              <a:rPr lang="en-CA" sz="4400" dirty="0" err="1">
                <a:solidFill>
                  <a:srgbClr val="0000CC"/>
                </a:solidFill>
                <a:latin typeface="+mj-lt"/>
              </a:rPr>
              <a:t>fscanf</a:t>
            </a:r>
            <a:r>
              <a:rPr lang="en-CA" sz="4400" dirty="0">
                <a:solidFill>
                  <a:srgbClr val="0000CC"/>
                </a:solidFill>
                <a:latin typeface="+mj-lt"/>
              </a:rPr>
              <a:t>()</a:t>
            </a:r>
            <a:endParaRPr lang="en-US" sz="4400" dirty="0">
              <a:solidFill>
                <a:srgbClr val="0000C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763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bits2c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sdba.info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56464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32226" y="6627813"/>
            <a:ext cx="555488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6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233635" y="833839"/>
            <a:ext cx="9579045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0" y="-71143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§6 Pointers &amp; Addresses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" y="1518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06279" y="140454"/>
            <a:ext cx="344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6475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70" r:id="rId4"/>
    <p:sldLayoutId id="2147483667" r:id="rId5"/>
    <p:sldLayoutId id="2147483668" r:id="rId6"/>
    <p:sldLayoutId id="2147483669" r:id="rId7"/>
    <p:sldLayoutId id="2147483671" r:id="rId8"/>
    <p:sldLayoutId id="2147483672" r:id="rId9"/>
    <p:sldLayoutId id="2147483678" r:id="rId10"/>
    <p:sldLayoutId id="2147483673" r:id="rId11"/>
    <p:sldLayoutId id="2147483676" r:id="rId12"/>
    <p:sldLayoutId id="2147483677" r:id="rId13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hyperlink" Target="../animate/vp130.exe" TargetMode="Externa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slide" Target="slide20.xml"/><Relationship Id="rId7" Type="http://schemas.openxmlformats.org/officeDocument/2006/relationships/slide" Target="slide3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36.xml"/><Relationship Id="rId5" Type="http://schemas.openxmlformats.org/officeDocument/2006/relationships/slide" Target="slide24.xml"/><Relationship Id="rId10" Type="http://schemas.openxmlformats.org/officeDocument/2006/relationships/slide" Target="slide35.xml"/><Relationship Id="rId4" Type="http://schemas.openxmlformats.org/officeDocument/2006/relationships/slide" Target="slide23.xml"/><Relationship Id="rId9" Type="http://schemas.openxmlformats.org/officeDocument/2006/relationships/slide" Target="slide3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../animate/vp131.exe" TargetMode="External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6.bin"/><Relationship Id="rId7" Type="http://schemas.openxmlformats.org/officeDocument/2006/relationships/image" Target="../media/image16.png"/><Relationship Id="rId12" Type="http://schemas.openxmlformats.org/officeDocument/2006/relationships/hyperlink" Target="../chinese/rp13ptr-c.ex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hyperlink" Target="../animate/rp13ptr.exe" TargetMode="External"/><Relationship Id="rId11" Type="http://schemas.openxmlformats.org/officeDocument/2006/relationships/image" Target="../media/image17.wmf"/><Relationship Id="rId5" Type="http://schemas.openxmlformats.org/officeDocument/2006/relationships/slide" Target="slide18.xml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5.wmf"/><Relationship Id="rId9" Type="http://schemas.openxmlformats.org/officeDocument/2006/relationships/image" Target="../media/image14.png"/><Relationship Id="rId1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13ptr2.pp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6ptr_confusion.pptx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altLang="zh-TW" dirty="0"/>
              <a:t>§6 Pointers </a:t>
            </a:r>
            <a:r>
              <a:rPr lang="zh-TW" altLang="en-US" sz="4800" dirty="0">
                <a:ea typeface="新細明體" panose="02020500000000000000" pitchFamily="18" charset="-120"/>
              </a:rPr>
              <a:t>指標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E3222-3506-8E3B-92B2-8981352225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TW" dirty="0"/>
              <a:t>Pre-Reading: Structuring Data and Building Algorithms §1.3.1</a:t>
            </a:r>
          </a:p>
        </p:txBody>
      </p:sp>
      <p:graphicFrame>
        <p:nvGraphicFramePr>
          <p:cNvPr id="3" name="Object 19">
            <a:extLst>
              <a:ext uri="{FF2B5EF4-FFF2-40B4-BE49-F238E27FC236}">
                <a16:creationId xmlns:a16="http://schemas.microsoft.com/office/drawing/2014/main" id="{098C88BE-DD74-B53A-F48D-715D1933E2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735760"/>
              </p:ext>
            </p:extLst>
          </p:nvPr>
        </p:nvGraphicFramePr>
        <p:xfrm>
          <a:off x="7150264" y="939573"/>
          <a:ext cx="1993736" cy="1219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856160" imgH="1136160" progId="CorelDraw.Graphic.7">
                  <p:embed/>
                </p:oleObj>
              </mc:Choice>
              <mc:Fallback>
                <p:oleObj name="CorelDRAW" r:id="rId3" imgW="1856160" imgH="1136160" progId="CorelDraw.Graphic.7">
                  <p:embed/>
                  <p:pic>
                    <p:nvPicPr>
                      <p:cNvPr id="2067" name="Object 19">
                        <a:extLst>
                          <a:ext uri="{FF2B5EF4-FFF2-40B4-BE49-F238E27FC236}">
                            <a16:creationId xmlns:a16="http://schemas.microsoft.com/office/drawing/2014/main" id="{02F8CDE9-F731-245B-27BC-7226E5F2B1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264" y="939573"/>
                        <a:ext cx="1993736" cy="12196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CA25-6528-4A8C-BBF2-7E133B95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8F778-0426-4981-A46E-E82E15E75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Why do we need? (Motivation)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are they? (Ref. SDBA 1.3)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VP diagrams (Ref. SDBA 1.3)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Declaring, Initializing &amp; Using (Ref. SDBA §1.3)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Pointers, Variables &amp; Functions (Ref. SDBA §1.4)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Application (</a:t>
            </a:r>
            <a:r>
              <a:rPr lang="en-US" dirty="0" err="1"/>
              <a:t>fscanf</a:t>
            </a:r>
            <a:r>
              <a:rPr lang="en-US" dirty="0"/>
              <a:t>())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Misunderstandings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 to our problems…</a:t>
            </a:r>
          </a:p>
        </p:txBody>
      </p:sp>
    </p:spTree>
    <p:extLst>
      <p:ext uri="{BB962C8B-B14F-4D97-AF65-F5344CB8AC3E}">
        <p14:creationId xmlns:p14="http://schemas.microsoft.com/office/powerpoint/2010/main" val="123410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6C43D-C4B7-47DD-F9CF-63D8193B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5AEE073-0E6D-B351-F5BB-3298266C615E}"/>
              </a:ext>
            </a:extLst>
          </p:cNvPr>
          <p:cNvSpPr/>
          <p:nvPr/>
        </p:nvSpPr>
        <p:spPr>
          <a:xfrm>
            <a:off x="-1686" y="2424706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37BF5-DF87-6486-D613-42CEC554EE87}"/>
              </a:ext>
            </a:extLst>
          </p:cNvPr>
          <p:cNvSpPr/>
          <p:nvPr/>
        </p:nvSpPr>
        <p:spPr>
          <a:xfrm>
            <a:off x="4664" y="5683250"/>
            <a:ext cx="238928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67E91-DD87-22E7-C910-F77ABA67726A}"/>
              </a:ext>
            </a:extLst>
          </p:cNvPr>
          <p:cNvSpPr/>
          <p:nvPr/>
        </p:nvSpPr>
        <p:spPr>
          <a:xfrm>
            <a:off x="-38101" y="4013200"/>
            <a:ext cx="2690602" cy="5431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709005-6C71-F495-FCCE-576BAF58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Pointers Lesson 1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B36EEF-79A8-FB10-A4B6-957EACA7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lnSpcReduction="10000"/>
          </a:bodyPr>
          <a:lstStyle/>
          <a:p>
            <a:r>
              <a:rPr lang="en-CA" dirty="0"/>
              <a:t>Worked Example M3: Function calls </a:t>
            </a:r>
            <a:r>
              <a:rPr lang="en-CA" dirty="0">
                <a:sym typeface="Wingdings" panose="05000000000000000000" pitchFamily="2" charset="2"/>
              </a:rPr>
              <a:t>function calls function: e.g.</a:t>
            </a:r>
            <a:r>
              <a:rPr lang="en-CA" dirty="0"/>
              <a:t> Quadratic Equation Solution 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Pointers and Addresses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Theory: Pointers and Addresses</a:t>
            </a:r>
            <a:endParaRPr lang="en-CA" altLang="zh-TW" dirty="0">
              <a:sym typeface="Wingdings" panose="05000000000000000000" pitchFamily="2" charset="2"/>
            </a:endParaRPr>
          </a:p>
          <a:p>
            <a:r>
              <a:rPr lang="en-CA" altLang="zh-TW" dirty="0"/>
              <a:t>You Turn: Code &amp; Observe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Closing Discussion on Pointer</a:t>
            </a:r>
          </a:p>
          <a:p>
            <a:r>
              <a:rPr lang="en-CA" altLang="zh-TW" dirty="0"/>
              <a:t>Retry Milestones 2 or 3 </a:t>
            </a:r>
          </a:p>
          <a:p>
            <a:r>
              <a:rPr lang="en-CA" dirty="0"/>
              <a:t>Go Home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A0321-F0F0-38F9-D61B-3EB4DD668400}"/>
              </a:ext>
            </a:extLst>
          </p:cNvPr>
          <p:cNvSpPr txBox="1"/>
          <p:nvPr/>
        </p:nvSpPr>
        <p:spPr>
          <a:xfrm>
            <a:off x="5784644" y="3535363"/>
            <a:ext cx="2714205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s-ES" altLang="zh-TW" sz="2400" b="1" dirty="0">
                <a:solidFill>
                  <a:srgbClr val="00B050"/>
                </a:solidFill>
              </a:rPr>
              <a:t>General </a:t>
            </a:r>
            <a:r>
              <a:rPr lang="en-CA" sz="2400" b="1" noProof="0" dirty="0">
                <a:solidFill>
                  <a:srgbClr val="00B050"/>
                </a:solidFill>
              </a:rPr>
              <a:t>Concepts</a:t>
            </a:r>
            <a:r>
              <a:rPr lang="es-ES" altLang="zh-TW" sz="2400" b="1" dirty="0">
                <a:solidFill>
                  <a:srgbClr val="00B050"/>
                </a:solidFill>
              </a:rPr>
              <a:t>: </a:t>
            </a:r>
          </a:p>
          <a:p>
            <a:r>
              <a:rPr lang="es-ES" altLang="zh-TW" sz="2400" b="1" dirty="0">
                <a:solidFill>
                  <a:srgbClr val="00B050"/>
                </a:solidFill>
              </a:rPr>
              <a:t>§4 Pointers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25 </a:t>
            </a:r>
          </a:p>
        </p:txBody>
      </p:sp>
    </p:spTree>
    <p:extLst>
      <p:ext uri="{BB962C8B-B14F-4D97-AF65-F5344CB8AC3E}">
        <p14:creationId xmlns:p14="http://schemas.microsoft.com/office/powerpoint/2010/main" val="354391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50DA9-C597-8783-D12C-16104FA17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430B3DD-D96C-97E2-B702-826556442255}"/>
              </a:ext>
            </a:extLst>
          </p:cNvPr>
          <p:cNvSpPr/>
          <p:nvPr/>
        </p:nvSpPr>
        <p:spPr>
          <a:xfrm>
            <a:off x="0" y="2210551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FD8E1C-5A5A-B767-7B39-F238EE977375}"/>
              </a:ext>
            </a:extLst>
          </p:cNvPr>
          <p:cNvSpPr/>
          <p:nvPr/>
        </p:nvSpPr>
        <p:spPr>
          <a:xfrm>
            <a:off x="0" y="5324327"/>
            <a:ext cx="238928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7B9E7F-FD00-1891-DCF4-C20F0EAD20E9}"/>
              </a:ext>
            </a:extLst>
          </p:cNvPr>
          <p:cNvSpPr/>
          <p:nvPr/>
        </p:nvSpPr>
        <p:spPr>
          <a:xfrm>
            <a:off x="-38101" y="3679945"/>
            <a:ext cx="2853940" cy="4073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1E708A-D85D-2FE2-37FE-A060A03AD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Pointers Lesson 2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37568D-8D04-7E96-2F47-BADA66907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 lnSpcReduction="20000"/>
          </a:bodyPr>
          <a:lstStyle/>
          <a:p>
            <a:r>
              <a:rPr lang="en-CA" altLang="zh-TW" dirty="0">
                <a:sym typeface="Wingdings" panose="05000000000000000000" pitchFamily="2" charset="2"/>
              </a:rPr>
              <a:t>Review: Pointers &amp; Addresses 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&amp; Functions including I/O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Clarifying Misunderstandings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US" dirty="0"/>
              <a:t>Apply: Live Coding Demo: Falling Objects</a:t>
            </a:r>
          </a:p>
          <a:p>
            <a:r>
              <a:rPr lang="en-CA" altLang="zh-TW" dirty="0"/>
              <a:t>Break (10’)</a:t>
            </a:r>
          </a:p>
          <a:p>
            <a:r>
              <a:rPr lang="en-US" dirty="0"/>
              <a:t>Apply Optics</a:t>
            </a:r>
          </a:p>
          <a:p>
            <a:pPr lvl="1"/>
            <a:r>
              <a:rPr lang="en-CA" altLang="zh-TW" dirty="0"/>
              <a:t>Your Turn</a:t>
            </a:r>
          </a:p>
          <a:p>
            <a:pPr lvl="1"/>
            <a:r>
              <a:rPr lang="en-CA" altLang="zh-TW" dirty="0"/>
              <a:t>Live Coding Demo</a:t>
            </a:r>
          </a:p>
          <a:p>
            <a:r>
              <a:rPr lang="en-CA" altLang="zh-TW" dirty="0"/>
              <a:t>M4 VP Diagram Interpretation First Try + Retry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 (Your Turn): Root Finding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3334D9-5301-2AD7-6658-D55CC1BF8D29}"/>
              </a:ext>
            </a:extLst>
          </p:cNvPr>
          <p:cNvSpPr txBox="1"/>
          <p:nvPr/>
        </p:nvSpPr>
        <p:spPr>
          <a:xfrm>
            <a:off x="7321262" y="2671971"/>
            <a:ext cx="1762535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CA" altLang="zh-TW" sz="2000" b="1" dirty="0">
                <a:solidFill>
                  <a:srgbClr val="00B050"/>
                </a:solidFill>
              </a:rPr>
              <a:t>§3 C-Code </a:t>
            </a:r>
          </a:p>
          <a:p>
            <a:r>
              <a:rPr lang="en-CA" altLang="zh-TW" sz="2000" b="1" dirty="0">
                <a:solidFill>
                  <a:srgbClr val="00B050"/>
                </a:solidFill>
              </a:rPr>
              <a:t>(</a:t>
            </a:r>
            <a:r>
              <a:rPr lang="en-CA" altLang="zh-TW" sz="2000" b="1" dirty="0" err="1">
                <a:solidFill>
                  <a:srgbClr val="00B050"/>
                </a:solidFill>
                <a:sym typeface="Wingdings" panose="05000000000000000000" pitchFamily="2" charset="2"/>
              </a:rPr>
              <a:t>g_ptr.c</a:t>
            </a:r>
            <a:r>
              <a:rPr lang="en-CA" altLang="zh-TW" sz="2000" b="1" dirty="0">
                <a:solidFill>
                  <a:srgbClr val="00B050"/>
                </a:solidFill>
              </a:rPr>
              <a:t>) </a:t>
            </a:r>
            <a:r>
              <a:rPr lang="en-CA" altLang="zh-TW" sz="2000" b="1" dirty="0" err="1">
                <a:solidFill>
                  <a:srgbClr val="00B050"/>
                </a:solidFill>
              </a:rPr>
              <a:t>pg</a:t>
            </a:r>
            <a:r>
              <a:rPr lang="en-CA" altLang="zh-TW" sz="2000" b="1" dirty="0">
                <a:solidFill>
                  <a:srgbClr val="00B050"/>
                </a:solidFill>
              </a:rPr>
              <a:t> 31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9EBDA9-F432-C139-2D52-DECED7EEC872}"/>
              </a:ext>
            </a:extLst>
          </p:cNvPr>
          <p:cNvSpPr txBox="1"/>
          <p:nvPr/>
        </p:nvSpPr>
        <p:spPr>
          <a:xfrm>
            <a:off x="3163353" y="3733358"/>
            <a:ext cx="2868093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Simple Lens Formula</a:t>
            </a:r>
          </a:p>
          <a:p>
            <a:r>
              <a:rPr lang="pt-BR" altLang="zh-TW" sz="2000" b="1" dirty="0">
                <a:solidFill>
                  <a:srgbClr val="00B050"/>
                </a:solidFill>
              </a:rPr>
              <a:t> (o_ptr.c) pg 39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0258F6-C1E8-A1F0-E96B-0101AC69CF61}"/>
              </a:ext>
            </a:extLst>
          </p:cNvPr>
          <p:cNvSpPr txBox="1"/>
          <p:nvPr/>
        </p:nvSpPr>
        <p:spPr>
          <a:xfrm>
            <a:off x="6799130" y="5555652"/>
            <a:ext cx="1951175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Root Finding</a:t>
            </a:r>
          </a:p>
          <a:p>
            <a:r>
              <a:rPr lang="pt-BR" altLang="zh-TW" sz="2000" b="1" dirty="0">
                <a:solidFill>
                  <a:srgbClr val="00B050"/>
                </a:solidFill>
              </a:rPr>
              <a:t>(r_ptr.c) pg 51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54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378D-79BC-4846-8643-084DCD8FA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Pointers?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BE1D6-3FB2-41AE-9564-4EB1A6019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function can return only 1 piece of info</a:t>
            </a:r>
          </a:p>
          <a:p>
            <a:endParaRPr lang="en-US" dirty="0"/>
          </a:p>
          <a:p>
            <a:r>
              <a:rPr lang="en-US" dirty="0"/>
              <a:t>Nice to get two pieces of info at once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Height (h) and time (t) for falling object</a:t>
            </a:r>
          </a:p>
          <a:p>
            <a:pPr lvl="1"/>
            <a:r>
              <a:rPr lang="en-US" dirty="0"/>
              <a:t>Position (xl) &amp; focal length (f) of lens</a:t>
            </a:r>
          </a:p>
          <a:p>
            <a:pPr lvl="1"/>
            <a:r>
              <a:rPr lang="en-US" dirty="0"/>
              <a:t>minimum (</a:t>
            </a:r>
            <a:r>
              <a:rPr lang="en-US" dirty="0" err="1"/>
              <a:t>xs</a:t>
            </a:r>
            <a:r>
              <a:rPr lang="en-US" dirty="0"/>
              <a:t>) and maximum (</a:t>
            </a:r>
            <a:r>
              <a:rPr lang="en-US" dirty="0" err="1"/>
              <a:t>xb</a:t>
            </a:r>
            <a:r>
              <a:rPr lang="en-US" dirty="0"/>
              <a:t>) for root finder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A218CD-1984-4427-B866-AE0861B20360}"/>
              </a:ext>
            </a:extLst>
          </p:cNvPr>
          <p:cNvSpPr txBox="1"/>
          <p:nvPr/>
        </p:nvSpPr>
        <p:spPr>
          <a:xfrm>
            <a:off x="789924" y="1503624"/>
            <a:ext cx="705084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double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getFloatPrompt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(</a:t>
            </a:r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char *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);</a:t>
            </a:r>
            <a:endParaRPr lang="en-IN" sz="32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264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378D-79BC-4846-8643-084DCD8FA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Pointers?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BE1D6-3FB2-41AE-9564-4EB1A6019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do this need either to:</a:t>
            </a:r>
          </a:p>
          <a:p>
            <a:pPr lvl="1"/>
            <a:r>
              <a:rPr lang="en-US" dirty="0"/>
              <a:t>tell function where to put data, or,</a:t>
            </a:r>
          </a:p>
          <a:p>
            <a:pPr lvl="1"/>
            <a:r>
              <a:rPr lang="en-US" dirty="0"/>
              <a:t>have function tell us where it put data </a:t>
            </a:r>
          </a:p>
          <a:p>
            <a:pPr marL="57150" indent="0">
              <a:buNone/>
            </a:pPr>
            <a:r>
              <a:rPr lang="en-US" dirty="0">
                <a:sym typeface="Wingdings" panose="05000000000000000000" pitchFamily="2" charset="2"/>
              </a:rPr>
              <a:t> exchange addresses</a:t>
            </a:r>
          </a:p>
          <a:p>
            <a:pPr marL="514350" indent="-457200"/>
            <a:r>
              <a:rPr lang="en-US" dirty="0">
                <a:sym typeface="Wingdings" panose="05000000000000000000" pitchFamily="2" charset="2"/>
              </a:rPr>
              <a:t>To do this requires pointers…</a:t>
            </a:r>
          </a:p>
        </p:txBody>
      </p:sp>
    </p:spTree>
    <p:extLst>
      <p:ext uri="{BB962C8B-B14F-4D97-AF65-F5344CB8AC3E}">
        <p14:creationId xmlns:p14="http://schemas.microsoft.com/office/powerpoint/2010/main" val="387539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94E2-6A6A-5742-87BE-CD2C421E5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55835E-7794-F44F-F50D-66C64D32B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 dirty="0"/>
              <a:t>Why do we need Pointers?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C3C78-DFF1-9F92-66FA-94E133917C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0" y="820043"/>
            <a:ext cx="6852827" cy="59964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Using variables (direct transfer, copy)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0E98C6-6B83-5613-AF65-6B30797E7B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327" y="3415318"/>
            <a:ext cx="7225517" cy="58477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Using pointers (common box, original)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FFE2B69-843C-375B-88C1-DDE79480CAD0}"/>
              </a:ext>
            </a:extLst>
          </p:cNvPr>
          <p:cNvGrpSpPr/>
          <p:nvPr/>
        </p:nvGrpSpPr>
        <p:grpSpPr>
          <a:xfrm>
            <a:off x="1341411" y="1610025"/>
            <a:ext cx="676933" cy="1479231"/>
            <a:chOff x="4499629" y="1648935"/>
            <a:chExt cx="676933" cy="147923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4ACA7D-163B-4026-900F-2E1EA8D9CA8F}"/>
                </a:ext>
              </a:extLst>
            </p:cNvPr>
            <p:cNvSpPr/>
            <p:nvPr/>
          </p:nvSpPr>
          <p:spPr>
            <a:xfrm>
              <a:off x="4675260" y="1648935"/>
              <a:ext cx="325931" cy="325931"/>
            </a:xfrm>
            <a:custGeom>
              <a:avLst/>
              <a:gdLst>
                <a:gd name="connsiteX0" fmla="*/ 300076 w 325930"/>
                <a:gd name="connsiteY0" fmla="*/ 174718 h 325930"/>
                <a:gd name="connsiteX1" fmla="*/ 174718 w 325930"/>
                <a:gd name="connsiteY1" fmla="*/ 300076 h 325930"/>
                <a:gd name="connsiteX2" fmla="*/ 49360 w 325930"/>
                <a:gd name="connsiteY2" fmla="*/ 174718 h 325930"/>
                <a:gd name="connsiteX3" fmla="*/ 174718 w 325930"/>
                <a:gd name="connsiteY3" fmla="*/ 49360 h 325930"/>
                <a:gd name="connsiteX4" fmla="*/ 300076 w 325930"/>
                <a:gd name="connsiteY4" fmla="*/ 174718 h 32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30" h="325930">
                  <a:moveTo>
                    <a:pt x="300076" y="174718"/>
                  </a:moveTo>
                  <a:cubicBezTo>
                    <a:pt x="300076" y="243951"/>
                    <a:pt x="243951" y="300076"/>
                    <a:pt x="174718" y="300076"/>
                  </a:cubicBezTo>
                  <a:cubicBezTo>
                    <a:pt x="105484" y="300076"/>
                    <a:pt x="49360" y="243951"/>
                    <a:pt x="49360" y="174718"/>
                  </a:cubicBezTo>
                  <a:cubicBezTo>
                    <a:pt x="49360" y="105484"/>
                    <a:pt x="105484" y="49360"/>
                    <a:pt x="174718" y="49360"/>
                  </a:cubicBezTo>
                  <a:cubicBezTo>
                    <a:pt x="243951" y="49360"/>
                    <a:pt x="300076" y="105484"/>
                    <a:pt x="300076" y="174718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098419-2A4D-CC3A-7855-DA1BE8AEE32C}"/>
                </a:ext>
              </a:extLst>
            </p:cNvPr>
            <p:cNvSpPr/>
            <p:nvPr/>
          </p:nvSpPr>
          <p:spPr>
            <a:xfrm>
              <a:off x="4499629" y="1924729"/>
              <a:ext cx="676933" cy="1203437"/>
            </a:xfrm>
            <a:custGeom>
              <a:avLst/>
              <a:gdLst>
                <a:gd name="connsiteX0" fmla="*/ 649452 w 676933"/>
                <a:gd name="connsiteY0" fmla="*/ 536495 h 1203436"/>
                <a:gd name="connsiteX1" fmla="*/ 649452 w 676933"/>
                <a:gd name="connsiteY1" fmla="*/ 514181 h 1203436"/>
                <a:gd name="connsiteX2" fmla="*/ 613600 w 676933"/>
                <a:gd name="connsiteY2" fmla="*/ 357483 h 1203436"/>
                <a:gd name="connsiteX3" fmla="*/ 601064 w 676933"/>
                <a:gd name="connsiteY3" fmla="*/ 293049 h 1203436"/>
                <a:gd name="connsiteX4" fmla="*/ 601064 w 676933"/>
                <a:gd name="connsiteY4" fmla="*/ 293049 h 1203436"/>
                <a:gd name="connsiteX5" fmla="*/ 568972 w 676933"/>
                <a:gd name="connsiteY5" fmla="*/ 147634 h 1203436"/>
                <a:gd name="connsiteX6" fmla="*/ 550921 w 676933"/>
                <a:gd name="connsiteY6" fmla="*/ 119554 h 1203436"/>
                <a:gd name="connsiteX7" fmla="*/ 450635 w 676933"/>
                <a:gd name="connsiteY7" fmla="*/ 66151 h 1203436"/>
                <a:gd name="connsiteX8" fmla="*/ 248558 w 676933"/>
                <a:gd name="connsiteY8" fmla="*/ 66151 h 1203436"/>
                <a:gd name="connsiteX9" fmla="*/ 149775 w 676933"/>
                <a:gd name="connsiteY9" fmla="*/ 119554 h 1203436"/>
                <a:gd name="connsiteX10" fmla="*/ 132727 w 676933"/>
                <a:gd name="connsiteY10" fmla="*/ 147634 h 1203436"/>
                <a:gd name="connsiteX11" fmla="*/ 50993 w 676933"/>
                <a:gd name="connsiteY11" fmla="*/ 511674 h 1203436"/>
                <a:gd name="connsiteX12" fmla="*/ 88839 w 676933"/>
                <a:gd name="connsiteY12" fmla="*/ 575386 h 1203436"/>
                <a:gd name="connsiteX13" fmla="*/ 90857 w 676933"/>
                <a:gd name="connsiteY13" fmla="*/ 575857 h 1203436"/>
                <a:gd name="connsiteX14" fmla="*/ 99632 w 676933"/>
                <a:gd name="connsiteY14" fmla="*/ 575857 h 1203436"/>
                <a:gd name="connsiteX15" fmla="*/ 149775 w 676933"/>
                <a:gd name="connsiteY15" fmla="*/ 536495 h 1203436"/>
                <a:gd name="connsiteX16" fmla="*/ 224990 w 676933"/>
                <a:gd name="connsiteY16" fmla="*/ 199783 h 1203436"/>
                <a:gd name="connsiteX17" fmla="*/ 224990 w 676933"/>
                <a:gd name="connsiteY17" fmla="*/ 377791 h 1203436"/>
                <a:gd name="connsiteX18" fmla="*/ 149775 w 676933"/>
                <a:gd name="connsiteY18" fmla="*/ 751358 h 1203436"/>
                <a:gd name="connsiteX19" fmla="*/ 224990 w 676933"/>
                <a:gd name="connsiteY19" fmla="*/ 751358 h 1203436"/>
                <a:gd name="connsiteX20" fmla="*/ 224990 w 676933"/>
                <a:gd name="connsiteY20" fmla="*/ 1177575 h 1203436"/>
                <a:gd name="connsiteX21" fmla="*/ 325277 w 676933"/>
                <a:gd name="connsiteY21" fmla="*/ 1177575 h 1203436"/>
                <a:gd name="connsiteX22" fmla="*/ 325277 w 676933"/>
                <a:gd name="connsiteY22" fmla="*/ 751358 h 1203436"/>
                <a:gd name="connsiteX23" fmla="*/ 375420 w 676933"/>
                <a:gd name="connsiteY23" fmla="*/ 751358 h 1203436"/>
                <a:gd name="connsiteX24" fmla="*/ 375420 w 676933"/>
                <a:gd name="connsiteY24" fmla="*/ 1177575 h 1203436"/>
                <a:gd name="connsiteX25" fmla="*/ 475706 w 676933"/>
                <a:gd name="connsiteY25" fmla="*/ 1177575 h 1203436"/>
                <a:gd name="connsiteX26" fmla="*/ 475706 w 676933"/>
                <a:gd name="connsiteY26" fmla="*/ 751358 h 1203436"/>
                <a:gd name="connsiteX27" fmla="*/ 550921 w 676933"/>
                <a:gd name="connsiteY27" fmla="*/ 751358 h 1203436"/>
                <a:gd name="connsiteX28" fmla="*/ 475706 w 676933"/>
                <a:gd name="connsiteY28" fmla="*/ 378042 h 1203436"/>
                <a:gd name="connsiteX29" fmla="*/ 475706 w 676933"/>
                <a:gd name="connsiteY29" fmla="*/ 199783 h 1203436"/>
                <a:gd name="connsiteX30" fmla="*/ 550921 w 676933"/>
                <a:gd name="connsiteY30" fmla="*/ 536495 h 1203436"/>
                <a:gd name="connsiteX31" fmla="*/ 601064 w 676933"/>
                <a:gd name="connsiteY31" fmla="*/ 575857 h 1203436"/>
                <a:gd name="connsiteX32" fmla="*/ 649452 w 676933"/>
                <a:gd name="connsiteY32" fmla="*/ 536495 h 12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76933" h="1203436">
                  <a:moveTo>
                    <a:pt x="649452" y="536495"/>
                  </a:moveTo>
                  <a:cubicBezTo>
                    <a:pt x="650831" y="529121"/>
                    <a:pt x="650831" y="521554"/>
                    <a:pt x="649452" y="514181"/>
                  </a:cubicBezTo>
                  <a:lnTo>
                    <a:pt x="613600" y="357483"/>
                  </a:lnTo>
                  <a:lnTo>
                    <a:pt x="601064" y="293049"/>
                  </a:lnTo>
                  <a:lnTo>
                    <a:pt x="601064" y="293049"/>
                  </a:lnTo>
                  <a:lnTo>
                    <a:pt x="568972" y="147634"/>
                  </a:lnTo>
                  <a:cubicBezTo>
                    <a:pt x="566340" y="136487"/>
                    <a:pt x="559969" y="126576"/>
                    <a:pt x="550921" y="119554"/>
                  </a:cubicBezTo>
                  <a:cubicBezTo>
                    <a:pt x="520845" y="96067"/>
                    <a:pt x="486911" y="77995"/>
                    <a:pt x="450635" y="66151"/>
                  </a:cubicBezTo>
                  <a:cubicBezTo>
                    <a:pt x="385135" y="43762"/>
                    <a:pt x="314057" y="43762"/>
                    <a:pt x="248558" y="66151"/>
                  </a:cubicBezTo>
                  <a:cubicBezTo>
                    <a:pt x="212789" y="78103"/>
                    <a:pt x="179365" y="96172"/>
                    <a:pt x="149775" y="119554"/>
                  </a:cubicBezTo>
                  <a:cubicBezTo>
                    <a:pt x="141101" y="126734"/>
                    <a:pt x="135095" y="136625"/>
                    <a:pt x="132727" y="147634"/>
                  </a:cubicBezTo>
                  <a:lnTo>
                    <a:pt x="50993" y="511674"/>
                  </a:lnTo>
                  <a:cubicBezTo>
                    <a:pt x="43851" y="539719"/>
                    <a:pt x="60795" y="568243"/>
                    <a:pt x="88839" y="575386"/>
                  </a:cubicBezTo>
                  <a:cubicBezTo>
                    <a:pt x="89509" y="575556"/>
                    <a:pt x="90181" y="575714"/>
                    <a:pt x="90857" y="575857"/>
                  </a:cubicBezTo>
                  <a:cubicBezTo>
                    <a:pt x="93777" y="576113"/>
                    <a:pt x="96713" y="576113"/>
                    <a:pt x="99632" y="575857"/>
                  </a:cubicBezTo>
                  <a:cubicBezTo>
                    <a:pt x="123609" y="576416"/>
                    <a:pt x="144625" y="559919"/>
                    <a:pt x="149775" y="536495"/>
                  </a:cubicBezTo>
                  <a:lnTo>
                    <a:pt x="224990" y="199783"/>
                  </a:lnTo>
                  <a:lnTo>
                    <a:pt x="224990" y="377791"/>
                  </a:lnTo>
                  <a:lnTo>
                    <a:pt x="149775" y="751358"/>
                  </a:lnTo>
                  <a:lnTo>
                    <a:pt x="224990" y="751358"/>
                  </a:lnTo>
                  <a:lnTo>
                    <a:pt x="224990" y="1177575"/>
                  </a:lnTo>
                  <a:lnTo>
                    <a:pt x="325277" y="1177575"/>
                  </a:lnTo>
                  <a:lnTo>
                    <a:pt x="325277" y="751358"/>
                  </a:lnTo>
                  <a:lnTo>
                    <a:pt x="375420" y="751358"/>
                  </a:lnTo>
                  <a:lnTo>
                    <a:pt x="375420" y="1177575"/>
                  </a:lnTo>
                  <a:lnTo>
                    <a:pt x="475706" y="1177575"/>
                  </a:lnTo>
                  <a:lnTo>
                    <a:pt x="475706" y="751358"/>
                  </a:lnTo>
                  <a:lnTo>
                    <a:pt x="550921" y="751358"/>
                  </a:lnTo>
                  <a:lnTo>
                    <a:pt x="475706" y="378042"/>
                  </a:lnTo>
                  <a:lnTo>
                    <a:pt x="475706" y="199783"/>
                  </a:lnTo>
                  <a:lnTo>
                    <a:pt x="550921" y="536495"/>
                  </a:lnTo>
                  <a:cubicBezTo>
                    <a:pt x="556071" y="559919"/>
                    <a:pt x="577088" y="576416"/>
                    <a:pt x="601064" y="575857"/>
                  </a:cubicBezTo>
                  <a:cubicBezTo>
                    <a:pt x="624190" y="575057"/>
                    <a:pt x="643962" y="558974"/>
                    <a:pt x="649452" y="536495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C2D6FA-864F-D265-A3CF-82E8F836216C}"/>
              </a:ext>
            </a:extLst>
          </p:cNvPr>
          <p:cNvGrpSpPr/>
          <p:nvPr/>
        </p:nvGrpSpPr>
        <p:grpSpPr>
          <a:xfrm>
            <a:off x="7684898" y="1664418"/>
            <a:ext cx="676933" cy="1480402"/>
            <a:chOff x="5152327" y="1648935"/>
            <a:chExt cx="676933" cy="1480402"/>
          </a:xfrm>
          <a:solidFill>
            <a:srgbClr val="0070C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6ACA57-42F3-4884-0A20-7F02D7E0EAE5}"/>
                </a:ext>
              </a:extLst>
            </p:cNvPr>
            <p:cNvSpPr/>
            <p:nvPr/>
          </p:nvSpPr>
          <p:spPr>
            <a:xfrm>
              <a:off x="5327121" y="1648935"/>
              <a:ext cx="325931" cy="325931"/>
            </a:xfrm>
            <a:custGeom>
              <a:avLst/>
              <a:gdLst>
                <a:gd name="connsiteX0" fmla="*/ 300076 w 325930"/>
                <a:gd name="connsiteY0" fmla="*/ 174718 h 325930"/>
                <a:gd name="connsiteX1" fmla="*/ 174718 w 325930"/>
                <a:gd name="connsiteY1" fmla="*/ 300076 h 325930"/>
                <a:gd name="connsiteX2" fmla="*/ 49360 w 325930"/>
                <a:gd name="connsiteY2" fmla="*/ 174718 h 325930"/>
                <a:gd name="connsiteX3" fmla="*/ 174718 w 325930"/>
                <a:gd name="connsiteY3" fmla="*/ 49360 h 325930"/>
                <a:gd name="connsiteX4" fmla="*/ 300076 w 325930"/>
                <a:gd name="connsiteY4" fmla="*/ 174718 h 32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30" h="325930">
                  <a:moveTo>
                    <a:pt x="300076" y="174718"/>
                  </a:moveTo>
                  <a:cubicBezTo>
                    <a:pt x="300076" y="243951"/>
                    <a:pt x="243951" y="300076"/>
                    <a:pt x="174718" y="300076"/>
                  </a:cubicBezTo>
                  <a:cubicBezTo>
                    <a:pt x="105484" y="300076"/>
                    <a:pt x="49360" y="243951"/>
                    <a:pt x="49360" y="174718"/>
                  </a:cubicBezTo>
                  <a:cubicBezTo>
                    <a:pt x="49360" y="105484"/>
                    <a:pt x="105484" y="49360"/>
                    <a:pt x="174718" y="49360"/>
                  </a:cubicBezTo>
                  <a:cubicBezTo>
                    <a:pt x="243951" y="49360"/>
                    <a:pt x="300076" y="105484"/>
                    <a:pt x="300076" y="174718"/>
                  </a:cubicBezTo>
                  <a:close/>
                </a:path>
              </a:pathLst>
            </a:custGeom>
            <a:grpFill/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CE7C12C-E649-4F0C-31B6-41BC6C97E6A4}"/>
                </a:ext>
              </a:extLst>
            </p:cNvPr>
            <p:cNvSpPr/>
            <p:nvPr/>
          </p:nvSpPr>
          <p:spPr>
            <a:xfrm>
              <a:off x="5152327" y="1925900"/>
              <a:ext cx="676933" cy="1203437"/>
            </a:xfrm>
            <a:custGeom>
              <a:avLst/>
              <a:gdLst>
                <a:gd name="connsiteX0" fmla="*/ 600228 w 676933"/>
                <a:gd name="connsiteY0" fmla="*/ 291878 h 1203436"/>
                <a:gd name="connsiteX1" fmla="*/ 600228 w 676933"/>
                <a:gd name="connsiteY1" fmla="*/ 293382 h 1203436"/>
                <a:gd name="connsiteX2" fmla="*/ 567635 w 676933"/>
                <a:gd name="connsiteY2" fmla="*/ 146463 h 1203436"/>
                <a:gd name="connsiteX3" fmla="*/ 550586 w 676933"/>
                <a:gd name="connsiteY3" fmla="*/ 118382 h 1203436"/>
                <a:gd name="connsiteX4" fmla="*/ 149441 w 676933"/>
                <a:gd name="connsiteY4" fmla="*/ 118382 h 1203436"/>
                <a:gd name="connsiteX5" fmla="*/ 132392 w 676933"/>
                <a:gd name="connsiteY5" fmla="*/ 146463 h 1203436"/>
                <a:gd name="connsiteX6" fmla="*/ 50408 w 676933"/>
                <a:gd name="connsiteY6" fmla="*/ 513009 h 1203436"/>
                <a:gd name="connsiteX7" fmla="*/ 90487 w 676933"/>
                <a:gd name="connsiteY7" fmla="*/ 573647 h 1203436"/>
                <a:gd name="connsiteX8" fmla="*/ 100551 w 676933"/>
                <a:gd name="connsiteY8" fmla="*/ 574685 h 1203436"/>
                <a:gd name="connsiteX9" fmla="*/ 148939 w 676933"/>
                <a:gd name="connsiteY9" fmla="*/ 535323 h 1203436"/>
                <a:gd name="connsiteX10" fmla="*/ 224154 w 676933"/>
                <a:gd name="connsiteY10" fmla="*/ 198612 h 1203436"/>
                <a:gd name="connsiteX11" fmla="*/ 224154 w 676933"/>
                <a:gd name="connsiteY11" fmla="*/ 1176404 h 1203436"/>
                <a:gd name="connsiteX12" fmla="*/ 324441 w 676933"/>
                <a:gd name="connsiteY12" fmla="*/ 1176404 h 1203436"/>
                <a:gd name="connsiteX13" fmla="*/ 324441 w 676933"/>
                <a:gd name="connsiteY13" fmla="*/ 599757 h 1203436"/>
                <a:gd name="connsiteX14" fmla="*/ 374584 w 676933"/>
                <a:gd name="connsiteY14" fmla="*/ 599757 h 1203436"/>
                <a:gd name="connsiteX15" fmla="*/ 374584 w 676933"/>
                <a:gd name="connsiteY15" fmla="*/ 1176404 h 1203436"/>
                <a:gd name="connsiteX16" fmla="*/ 474870 w 676933"/>
                <a:gd name="connsiteY16" fmla="*/ 1176404 h 1203436"/>
                <a:gd name="connsiteX17" fmla="*/ 474870 w 676933"/>
                <a:gd name="connsiteY17" fmla="*/ 198612 h 1203436"/>
                <a:gd name="connsiteX18" fmla="*/ 552341 w 676933"/>
                <a:gd name="connsiteY18" fmla="*/ 535323 h 1203436"/>
                <a:gd name="connsiteX19" fmla="*/ 600228 w 676933"/>
                <a:gd name="connsiteY19" fmla="*/ 574685 h 1203436"/>
                <a:gd name="connsiteX20" fmla="*/ 600228 w 676933"/>
                <a:gd name="connsiteY20" fmla="*/ 574685 h 1203436"/>
                <a:gd name="connsiteX21" fmla="*/ 650371 w 676933"/>
                <a:gd name="connsiteY21" fmla="*/ 535323 h 12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76933" h="1203436">
                  <a:moveTo>
                    <a:pt x="600228" y="291878"/>
                  </a:moveTo>
                  <a:lnTo>
                    <a:pt x="600228" y="293382"/>
                  </a:lnTo>
                  <a:lnTo>
                    <a:pt x="567635" y="146463"/>
                  </a:lnTo>
                  <a:cubicBezTo>
                    <a:pt x="565266" y="135454"/>
                    <a:pt x="559261" y="125563"/>
                    <a:pt x="550586" y="118382"/>
                  </a:cubicBezTo>
                  <a:cubicBezTo>
                    <a:pt x="432707" y="26352"/>
                    <a:pt x="267320" y="26352"/>
                    <a:pt x="149441" y="118382"/>
                  </a:cubicBezTo>
                  <a:cubicBezTo>
                    <a:pt x="140658" y="125468"/>
                    <a:pt x="134626" y="135401"/>
                    <a:pt x="132392" y="146463"/>
                  </a:cubicBezTo>
                  <a:lnTo>
                    <a:pt x="50408" y="513009"/>
                  </a:lnTo>
                  <a:cubicBezTo>
                    <a:pt x="44732" y="540821"/>
                    <a:pt x="62675" y="567971"/>
                    <a:pt x="90487" y="573647"/>
                  </a:cubicBezTo>
                  <a:cubicBezTo>
                    <a:pt x="93799" y="574324"/>
                    <a:pt x="97172" y="574670"/>
                    <a:pt x="100551" y="574685"/>
                  </a:cubicBezTo>
                  <a:cubicBezTo>
                    <a:pt x="123873" y="574415"/>
                    <a:pt x="143928" y="558101"/>
                    <a:pt x="148939" y="535323"/>
                  </a:cubicBezTo>
                  <a:lnTo>
                    <a:pt x="224154" y="198612"/>
                  </a:lnTo>
                  <a:lnTo>
                    <a:pt x="224154" y="1176404"/>
                  </a:lnTo>
                  <a:lnTo>
                    <a:pt x="324441" y="1176404"/>
                  </a:lnTo>
                  <a:lnTo>
                    <a:pt x="324441" y="599757"/>
                  </a:lnTo>
                  <a:lnTo>
                    <a:pt x="374584" y="599757"/>
                  </a:lnTo>
                  <a:lnTo>
                    <a:pt x="374584" y="1176404"/>
                  </a:lnTo>
                  <a:lnTo>
                    <a:pt x="474870" y="1176404"/>
                  </a:lnTo>
                  <a:lnTo>
                    <a:pt x="474870" y="198612"/>
                  </a:lnTo>
                  <a:lnTo>
                    <a:pt x="552341" y="535323"/>
                  </a:lnTo>
                  <a:cubicBezTo>
                    <a:pt x="557311" y="557920"/>
                    <a:pt x="577097" y="574184"/>
                    <a:pt x="600228" y="574685"/>
                  </a:cubicBezTo>
                  <a:lnTo>
                    <a:pt x="600228" y="574685"/>
                  </a:lnTo>
                  <a:cubicBezTo>
                    <a:pt x="624204" y="575245"/>
                    <a:pt x="645222" y="558747"/>
                    <a:pt x="650371" y="535323"/>
                  </a:cubicBezTo>
                  <a:close/>
                </a:path>
              </a:pathLst>
            </a:custGeom>
            <a:grpFill/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DF34A16F-564E-5B45-177F-3FD5D89F96DC}"/>
              </a:ext>
            </a:extLst>
          </p:cNvPr>
          <p:cNvSpPr/>
          <p:nvPr/>
        </p:nvSpPr>
        <p:spPr bwMode="auto">
          <a:xfrm>
            <a:off x="1975605" y="1511934"/>
            <a:ext cx="5749169" cy="575572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8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0D755D-28D6-C882-8C78-DECAEE2DF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8255029" y="2636189"/>
            <a:ext cx="676933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6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0CDC12D-4E86-F745-F923-0F165AC34FC1}"/>
              </a:ext>
            </a:extLst>
          </p:cNvPr>
          <p:cNvSpPr/>
          <p:nvPr/>
        </p:nvSpPr>
        <p:spPr>
          <a:xfrm>
            <a:off x="8370813" y="2521847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b="1" dirty="0">
                <a:solidFill>
                  <a:srgbClr val="0070C0"/>
                </a:solidFill>
              </a:rPr>
              <a:t>4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67D0F6-AD24-0D77-2FAA-BE0A82F2C6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40431" y="1673299"/>
            <a:ext cx="952798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443E2E7-0A02-D43E-84FA-992E850BFAD6}"/>
              </a:ext>
            </a:extLst>
          </p:cNvPr>
          <p:cNvSpPr/>
          <p:nvPr/>
        </p:nvSpPr>
        <p:spPr>
          <a:xfrm>
            <a:off x="695996" y="1572990"/>
            <a:ext cx="389850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CA" sz="3200" b="1" dirty="0">
                <a:solidFill>
                  <a:schemeClr val="tx2"/>
                </a:solidFill>
              </a:rPr>
              <a:t>8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CACBF53-8FC7-03F4-1B54-93A0EC8E66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3" y="3902049"/>
            <a:ext cx="1544379" cy="291716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77E3797-6DDF-4793-397B-950712861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586" y="6603364"/>
            <a:ext cx="3506376" cy="178435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18BC70F4-F232-5B1C-9171-64886571808F}"/>
              </a:ext>
            </a:extLst>
          </p:cNvPr>
          <p:cNvSpPr/>
          <p:nvPr/>
        </p:nvSpPr>
        <p:spPr bwMode="auto">
          <a:xfrm flipH="1">
            <a:off x="1935730" y="2375811"/>
            <a:ext cx="5749168" cy="575572"/>
          </a:xfrm>
          <a:prstGeom prst="rightArrow">
            <a:avLst>
              <a:gd name="adj1" fmla="val 60000"/>
              <a:gd name="adj2" fmla="val 50000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1A9610-5E21-FBE9-72EE-B7671C54E8D5}"/>
              </a:ext>
            </a:extLst>
          </p:cNvPr>
          <p:cNvGrpSpPr/>
          <p:nvPr/>
        </p:nvGrpSpPr>
        <p:grpSpPr>
          <a:xfrm>
            <a:off x="1268844" y="4326155"/>
            <a:ext cx="676933" cy="1479231"/>
            <a:chOff x="4499629" y="1648935"/>
            <a:chExt cx="676933" cy="147923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C86F321-5104-8C23-A9F5-09B8178F5081}"/>
                </a:ext>
              </a:extLst>
            </p:cNvPr>
            <p:cNvSpPr/>
            <p:nvPr/>
          </p:nvSpPr>
          <p:spPr>
            <a:xfrm>
              <a:off x="4675260" y="1648935"/>
              <a:ext cx="325931" cy="325931"/>
            </a:xfrm>
            <a:custGeom>
              <a:avLst/>
              <a:gdLst>
                <a:gd name="connsiteX0" fmla="*/ 300076 w 325930"/>
                <a:gd name="connsiteY0" fmla="*/ 174718 h 325930"/>
                <a:gd name="connsiteX1" fmla="*/ 174718 w 325930"/>
                <a:gd name="connsiteY1" fmla="*/ 300076 h 325930"/>
                <a:gd name="connsiteX2" fmla="*/ 49360 w 325930"/>
                <a:gd name="connsiteY2" fmla="*/ 174718 h 325930"/>
                <a:gd name="connsiteX3" fmla="*/ 174718 w 325930"/>
                <a:gd name="connsiteY3" fmla="*/ 49360 h 325930"/>
                <a:gd name="connsiteX4" fmla="*/ 300076 w 325930"/>
                <a:gd name="connsiteY4" fmla="*/ 174718 h 32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30" h="325930">
                  <a:moveTo>
                    <a:pt x="300076" y="174718"/>
                  </a:moveTo>
                  <a:cubicBezTo>
                    <a:pt x="300076" y="243951"/>
                    <a:pt x="243951" y="300076"/>
                    <a:pt x="174718" y="300076"/>
                  </a:cubicBezTo>
                  <a:cubicBezTo>
                    <a:pt x="105484" y="300076"/>
                    <a:pt x="49360" y="243951"/>
                    <a:pt x="49360" y="174718"/>
                  </a:cubicBezTo>
                  <a:cubicBezTo>
                    <a:pt x="49360" y="105484"/>
                    <a:pt x="105484" y="49360"/>
                    <a:pt x="174718" y="49360"/>
                  </a:cubicBezTo>
                  <a:cubicBezTo>
                    <a:pt x="243951" y="49360"/>
                    <a:pt x="300076" y="105484"/>
                    <a:pt x="300076" y="174718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1863E5-C25D-58EF-E2EB-C012A4DC610D}"/>
                </a:ext>
              </a:extLst>
            </p:cNvPr>
            <p:cNvSpPr/>
            <p:nvPr/>
          </p:nvSpPr>
          <p:spPr>
            <a:xfrm>
              <a:off x="4499629" y="1924729"/>
              <a:ext cx="676933" cy="1203437"/>
            </a:xfrm>
            <a:custGeom>
              <a:avLst/>
              <a:gdLst>
                <a:gd name="connsiteX0" fmla="*/ 649452 w 676933"/>
                <a:gd name="connsiteY0" fmla="*/ 536495 h 1203436"/>
                <a:gd name="connsiteX1" fmla="*/ 649452 w 676933"/>
                <a:gd name="connsiteY1" fmla="*/ 514181 h 1203436"/>
                <a:gd name="connsiteX2" fmla="*/ 613600 w 676933"/>
                <a:gd name="connsiteY2" fmla="*/ 357483 h 1203436"/>
                <a:gd name="connsiteX3" fmla="*/ 601064 w 676933"/>
                <a:gd name="connsiteY3" fmla="*/ 293049 h 1203436"/>
                <a:gd name="connsiteX4" fmla="*/ 601064 w 676933"/>
                <a:gd name="connsiteY4" fmla="*/ 293049 h 1203436"/>
                <a:gd name="connsiteX5" fmla="*/ 568972 w 676933"/>
                <a:gd name="connsiteY5" fmla="*/ 147634 h 1203436"/>
                <a:gd name="connsiteX6" fmla="*/ 550921 w 676933"/>
                <a:gd name="connsiteY6" fmla="*/ 119554 h 1203436"/>
                <a:gd name="connsiteX7" fmla="*/ 450635 w 676933"/>
                <a:gd name="connsiteY7" fmla="*/ 66151 h 1203436"/>
                <a:gd name="connsiteX8" fmla="*/ 248558 w 676933"/>
                <a:gd name="connsiteY8" fmla="*/ 66151 h 1203436"/>
                <a:gd name="connsiteX9" fmla="*/ 149775 w 676933"/>
                <a:gd name="connsiteY9" fmla="*/ 119554 h 1203436"/>
                <a:gd name="connsiteX10" fmla="*/ 132727 w 676933"/>
                <a:gd name="connsiteY10" fmla="*/ 147634 h 1203436"/>
                <a:gd name="connsiteX11" fmla="*/ 50993 w 676933"/>
                <a:gd name="connsiteY11" fmla="*/ 511674 h 1203436"/>
                <a:gd name="connsiteX12" fmla="*/ 88839 w 676933"/>
                <a:gd name="connsiteY12" fmla="*/ 575386 h 1203436"/>
                <a:gd name="connsiteX13" fmla="*/ 90857 w 676933"/>
                <a:gd name="connsiteY13" fmla="*/ 575857 h 1203436"/>
                <a:gd name="connsiteX14" fmla="*/ 99632 w 676933"/>
                <a:gd name="connsiteY14" fmla="*/ 575857 h 1203436"/>
                <a:gd name="connsiteX15" fmla="*/ 149775 w 676933"/>
                <a:gd name="connsiteY15" fmla="*/ 536495 h 1203436"/>
                <a:gd name="connsiteX16" fmla="*/ 224990 w 676933"/>
                <a:gd name="connsiteY16" fmla="*/ 199783 h 1203436"/>
                <a:gd name="connsiteX17" fmla="*/ 224990 w 676933"/>
                <a:gd name="connsiteY17" fmla="*/ 377791 h 1203436"/>
                <a:gd name="connsiteX18" fmla="*/ 149775 w 676933"/>
                <a:gd name="connsiteY18" fmla="*/ 751358 h 1203436"/>
                <a:gd name="connsiteX19" fmla="*/ 224990 w 676933"/>
                <a:gd name="connsiteY19" fmla="*/ 751358 h 1203436"/>
                <a:gd name="connsiteX20" fmla="*/ 224990 w 676933"/>
                <a:gd name="connsiteY20" fmla="*/ 1177575 h 1203436"/>
                <a:gd name="connsiteX21" fmla="*/ 325277 w 676933"/>
                <a:gd name="connsiteY21" fmla="*/ 1177575 h 1203436"/>
                <a:gd name="connsiteX22" fmla="*/ 325277 w 676933"/>
                <a:gd name="connsiteY22" fmla="*/ 751358 h 1203436"/>
                <a:gd name="connsiteX23" fmla="*/ 375420 w 676933"/>
                <a:gd name="connsiteY23" fmla="*/ 751358 h 1203436"/>
                <a:gd name="connsiteX24" fmla="*/ 375420 w 676933"/>
                <a:gd name="connsiteY24" fmla="*/ 1177575 h 1203436"/>
                <a:gd name="connsiteX25" fmla="*/ 475706 w 676933"/>
                <a:gd name="connsiteY25" fmla="*/ 1177575 h 1203436"/>
                <a:gd name="connsiteX26" fmla="*/ 475706 w 676933"/>
                <a:gd name="connsiteY26" fmla="*/ 751358 h 1203436"/>
                <a:gd name="connsiteX27" fmla="*/ 550921 w 676933"/>
                <a:gd name="connsiteY27" fmla="*/ 751358 h 1203436"/>
                <a:gd name="connsiteX28" fmla="*/ 475706 w 676933"/>
                <a:gd name="connsiteY28" fmla="*/ 378042 h 1203436"/>
                <a:gd name="connsiteX29" fmla="*/ 475706 w 676933"/>
                <a:gd name="connsiteY29" fmla="*/ 199783 h 1203436"/>
                <a:gd name="connsiteX30" fmla="*/ 550921 w 676933"/>
                <a:gd name="connsiteY30" fmla="*/ 536495 h 1203436"/>
                <a:gd name="connsiteX31" fmla="*/ 601064 w 676933"/>
                <a:gd name="connsiteY31" fmla="*/ 575857 h 1203436"/>
                <a:gd name="connsiteX32" fmla="*/ 649452 w 676933"/>
                <a:gd name="connsiteY32" fmla="*/ 536495 h 12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76933" h="1203436">
                  <a:moveTo>
                    <a:pt x="649452" y="536495"/>
                  </a:moveTo>
                  <a:cubicBezTo>
                    <a:pt x="650831" y="529121"/>
                    <a:pt x="650831" y="521554"/>
                    <a:pt x="649452" y="514181"/>
                  </a:cubicBezTo>
                  <a:lnTo>
                    <a:pt x="613600" y="357483"/>
                  </a:lnTo>
                  <a:lnTo>
                    <a:pt x="601064" y="293049"/>
                  </a:lnTo>
                  <a:lnTo>
                    <a:pt x="601064" y="293049"/>
                  </a:lnTo>
                  <a:lnTo>
                    <a:pt x="568972" y="147634"/>
                  </a:lnTo>
                  <a:cubicBezTo>
                    <a:pt x="566340" y="136487"/>
                    <a:pt x="559969" y="126576"/>
                    <a:pt x="550921" y="119554"/>
                  </a:cubicBezTo>
                  <a:cubicBezTo>
                    <a:pt x="520845" y="96067"/>
                    <a:pt x="486911" y="77995"/>
                    <a:pt x="450635" y="66151"/>
                  </a:cubicBezTo>
                  <a:cubicBezTo>
                    <a:pt x="385135" y="43762"/>
                    <a:pt x="314057" y="43762"/>
                    <a:pt x="248558" y="66151"/>
                  </a:cubicBezTo>
                  <a:cubicBezTo>
                    <a:pt x="212789" y="78103"/>
                    <a:pt x="179365" y="96172"/>
                    <a:pt x="149775" y="119554"/>
                  </a:cubicBezTo>
                  <a:cubicBezTo>
                    <a:pt x="141101" y="126734"/>
                    <a:pt x="135095" y="136625"/>
                    <a:pt x="132727" y="147634"/>
                  </a:cubicBezTo>
                  <a:lnTo>
                    <a:pt x="50993" y="511674"/>
                  </a:lnTo>
                  <a:cubicBezTo>
                    <a:pt x="43851" y="539719"/>
                    <a:pt x="60795" y="568243"/>
                    <a:pt x="88839" y="575386"/>
                  </a:cubicBezTo>
                  <a:cubicBezTo>
                    <a:pt x="89509" y="575556"/>
                    <a:pt x="90181" y="575714"/>
                    <a:pt x="90857" y="575857"/>
                  </a:cubicBezTo>
                  <a:cubicBezTo>
                    <a:pt x="93777" y="576113"/>
                    <a:pt x="96713" y="576113"/>
                    <a:pt x="99632" y="575857"/>
                  </a:cubicBezTo>
                  <a:cubicBezTo>
                    <a:pt x="123609" y="576416"/>
                    <a:pt x="144625" y="559919"/>
                    <a:pt x="149775" y="536495"/>
                  </a:cubicBezTo>
                  <a:lnTo>
                    <a:pt x="224990" y="199783"/>
                  </a:lnTo>
                  <a:lnTo>
                    <a:pt x="224990" y="377791"/>
                  </a:lnTo>
                  <a:lnTo>
                    <a:pt x="149775" y="751358"/>
                  </a:lnTo>
                  <a:lnTo>
                    <a:pt x="224990" y="751358"/>
                  </a:lnTo>
                  <a:lnTo>
                    <a:pt x="224990" y="1177575"/>
                  </a:lnTo>
                  <a:lnTo>
                    <a:pt x="325277" y="1177575"/>
                  </a:lnTo>
                  <a:lnTo>
                    <a:pt x="325277" y="751358"/>
                  </a:lnTo>
                  <a:lnTo>
                    <a:pt x="375420" y="751358"/>
                  </a:lnTo>
                  <a:lnTo>
                    <a:pt x="375420" y="1177575"/>
                  </a:lnTo>
                  <a:lnTo>
                    <a:pt x="475706" y="1177575"/>
                  </a:lnTo>
                  <a:lnTo>
                    <a:pt x="475706" y="751358"/>
                  </a:lnTo>
                  <a:lnTo>
                    <a:pt x="550921" y="751358"/>
                  </a:lnTo>
                  <a:lnTo>
                    <a:pt x="475706" y="378042"/>
                  </a:lnTo>
                  <a:lnTo>
                    <a:pt x="475706" y="199783"/>
                  </a:lnTo>
                  <a:lnTo>
                    <a:pt x="550921" y="536495"/>
                  </a:lnTo>
                  <a:cubicBezTo>
                    <a:pt x="556071" y="559919"/>
                    <a:pt x="577088" y="576416"/>
                    <a:pt x="601064" y="575857"/>
                  </a:cubicBezTo>
                  <a:cubicBezTo>
                    <a:pt x="624190" y="575057"/>
                    <a:pt x="643962" y="558974"/>
                    <a:pt x="649452" y="536495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A2FF343-8B43-999E-7BED-61908EFCA287}"/>
              </a:ext>
            </a:extLst>
          </p:cNvPr>
          <p:cNvGrpSpPr/>
          <p:nvPr/>
        </p:nvGrpSpPr>
        <p:grpSpPr>
          <a:xfrm>
            <a:off x="7721637" y="4317697"/>
            <a:ext cx="676933" cy="1480402"/>
            <a:chOff x="5152327" y="1648935"/>
            <a:chExt cx="676933" cy="1480402"/>
          </a:xfrm>
          <a:solidFill>
            <a:srgbClr val="0070C0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830B978-E996-4A95-08CD-586E63EFFFF9}"/>
                </a:ext>
              </a:extLst>
            </p:cNvPr>
            <p:cNvSpPr/>
            <p:nvPr/>
          </p:nvSpPr>
          <p:spPr>
            <a:xfrm>
              <a:off x="5327121" y="1648935"/>
              <a:ext cx="325931" cy="325931"/>
            </a:xfrm>
            <a:custGeom>
              <a:avLst/>
              <a:gdLst>
                <a:gd name="connsiteX0" fmla="*/ 300076 w 325930"/>
                <a:gd name="connsiteY0" fmla="*/ 174718 h 325930"/>
                <a:gd name="connsiteX1" fmla="*/ 174718 w 325930"/>
                <a:gd name="connsiteY1" fmla="*/ 300076 h 325930"/>
                <a:gd name="connsiteX2" fmla="*/ 49360 w 325930"/>
                <a:gd name="connsiteY2" fmla="*/ 174718 h 325930"/>
                <a:gd name="connsiteX3" fmla="*/ 174718 w 325930"/>
                <a:gd name="connsiteY3" fmla="*/ 49360 h 325930"/>
                <a:gd name="connsiteX4" fmla="*/ 300076 w 325930"/>
                <a:gd name="connsiteY4" fmla="*/ 174718 h 32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30" h="325930">
                  <a:moveTo>
                    <a:pt x="300076" y="174718"/>
                  </a:moveTo>
                  <a:cubicBezTo>
                    <a:pt x="300076" y="243951"/>
                    <a:pt x="243951" y="300076"/>
                    <a:pt x="174718" y="300076"/>
                  </a:cubicBezTo>
                  <a:cubicBezTo>
                    <a:pt x="105484" y="300076"/>
                    <a:pt x="49360" y="243951"/>
                    <a:pt x="49360" y="174718"/>
                  </a:cubicBezTo>
                  <a:cubicBezTo>
                    <a:pt x="49360" y="105484"/>
                    <a:pt x="105484" y="49360"/>
                    <a:pt x="174718" y="49360"/>
                  </a:cubicBezTo>
                  <a:cubicBezTo>
                    <a:pt x="243951" y="49360"/>
                    <a:pt x="300076" y="105484"/>
                    <a:pt x="300076" y="174718"/>
                  </a:cubicBezTo>
                  <a:close/>
                </a:path>
              </a:pathLst>
            </a:custGeom>
            <a:grpFill/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DAB1EB7-FB53-CE1B-EAB1-3B0F35A6E2C6}"/>
                </a:ext>
              </a:extLst>
            </p:cNvPr>
            <p:cNvSpPr/>
            <p:nvPr/>
          </p:nvSpPr>
          <p:spPr>
            <a:xfrm>
              <a:off x="5152327" y="1925900"/>
              <a:ext cx="676933" cy="1203437"/>
            </a:xfrm>
            <a:custGeom>
              <a:avLst/>
              <a:gdLst>
                <a:gd name="connsiteX0" fmla="*/ 600228 w 676933"/>
                <a:gd name="connsiteY0" fmla="*/ 291878 h 1203436"/>
                <a:gd name="connsiteX1" fmla="*/ 600228 w 676933"/>
                <a:gd name="connsiteY1" fmla="*/ 293382 h 1203436"/>
                <a:gd name="connsiteX2" fmla="*/ 567635 w 676933"/>
                <a:gd name="connsiteY2" fmla="*/ 146463 h 1203436"/>
                <a:gd name="connsiteX3" fmla="*/ 550586 w 676933"/>
                <a:gd name="connsiteY3" fmla="*/ 118382 h 1203436"/>
                <a:gd name="connsiteX4" fmla="*/ 149441 w 676933"/>
                <a:gd name="connsiteY4" fmla="*/ 118382 h 1203436"/>
                <a:gd name="connsiteX5" fmla="*/ 132392 w 676933"/>
                <a:gd name="connsiteY5" fmla="*/ 146463 h 1203436"/>
                <a:gd name="connsiteX6" fmla="*/ 50408 w 676933"/>
                <a:gd name="connsiteY6" fmla="*/ 513009 h 1203436"/>
                <a:gd name="connsiteX7" fmla="*/ 90487 w 676933"/>
                <a:gd name="connsiteY7" fmla="*/ 573647 h 1203436"/>
                <a:gd name="connsiteX8" fmla="*/ 100551 w 676933"/>
                <a:gd name="connsiteY8" fmla="*/ 574685 h 1203436"/>
                <a:gd name="connsiteX9" fmla="*/ 148939 w 676933"/>
                <a:gd name="connsiteY9" fmla="*/ 535323 h 1203436"/>
                <a:gd name="connsiteX10" fmla="*/ 224154 w 676933"/>
                <a:gd name="connsiteY10" fmla="*/ 198612 h 1203436"/>
                <a:gd name="connsiteX11" fmla="*/ 224154 w 676933"/>
                <a:gd name="connsiteY11" fmla="*/ 1176404 h 1203436"/>
                <a:gd name="connsiteX12" fmla="*/ 324441 w 676933"/>
                <a:gd name="connsiteY12" fmla="*/ 1176404 h 1203436"/>
                <a:gd name="connsiteX13" fmla="*/ 324441 w 676933"/>
                <a:gd name="connsiteY13" fmla="*/ 599757 h 1203436"/>
                <a:gd name="connsiteX14" fmla="*/ 374584 w 676933"/>
                <a:gd name="connsiteY14" fmla="*/ 599757 h 1203436"/>
                <a:gd name="connsiteX15" fmla="*/ 374584 w 676933"/>
                <a:gd name="connsiteY15" fmla="*/ 1176404 h 1203436"/>
                <a:gd name="connsiteX16" fmla="*/ 474870 w 676933"/>
                <a:gd name="connsiteY16" fmla="*/ 1176404 h 1203436"/>
                <a:gd name="connsiteX17" fmla="*/ 474870 w 676933"/>
                <a:gd name="connsiteY17" fmla="*/ 198612 h 1203436"/>
                <a:gd name="connsiteX18" fmla="*/ 552341 w 676933"/>
                <a:gd name="connsiteY18" fmla="*/ 535323 h 1203436"/>
                <a:gd name="connsiteX19" fmla="*/ 600228 w 676933"/>
                <a:gd name="connsiteY19" fmla="*/ 574685 h 1203436"/>
                <a:gd name="connsiteX20" fmla="*/ 600228 w 676933"/>
                <a:gd name="connsiteY20" fmla="*/ 574685 h 1203436"/>
                <a:gd name="connsiteX21" fmla="*/ 650371 w 676933"/>
                <a:gd name="connsiteY21" fmla="*/ 535323 h 12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76933" h="1203436">
                  <a:moveTo>
                    <a:pt x="600228" y="291878"/>
                  </a:moveTo>
                  <a:lnTo>
                    <a:pt x="600228" y="293382"/>
                  </a:lnTo>
                  <a:lnTo>
                    <a:pt x="567635" y="146463"/>
                  </a:lnTo>
                  <a:cubicBezTo>
                    <a:pt x="565266" y="135454"/>
                    <a:pt x="559261" y="125563"/>
                    <a:pt x="550586" y="118382"/>
                  </a:cubicBezTo>
                  <a:cubicBezTo>
                    <a:pt x="432707" y="26352"/>
                    <a:pt x="267320" y="26352"/>
                    <a:pt x="149441" y="118382"/>
                  </a:cubicBezTo>
                  <a:cubicBezTo>
                    <a:pt x="140658" y="125468"/>
                    <a:pt x="134626" y="135401"/>
                    <a:pt x="132392" y="146463"/>
                  </a:cubicBezTo>
                  <a:lnTo>
                    <a:pt x="50408" y="513009"/>
                  </a:lnTo>
                  <a:cubicBezTo>
                    <a:pt x="44732" y="540821"/>
                    <a:pt x="62675" y="567971"/>
                    <a:pt x="90487" y="573647"/>
                  </a:cubicBezTo>
                  <a:cubicBezTo>
                    <a:pt x="93799" y="574324"/>
                    <a:pt x="97172" y="574670"/>
                    <a:pt x="100551" y="574685"/>
                  </a:cubicBezTo>
                  <a:cubicBezTo>
                    <a:pt x="123873" y="574415"/>
                    <a:pt x="143928" y="558101"/>
                    <a:pt x="148939" y="535323"/>
                  </a:cubicBezTo>
                  <a:lnTo>
                    <a:pt x="224154" y="198612"/>
                  </a:lnTo>
                  <a:lnTo>
                    <a:pt x="224154" y="1176404"/>
                  </a:lnTo>
                  <a:lnTo>
                    <a:pt x="324441" y="1176404"/>
                  </a:lnTo>
                  <a:lnTo>
                    <a:pt x="324441" y="599757"/>
                  </a:lnTo>
                  <a:lnTo>
                    <a:pt x="374584" y="599757"/>
                  </a:lnTo>
                  <a:lnTo>
                    <a:pt x="374584" y="1176404"/>
                  </a:lnTo>
                  <a:lnTo>
                    <a:pt x="474870" y="1176404"/>
                  </a:lnTo>
                  <a:lnTo>
                    <a:pt x="474870" y="198612"/>
                  </a:lnTo>
                  <a:lnTo>
                    <a:pt x="552341" y="535323"/>
                  </a:lnTo>
                  <a:cubicBezTo>
                    <a:pt x="557311" y="557920"/>
                    <a:pt x="577097" y="574184"/>
                    <a:pt x="600228" y="574685"/>
                  </a:cubicBezTo>
                  <a:lnTo>
                    <a:pt x="600228" y="574685"/>
                  </a:lnTo>
                  <a:cubicBezTo>
                    <a:pt x="624204" y="575245"/>
                    <a:pt x="645222" y="558747"/>
                    <a:pt x="650371" y="535323"/>
                  </a:cubicBezTo>
                  <a:close/>
                </a:path>
              </a:pathLst>
            </a:custGeom>
            <a:grpFill/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83C6AC3-571F-BE67-A76F-2916A10DF4FD}"/>
              </a:ext>
            </a:extLst>
          </p:cNvPr>
          <p:cNvSpPr/>
          <p:nvPr/>
        </p:nvSpPr>
        <p:spPr>
          <a:xfrm>
            <a:off x="1523979" y="3923595"/>
            <a:ext cx="441146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CA" sz="4000" b="1" dirty="0">
                <a:solidFill>
                  <a:schemeClr val="tx2"/>
                </a:solidFill>
              </a:rPr>
              <a:t>8</a:t>
            </a:r>
            <a:endParaRPr lang="en-US" sz="3200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7CFBF05-1FD5-BEE1-3C3A-07D2BA881D2A}"/>
              </a:ext>
            </a:extLst>
          </p:cNvPr>
          <p:cNvCxnSpPr>
            <a:stCxn id="6" idx="0"/>
          </p:cNvCxnSpPr>
          <p:nvPr/>
        </p:nvCxnSpPr>
        <p:spPr bwMode="auto">
          <a:xfrm>
            <a:off x="1744552" y="4500874"/>
            <a:ext cx="2580341" cy="39346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EAE8FA8-DCBA-F565-EF5D-D14931323A58}"/>
              </a:ext>
            </a:extLst>
          </p:cNvPr>
          <p:cNvCxnSpPr>
            <a:stCxn id="10" idx="2"/>
          </p:cNvCxnSpPr>
          <p:nvPr/>
        </p:nvCxnSpPr>
        <p:spPr bwMode="auto">
          <a:xfrm flipH="1">
            <a:off x="4819108" y="4492416"/>
            <a:ext cx="3126683" cy="39328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1974C593-83E5-7169-CD60-D1358FCC3619}"/>
              </a:ext>
            </a:extLst>
          </p:cNvPr>
          <p:cNvSpPr/>
          <p:nvPr/>
        </p:nvSpPr>
        <p:spPr>
          <a:xfrm>
            <a:off x="4589741" y="4464028"/>
            <a:ext cx="441146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CA" sz="4000" b="1" dirty="0">
                <a:solidFill>
                  <a:schemeClr val="tx2"/>
                </a:solidFill>
              </a:rPr>
              <a:t>8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1E08D3D-8F19-FDCF-2559-8CF1C065B055}"/>
              </a:ext>
            </a:extLst>
          </p:cNvPr>
          <p:cNvSpPr/>
          <p:nvPr/>
        </p:nvSpPr>
        <p:spPr>
          <a:xfrm>
            <a:off x="7878997" y="3789397"/>
            <a:ext cx="4667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4400" b="1" dirty="0">
                <a:solidFill>
                  <a:srgbClr val="0070C0"/>
                </a:solidFill>
              </a:rPr>
              <a:t>4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26B3BD-5836-1CB6-4B1D-11A9F7AA1D3E}"/>
              </a:ext>
            </a:extLst>
          </p:cNvPr>
          <p:cNvSpPr/>
          <p:nvPr/>
        </p:nvSpPr>
        <p:spPr>
          <a:xfrm>
            <a:off x="4538444" y="4402472"/>
            <a:ext cx="4924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4800" b="1" dirty="0">
                <a:solidFill>
                  <a:srgbClr val="0070C0"/>
                </a:solidFill>
              </a:rPr>
              <a:t>4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418A53-D45B-9A02-2A48-D35D5C7FDC7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8276066" y="1572990"/>
            <a:ext cx="676933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6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710A98-9205-BD50-20AF-472B325B00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27449" y="2507738"/>
            <a:ext cx="952798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035C4-73A8-6C71-E63A-381F6913D40D}"/>
              </a:ext>
            </a:extLst>
          </p:cNvPr>
          <p:cNvSpPr/>
          <p:nvPr/>
        </p:nvSpPr>
        <p:spPr>
          <a:xfrm>
            <a:off x="8407182" y="1484969"/>
            <a:ext cx="389850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CA" sz="3200" b="1" dirty="0">
                <a:solidFill>
                  <a:schemeClr val="tx2"/>
                </a:solidFill>
              </a:rPr>
              <a:t>8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F55BDC-EE60-0ABB-705D-1CEE56C40BB0}"/>
              </a:ext>
            </a:extLst>
          </p:cNvPr>
          <p:cNvSpPr/>
          <p:nvPr/>
        </p:nvSpPr>
        <p:spPr>
          <a:xfrm>
            <a:off x="673820" y="2435341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b="1" dirty="0">
                <a:solidFill>
                  <a:srgbClr val="0070C0"/>
                </a:solidFill>
              </a:rPr>
              <a:t>4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19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32899 0.09769 " pathEditMode="relative" rAng="0" ptsTypes="AA">
                                      <p:cBhvr>
                                        <p:cTn id="27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41" y="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32865 -0.0817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24" y="-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-0.35833 0.0974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6 L -0.33454 -0.0789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36" y="-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7" grpId="0"/>
      <p:bldP spid="2" grpId="0" animBg="1"/>
      <p:bldP spid="17" grpId="0"/>
      <p:bldP spid="26" grpId="0"/>
      <p:bldP spid="26" grpId="1"/>
      <p:bldP spid="26" grpId="2"/>
      <p:bldP spid="28" grpId="0"/>
      <p:bldP spid="28" grpId="1"/>
      <p:bldP spid="31" grpId="0"/>
      <p:bldP spid="31" grpId="1"/>
      <p:bldP spid="23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2" name="Rectangle 10">
            <a:extLst>
              <a:ext uri="{FF2B5EF4-FFF2-40B4-BE49-F238E27FC236}">
                <a16:creationId xmlns:a16="http://schemas.microsoft.com/office/drawing/2014/main" id="{39DC14DB-4CFF-F932-B88F-C29232FA18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Objectives</a:t>
            </a:r>
          </a:p>
        </p:txBody>
      </p:sp>
      <p:sp>
        <p:nvSpPr>
          <p:cNvPr id="49163" name="Rectangle 11">
            <a:extLst>
              <a:ext uri="{FF2B5EF4-FFF2-40B4-BE49-F238E27FC236}">
                <a16:creationId xmlns:a16="http://schemas.microsoft.com/office/drawing/2014/main" id="{C4ED7E53-4A93-3B3F-0F70-2619B649B9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In this module we will:</a:t>
            </a:r>
          </a:p>
          <a:p>
            <a:pPr lvl="1"/>
            <a:r>
              <a:rPr lang="en-US" altLang="zh-TW"/>
              <a:t>Introduce the concept of a pointer</a:t>
            </a:r>
          </a:p>
          <a:p>
            <a:pPr lvl="1"/>
            <a:r>
              <a:rPr lang="en-US" altLang="zh-TW"/>
              <a:t>Learn the VP diagram representation</a:t>
            </a:r>
          </a:p>
          <a:p>
            <a:pPr lvl="1"/>
            <a:r>
              <a:rPr lang="en-US" altLang="zh-TW"/>
              <a:t>Declare and initialize pointers in ANSI-C</a:t>
            </a:r>
          </a:p>
          <a:p>
            <a:r>
              <a:rPr lang="en-US" altLang="zh-TW"/>
              <a:t>After this module you should be able to:</a:t>
            </a:r>
          </a:p>
          <a:p>
            <a:pPr lvl="1"/>
            <a:r>
              <a:rPr lang="en-US" altLang="zh-TW"/>
              <a:t>Write the VP diagram for a pointer</a:t>
            </a:r>
          </a:p>
          <a:p>
            <a:pPr lvl="1"/>
            <a:r>
              <a:rPr lang="en-US" altLang="zh-TW"/>
              <a:t>Use pointers in a simple program</a:t>
            </a:r>
          </a:p>
          <a:p>
            <a:pPr lvl="1"/>
            <a:r>
              <a:rPr lang="en-US" altLang="zh-TW"/>
              <a:t>Choose the correct representation for a problem</a:t>
            </a:r>
          </a:p>
        </p:txBody>
      </p:sp>
      <p:pic>
        <p:nvPicPr>
          <p:cNvPr id="49169" name="Picture 17">
            <a:hlinkClick r:id="rId3" action="ppaction://hlinksldjump" tooltip="Objectives"/>
            <a:extLst>
              <a:ext uri="{FF2B5EF4-FFF2-40B4-BE49-F238E27FC236}">
                <a16:creationId xmlns:a16="http://schemas.microsoft.com/office/drawing/2014/main" id="{20282B97-0815-4E37-8C54-A9A8516D3C9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6511925"/>
            <a:ext cx="493713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>
            <a:extLst>
              <a:ext uri="{FF2B5EF4-FFF2-40B4-BE49-F238E27FC236}">
                <a16:creationId xmlns:a16="http://schemas.microsoft.com/office/drawing/2014/main" id="{680A57A3-D47A-294A-3FF4-1B3A9179B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In Context…</a:t>
            </a:r>
          </a:p>
        </p:txBody>
      </p:sp>
      <p:graphicFrame>
        <p:nvGraphicFramePr>
          <p:cNvPr id="246788" name="Object 4">
            <a:extLst>
              <a:ext uri="{FF2B5EF4-FFF2-40B4-BE49-F238E27FC236}">
                <a16:creationId xmlns:a16="http://schemas.microsoft.com/office/drawing/2014/main" id="{D10946AE-963F-2F3A-B2B8-8C2772A3D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920853"/>
              </p:ext>
            </p:extLst>
          </p:nvPr>
        </p:nvGraphicFramePr>
        <p:xfrm>
          <a:off x="1219200" y="1004888"/>
          <a:ext cx="7010400" cy="562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645360" imgH="2925360" progId="CorelDraw.Graphic.7">
                  <p:embed/>
                </p:oleObj>
              </mc:Choice>
              <mc:Fallback>
                <p:oleObj name="CorelDRAW" r:id="rId3" imgW="3645360" imgH="2925360" progId="CorelDraw.Graphic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004888"/>
                        <a:ext cx="7010400" cy="562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42" name="Rectangle 22">
            <a:extLst>
              <a:ext uri="{FF2B5EF4-FFF2-40B4-BE49-F238E27FC236}">
                <a16:creationId xmlns:a16="http://schemas.microsoft.com/office/drawing/2014/main" id="{5C6083DF-1FD8-62C9-58E9-062EA5AE1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Definition</a:t>
            </a:r>
          </a:p>
        </p:txBody>
      </p:sp>
      <p:sp>
        <p:nvSpPr>
          <p:cNvPr id="107543" name="Rectangle 23">
            <a:extLst>
              <a:ext uri="{FF2B5EF4-FFF2-40B4-BE49-F238E27FC236}">
                <a16:creationId xmlns:a16="http://schemas.microsoft.com/office/drawing/2014/main" id="{7124DB9A-51A7-B1D3-CB42-8DE021D6B5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A pointer is simply … </a:t>
            </a:r>
          </a:p>
          <a:p>
            <a:r>
              <a:rPr lang="en-US" altLang="zh-TW"/>
              <a:t>a memory location that contains </a:t>
            </a:r>
          </a:p>
          <a:p>
            <a:pPr lvl="1"/>
            <a:r>
              <a:rPr lang="en-US" altLang="zh-TW"/>
              <a:t>an address of another memory location</a:t>
            </a:r>
          </a:p>
          <a:p>
            <a:pPr lvl="1"/>
            <a:r>
              <a:rPr lang="en-US" altLang="zh-TW"/>
              <a:t>rather than a value (information).</a:t>
            </a:r>
          </a:p>
        </p:txBody>
      </p:sp>
      <p:sp>
        <p:nvSpPr>
          <p:cNvPr id="107537" name="AutoShape 17">
            <a:extLst>
              <a:ext uri="{FF2B5EF4-FFF2-40B4-BE49-F238E27FC236}">
                <a16:creationId xmlns:a16="http://schemas.microsoft.com/office/drawing/2014/main" id="{EA4B0E20-8FFE-4CC6-F0CA-3205FDFCC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962400"/>
            <a:ext cx="2057400" cy="1676400"/>
          </a:xfrm>
          <a:prstGeom prst="leftArrow">
            <a:avLst>
              <a:gd name="adj1" fmla="val 50000"/>
              <a:gd name="adj2" fmla="val 30682"/>
            </a:avLst>
          </a:prstGeom>
          <a:solidFill>
            <a:srgbClr val="00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dirty="0">
                <a:ea typeface="新細明體" panose="02020500000000000000" pitchFamily="18" charset="-120"/>
              </a:rPr>
              <a:t>variable</a:t>
            </a:r>
            <a:endParaRPr lang="en-US" altLang="zh-TW" sz="2800" dirty="0">
              <a:ea typeface="新細明體" panose="02020500000000000000" pitchFamily="18" charset="-120"/>
            </a:endParaRPr>
          </a:p>
        </p:txBody>
      </p:sp>
      <p:sp>
        <p:nvSpPr>
          <p:cNvPr id="107538" name="AutoShape 18">
            <a:extLst>
              <a:ext uri="{FF2B5EF4-FFF2-40B4-BE49-F238E27FC236}">
                <a16:creationId xmlns:a16="http://schemas.microsoft.com/office/drawing/2014/main" id="{0A64377C-053A-BFA3-A451-3AD839AA2E9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572000" y="3962400"/>
            <a:ext cx="2057400" cy="1676400"/>
          </a:xfrm>
          <a:prstGeom prst="leftArrow">
            <a:avLst>
              <a:gd name="adj1" fmla="val 50000"/>
              <a:gd name="adj2" fmla="val 30682"/>
            </a:avLst>
          </a:prstGeom>
          <a:solidFill>
            <a:srgbClr val="00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dirty="0">
                <a:ea typeface="新細明體" panose="02020500000000000000" pitchFamily="18" charset="-120"/>
              </a:rPr>
              <a:t>pointer</a:t>
            </a:r>
          </a:p>
        </p:txBody>
      </p:sp>
      <p:sp>
        <p:nvSpPr>
          <p:cNvPr id="107539" name="AutoShape 19">
            <a:extLst>
              <a:ext uri="{FF2B5EF4-FFF2-40B4-BE49-F238E27FC236}">
                <a16:creationId xmlns:a16="http://schemas.microsoft.com/office/drawing/2014/main" id="{8F16204D-4FCA-B89E-0AB0-401AD8A86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419600"/>
            <a:ext cx="1524000" cy="838200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dirty="0">
                <a:ea typeface="新細明體" panose="02020500000000000000" pitchFamily="18" charset="-120"/>
              </a:rPr>
              <a:t>value</a:t>
            </a:r>
            <a:endParaRPr lang="en-US" altLang="zh-TW" sz="2800" dirty="0">
              <a:ea typeface="新細明體" panose="02020500000000000000" pitchFamily="18" charset="-120"/>
            </a:endParaRPr>
          </a:p>
        </p:txBody>
      </p:sp>
      <p:sp>
        <p:nvSpPr>
          <p:cNvPr id="107540" name="AutoShape 20">
            <a:extLst>
              <a:ext uri="{FF2B5EF4-FFF2-40B4-BE49-F238E27FC236}">
                <a16:creationId xmlns:a16="http://schemas.microsoft.com/office/drawing/2014/main" id="{0194990A-E7FB-8AB1-45C2-D30D0BC13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419600"/>
            <a:ext cx="1524000" cy="838200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dirty="0">
                <a:ea typeface="新細明體" panose="02020500000000000000" pitchFamily="18" charset="-120"/>
              </a:rPr>
              <a:t>address</a:t>
            </a:r>
            <a:endParaRPr lang="en-US" altLang="zh-TW" sz="2800" dirty="0"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3" grpId="0" build="p" bldLvl="2" autoUpdateAnimBg="0"/>
      <p:bldP spid="107537" grpId="0" animBg="1" autoUpdateAnimBg="0"/>
      <p:bldP spid="107538" grpId="0" animBg="1" autoUpdateAnimBg="0"/>
      <p:bldP spid="107539" grpId="0" animBg="1" autoUpdateAnimBg="0"/>
      <p:bldP spid="107540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59" name="Rectangle 51">
            <a:extLst>
              <a:ext uri="{FF2B5EF4-FFF2-40B4-BE49-F238E27FC236}">
                <a16:creationId xmlns:a16="http://schemas.microsoft.com/office/drawing/2014/main" id="{99C40275-B00B-0244-39CF-499E421C9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0" y="2943225"/>
            <a:ext cx="3783013" cy="1316038"/>
          </a:xfrm>
          <a:prstGeom prst="rect">
            <a:avLst/>
          </a:prstGeom>
          <a:solidFill>
            <a:srgbClr val="EAEAEA"/>
          </a:solidFill>
          <a:ln w="1206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857" name="Rectangle 49">
            <a:extLst>
              <a:ext uri="{FF2B5EF4-FFF2-40B4-BE49-F238E27FC236}">
                <a16:creationId xmlns:a16="http://schemas.microsoft.com/office/drawing/2014/main" id="{988B34F6-D98A-EE46-B2CB-BA8EE7AF85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VP Diagram of a Pointer</a:t>
            </a:r>
            <a:endParaRPr lang="en-US" altLang="zh-TW" dirty="0"/>
          </a:p>
        </p:txBody>
      </p:sp>
      <p:sp>
        <p:nvSpPr>
          <p:cNvPr id="119848" name="AutoShape 40">
            <a:extLst>
              <a:ext uri="{FF2B5EF4-FFF2-40B4-BE49-F238E27FC236}">
                <a16:creationId xmlns:a16="http://schemas.microsoft.com/office/drawing/2014/main" id="{E46900FB-95D1-666E-6D04-C7DC4F23C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76400"/>
            <a:ext cx="2057400" cy="1447800"/>
          </a:xfrm>
          <a:prstGeom prst="wedgeRoundRectCallout">
            <a:avLst>
              <a:gd name="adj1" fmla="val 79398"/>
              <a:gd name="adj2" fmla="val 80481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container</a:t>
            </a:r>
          </a:p>
          <a:p>
            <a:r>
              <a:rPr lang="en-US" altLang="zh-TW" sz="2800" dirty="0">
                <a:solidFill>
                  <a:schemeClr val="tx2"/>
                </a:solidFill>
                <a:ea typeface="新細明體" panose="02020500000000000000" pitchFamily="18" charset="-120"/>
              </a:rPr>
              <a:t>(memory)</a:t>
            </a:r>
          </a:p>
        </p:txBody>
      </p:sp>
      <p:sp>
        <p:nvSpPr>
          <p:cNvPr id="119847" name="AutoShape 39">
            <a:extLst>
              <a:ext uri="{FF2B5EF4-FFF2-40B4-BE49-F238E27FC236}">
                <a16:creationId xmlns:a16="http://schemas.microsoft.com/office/drawing/2014/main" id="{455D2238-F09F-EFF1-9DA0-A15952A81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219200"/>
            <a:ext cx="2057400" cy="1447800"/>
          </a:xfrm>
          <a:prstGeom prst="wedgeRoundRectCallout">
            <a:avLst>
              <a:gd name="adj1" fmla="val -115972"/>
              <a:gd name="adj2" fmla="val 22588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name</a:t>
            </a:r>
          </a:p>
          <a:p>
            <a:r>
              <a:rPr lang="en-US" altLang="zh-TW" sz="2800" dirty="0">
                <a:solidFill>
                  <a:schemeClr val="tx2"/>
                </a:solidFill>
                <a:ea typeface="新細明體" panose="02020500000000000000" pitchFamily="18" charset="-120"/>
              </a:rPr>
              <a:t>(handle)</a:t>
            </a:r>
          </a:p>
        </p:txBody>
      </p:sp>
      <p:sp>
        <p:nvSpPr>
          <p:cNvPr id="119849" name="AutoShape 41">
            <a:extLst>
              <a:ext uri="{FF2B5EF4-FFF2-40B4-BE49-F238E27FC236}">
                <a16:creationId xmlns:a16="http://schemas.microsoft.com/office/drawing/2014/main" id="{5F759867-D71B-B6E5-F635-EA6ACC381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429000"/>
            <a:ext cx="2057400" cy="1447800"/>
          </a:xfrm>
          <a:prstGeom prst="wedgeRoundRectCallout">
            <a:avLst>
              <a:gd name="adj1" fmla="val -151157"/>
              <a:gd name="adj2" fmla="val -39255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dot</a:t>
            </a:r>
            <a:endParaRPr lang="en-US" altLang="zh-TW" sz="28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119860" name="Text Box 52">
            <a:extLst>
              <a:ext uri="{FF2B5EF4-FFF2-40B4-BE49-F238E27FC236}">
                <a16:creationId xmlns:a16="http://schemas.microsoft.com/office/drawing/2014/main" id="{477EA311-3677-C54F-C19B-EE4BE7CB7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479550"/>
            <a:ext cx="204787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8800" b="1" i="1" dirty="0">
                <a:solidFill>
                  <a:schemeClr val="tx2"/>
                </a:solidFill>
                <a:ea typeface="新細明體" panose="02020500000000000000" pitchFamily="18" charset="-120"/>
              </a:rPr>
              <a:t>root</a:t>
            </a:r>
            <a:endParaRPr lang="en-US" altLang="zh-TW" sz="8800" b="1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119861" name="Oval 53">
            <a:extLst>
              <a:ext uri="{FF2B5EF4-FFF2-40B4-BE49-F238E27FC236}">
                <a16:creationId xmlns:a16="http://schemas.microsoft.com/office/drawing/2014/main" id="{F7008D93-2696-3E87-5F5B-E0F42CE28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88" y="2965450"/>
            <a:ext cx="1266825" cy="12668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48" grpId="0" animBg="1" autoUpdateAnimBg="0"/>
      <p:bldP spid="119847" grpId="0" animBg="1" autoUpdateAnimBg="0"/>
      <p:bldP spid="119849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67" name="Rectangle 19">
            <a:extLst>
              <a:ext uri="{FF2B5EF4-FFF2-40B4-BE49-F238E27FC236}">
                <a16:creationId xmlns:a16="http://schemas.microsoft.com/office/drawing/2014/main" id="{7C97E7F2-0EAE-0881-44FB-16634694AB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Pointer to a Variable</a:t>
            </a:r>
          </a:p>
        </p:txBody>
      </p:sp>
      <p:graphicFrame>
        <p:nvGraphicFramePr>
          <p:cNvPr id="155664" name="Object 16">
            <a:extLst>
              <a:ext uri="{FF2B5EF4-FFF2-40B4-BE49-F238E27FC236}">
                <a16:creationId xmlns:a16="http://schemas.microsoft.com/office/drawing/2014/main" id="{D80608C8-DE15-6A39-DE60-7128A524D6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600200"/>
          <a:ext cx="8382000" cy="200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676160" imgH="401760" progId="CorelDraw.Graphic.7">
                  <p:embed/>
                </p:oleObj>
              </mc:Choice>
              <mc:Fallback>
                <p:oleObj name="CorelDRAW" r:id="rId3" imgW="1676160" imgH="401760" progId="CorelDraw.Graphic.7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00200"/>
                        <a:ext cx="8382000" cy="200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5658" name="AutoShape 10">
            <a:extLst>
              <a:ext uri="{FF2B5EF4-FFF2-40B4-BE49-F238E27FC236}">
                <a16:creationId xmlns:a16="http://schemas.microsoft.com/office/drawing/2014/main" id="{6BA976D5-BF96-367D-01AE-182A84404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114800"/>
            <a:ext cx="2057400" cy="1447800"/>
          </a:xfrm>
          <a:prstGeom prst="wedgeRoundRectCallout">
            <a:avLst>
              <a:gd name="adj1" fmla="val -85727"/>
              <a:gd name="adj2" fmla="val -123134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arrow</a:t>
            </a:r>
            <a:endParaRPr lang="en-US" altLang="zh-TW" sz="28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96" name="Rectangle 24">
            <a:extLst>
              <a:ext uri="{FF2B5EF4-FFF2-40B4-BE49-F238E27FC236}">
                <a16:creationId xmlns:a16="http://schemas.microsoft.com/office/drawing/2014/main" id="{998ADFCB-A712-C194-CFF6-3A00F4017C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NULL Pointer</a:t>
            </a:r>
          </a:p>
        </p:txBody>
      </p:sp>
      <p:sp>
        <p:nvSpPr>
          <p:cNvPr id="156682" name="AutoShape 10">
            <a:extLst>
              <a:ext uri="{FF2B5EF4-FFF2-40B4-BE49-F238E27FC236}">
                <a16:creationId xmlns:a16="http://schemas.microsoft.com/office/drawing/2014/main" id="{6429FB6B-03E7-6809-724E-522F892E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495800"/>
            <a:ext cx="2057400" cy="1447800"/>
          </a:xfrm>
          <a:prstGeom prst="wedgeRoundRectCallout">
            <a:avLst>
              <a:gd name="adj1" fmla="val -47144"/>
              <a:gd name="adj2" fmla="val -140023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ground</a:t>
            </a:r>
            <a:endParaRPr lang="en-US" altLang="zh-TW" sz="28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156691" name="Object 19">
            <a:extLst>
              <a:ext uri="{FF2B5EF4-FFF2-40B4-BE49-F238E27FC236}">
                <a16:creationId xmlns:a16="http://schemas.microsoft.com/office/drawing/2014/main" id="{41C6EBBE-A448-F9FE-6E32-732F934B64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371600"/>
          <a:ext cx="5676900" cy="218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135800" imgH="436680" progId="CorelDraw.Graphic.7">
                  <p:embed/>
                </p:oleObj>
              </mc:Choice>
              <mc:Fallback>
                <p:oleObj name="CorelDRAW" r:id="rId3" imgW="1135800" imgH="436680" progId="CorelDraw.Graphic.7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5676900" cy="218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92" name="Text Box 20">
            <a:extLst>
              <a:ext uri="{FF2B5EF4-FFF2-40B4-BE49-F238E27FC236}">
                <a16:creationId xmlns:a16="http://schemas.microsoft.com/office/drawing/2014/main" id="{100A514C-38B1-45CC-139E-0F22EE0A3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886200"/>
            <a:ext cx="4876800" cy="1382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>
                <a:solidFill>
                  <a:schemeClr val="tx2"/>
                </a:solidFill>
                <a:ea typeface="新細明體" panose="02020500000000000000" pitchFamily="18" charset="-120"/>
              </a:rPr>
              <a:t>A NULL pointer points to address 0 which does not exist. (allows program debugging)</a:t>
            </a:r>
          </a:p>
        </p:txBody>
      </p:sp>
      <p:pic>
        <p:nvPicPr>
          <p:cNvPr id="156694" name="Picture 22">
            <a:hlinkClick r:id="rId5" action="ppaction://hlinkfile"/>
            <a:extLst>
              <a:ext uri="{FF2B5EF4-FFF2-40B4-BE49-F238E27FC236}">
                <a16:creationId xmlns:a16="http://schemas.microsoft.com/office/drawing/2014/main" id="{30398FB7-E805-B95C-BCAE-6A4A45426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850" y="6488113"/>
            <a:ext cx="369888" cy="3698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82" grpId="0" animBg="1" autoUpdateAnimBg="0"/>
      <p:bldP spid="15669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8" name="Rectangle 12">
            <a:extLst>
              <a:ext uri="{FF2B5EF4-FFF2-40B4-BE49-F238E27FC236}">
                <a16:creationId xmlns:a16="http://schemas.microsoft.com/office/drawing/2014/main" id="{BB46DB91-5055-B46C-C8C4-F61D8F97BD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This Module’s Code...as</a:t>
            </a:r>
            <a:endParaRPr lang="en-US" altLang="zh-TW" dirty="0"/>
          </a:p>
        </p:txBody>
      </p:sp>
      <p:sp>
        <p:nvSpPr>
          <p:cNvPr id="157709" name="Rectangle 13">
            <a:extLst>
              <a:ext uri="{FF2B5EF4-FFF2-40B4-BE49-F238E27FC236}">
                <a16:creationId xmlns:a16="http://schemas.microsoft.com/office/drawing/2014/main" id="{7F73470F-A8F3-EBCC-7EAF-B7132F4E7D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Declares variables and pointers</a:t>
            </a:r>
          </a:p>
          <a:p>
            <a:r>
              <a:rPr lang="en-US" altLang="zh-TW"/>
              <a:t>Initializes variables and pointers</a:t>
            </a:r>
          </a:p>
          <a:p>
            <a:r>
              <a:rPr lang="en-US" altLang="zh-TW"/>
              <a:t>Prints each variable and pointer’s address</a:t>
            </a:r>
          </a:p>
          <a:p>
            <a:r>
              <a:rPr lang="en-US" altLang="zh-TW"/>
              <a:t>Prints the value stored at each memory location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9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20" name="Rectangle 8">
            <a:extLst>
              <a:ext uri="{FF2B5EF4-FFF2-40B4-BE49-F238E27FC236}">
                <a16:creationId xmlns:a16="http://schemas.microsoft.com/office/drawing/2014/main" id="{3F5B0409-C062-F3F2-E2FD-5AA0FAD65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(Preview) Questions</a:t>
            </a:r>
          </a:p>
        </p:txBody>
      </p:sp>
      <p:sp>
        <p:nvSpPr>
          <p:cNvPr id="192521" name="Rectangle 9">
            <a:extLst>
              <a:ext uri="{FF2B5EF4-FFF2-40B4-BE49-F238E27FC236}">
                <a16:creationId xmlns:a16="http://schemas.microsoft.com/office/drawing/2014/main" id="{4433D91B-4D23-65FF-38E8-C3B8B208BF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How do we visualize using a VP diagram? </a:t>
            </a:r>
          </a:p>
          <a:p>
            <a:r>
              <a:rPr lang="en-US" altLang="zh-TW" dirty="0"/>
              <a:t>What do “&amp;”  and “*”  mean?</a:t>
            </a:r>
          </a:p>
          <a:p>
            <a:r>
              <a:rPr lang="en-US" altLang="zh-TW" dirty="0"/>
              <a:t>What are the steps in using variables &amp; pointers?</a:t>
            </a:r>
          </a:p>
          <a:p>
            <a:r>
              <a:rPr lang="en-US" altLang="zh-TW" dirty="0"/>
              <a:t>How do we declare variables and pointers?</a:t>
            </a:r>
          </a:p>
          <a:p>
            <a:r>
              <a:rPr lang="en-US" altLang="zh-TW" dirty="0"/>
              <a:t>How do we initialize variables and pointers?</a:t>
            </a:r>
          </a:p>
          <a:p>
            <a:r>
              <a:rPr lang="en-US" altLang="zh-TW" dirty="0"/>
              <a:t>What does “**”  mean?</a:t>
            </a:r>
          </a:p>
          <a:p>
            <a:r>
              <a:rPr lang="en-US" altLang="zh-TW" dirty="0"/>
              <a:t>Can we write “&amp;&amp;”? </a:t>
            </a:r>
          </a:p>
          <a:p>
            <a:r>
              <a:rPr lang="en-US" altLang="zh-TW" dirty="0"/>
              <a:t>How is memory allocated?</a:t>
            </a:r>
          </a:p>
          <a:p>
            <a:r>
              <a:rPr lang="en-US" altLang="zh-TW" dirty="0"/>
              <a:t>Where would I need to use pointers?</a:t>
            </a:r>
          </a:p>
        </p:txBody>
      </p:sp>
      <p:sp>
        <p:nvSpPr>
          <p:cNvPr id="192517" name="Text Box 5">
            <a:extLst>
              <a:ext uri="{FF2B5EF4-FFF2-40B4-BE49-F238E27FC236}">
                <a16:creationId xmlns:a16="http://schemas.microsoft.com/office/drawing/2014/main" id="{DDDE4C0F-D887-0EAD-E86C-399B180CC856}"/>
              </a:ext>
            </a:extLst>
          </p:cNvPr>
          <p:cNvSpPr txBox="1">
            <a:spLocks noChangeArrowheads="1"/>
          </p:cNvSpPr>
          <p:nvPr/>
        </p:nvSpPr>
        <p:spPr bwMode="auto">
          <a:xfrm rot="21545980">
            <a:off x="7545388" y="6407150"/>
            <a:ext cx="1169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400">
                <a:solidFill>
                  <a:schemeClr val="tx2"/>
                </a:solidFill>
                <a:ea typeface="新細明體" panose="02020500000000000000" pitchFamily="18" charset="-120"/>
              </a:rPr>
              <a:t>.1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4" name="Rectangle 202">
            <a:extLst>
              <a:ext uri="{FF2B5EF4-FFF2-40B4-BE49-F238E27FC236}">
                <a16:creationId xmlns:a16="http://schemas.microsoft.com/office/drawing/2014/main" id="{F97EBFC7-E997-54F5-FA4C-CA851F7EB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varPtr.c</a:t>
            </a:r>
            <a:endParaRPr lang="en-US" altLang="zh-TW" dirty="0"/>
          </a:p>
        </p:txBody>
      </p:sp>
      <p:sp>
        <p:nvSpPr>
          <p:cNvPr id="115754" name="Text Box 42">
            <a:extLst>
              <a:ext uri="{FF2B5EF4-FFF2-40B4-BE49-F238E27FC236}">
                <a16:creationId xmlns:a16="http://schemas.microsoft.com/office/drawing/2014/main" id="{79C19B15-C894-2436-F11B-CE754C5AC1D8}"/>
              </a:ext>
            </a:extLst>
          </p:cNvPr>
          <p:cNvSpPr txBox="1">
            <a:spLocks noChangeArrowheads="1"/>
          </p:cNvSpPr>
          <p:nvPr/>
        </p:nvSpPr>
        <p:spPr bwMode="auto">
          <a:xfrm rot="21545980">
            <a:off x="1725702" y="3546113"/>
            <a:ext cx="1169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400">
                <a:solidFill>
                  <a:schemeClr val="tx2"/>
                </a:solidFill>
                <a:ea typeface="新細明體" panose="02020500000000000000" pitchFamily="18" charset="-120"/>
              </a:rPr>
              <a:t>.1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C6BB12D9-08EF-4A11-BD7B-67573C4A6EE7}"/>
              </a:ext>
            </a:extLst>
          </p:cNvPr>
          <p:cNvSpPr>
            <a:spLocks noChangeAspect="1"/>
          </p:cNvSpPr>
          <p:nvPr/>
        </p:nvSpPr>
        <p:spPr>
          <a:xfrm>
            <a:off x="1595778" y="3536950"/>
            <a:ext cx="5951549" cy="2909263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B006073-9994-4EB2-8CBC-E474D96004E3}"/>
              </a:ext>
            </a:extLst>
          </p:cNvPr>
          <p:cNvSpPr>
            <a:spLocks noChangeAspect="1"/>
          </p:cNvSpPr>
          <p:nvPr/>
        </p:nvSpPr>
        <p:spPr>
          <a:xfrm>
            <a:off x="1157627" y="96837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3" name="Rectangle 30">
            <a:extLst>
              <a:ext uri="{FF2B5EF4-FFF2-40B4-BE49-F238E27FC236}">
                <a16:creationId xmlns:a16="http://schemas.microsoft.com/office/drawing/2014/main" id="{E7F9DE92-2E1E-4D33-BA1C-3B0188E04F38}"/>
              </a:ext>
            </a:extLst>
          </p:cNvPr>
          <p:cNvSpPr>
            <a:spLocks noChangeAspect="1"/>
          </p:cNvSpPr>
          <p:nvPr/>
        </p:nvSpPr>
        <p:spPr>
          <a:xfrm>
            <a:off x="1376702" y="977901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00000"/>
                </a:solidFill>
                <a:latin typeface="Courier New" pitchFamily="49" charset="0"/>
                <a:ea typeface="新細明體" pitchFamily="18" charset="-120"/>
              </a:rPr>
              <a:t>0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64" name="Rectangle 31">
            <a:extLst>
              <a:ext uri="{FF2B5EF4-FFF2-40B4-BE49-F238E27FC236}">
                <a16:creationId xmlns:a16="http://schemas.microsoft.com/office/drawing/2014/main" id="{E73A7285-970B-46A6-9FFE-11650A771C7A}"/>
              </a:ext>
            </a:extLst>
          </p:cNvPr>
          <p:cNvSpPr>
            <a:spLocks noChangeAspect="1"/>
          </p:cNvSpPr>
          <p:nvPr/>
        </p:nvSpPr>
        <p:spPr>
          <a:xfrm>
            <a:off x="1589428" y="968376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5" name="Rectangle 32">
            <a:extLst>
              <a:ext uri="{FF2B5EF4-FFF2-40B4-BE49-F238E27FC236}">
                <a16:creationId xmlns:a16="http://schemas.microsoft.com/office/drawing/2014/main" id="{C72F3A39-F604-4DE7-9FFB-7E7E84B196B7}"/>
              </a:ext>
            </a:extLst>
          </p:cNvPr>
          <p:cNvSpPr>
            <a:spLocks noChangeAspect="1"/>
          </p:cNvSpPr>
          <p:nvPr/>
        </p:nvSpPr>
        <p:spPr>
          <a:xfrm>
            <a:off x="1741828" y="977901"/>
            <a:ext cx="5424498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/* varPtr.c : demonstrate pointers and variables */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66" name="Rectangle 33">
            <a:extLst>
              <a:ext uri="{FF2B5EF4-FFF2-40B4-BE49-F238E27FC236}">
                <a16:creationId xmlns:a16="http://schemas.microsoft.com/office/drawing/2014/main" id="{7FDC1782-4CB4-44EC-8FEB-3C0F0B1D30B1}"/>
              </a:ext>
            </a:extLst>
          </p:cNvPr>
          <p:cNvSpPr>
            <a:spLocks noChangeAspect="1"/>
          </p:cNvSpPr>
          <p:nvPr/>
        </p:nvSpPr>
        <p:spPr>
          <a:xfrm>
            <a:off x="1157627" y="116998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7" name="Rectangle 34">
            <a:extLst>
              <a:ext uri="{FF2B5EF4-FFF2-40B4-BE49-F238E27FC236}">
                <a16:creationId xmlns:a16="http://schemas.microsoft.com/office/drawing/2014/main" id="{AF80BA34-B76F-47F6-B27E-B9ACC0B9D780}"/>
              </a:ext>
            </a:extLst>
          </p:cNvPr>
          <p:cNvSpPr>
            <a:spLocks noChangeAspect="1"/>
          </p:cNvSpPr>
          <p:nvPr/>
        </p:nvSpPr>
        <p:spPr>
          <a:xfrm>
            <a:off x="1376702" y="1179513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0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68" name="Rectangle 35">
            <a:extLst>
              <a:ext uri="{FF2B5EF4-FFF2-40B4-BE49-F238E27FC236}">
                <a16:creationId xmlns:a16="http://schemas.microsoft.com/office/drawing/2014/main" id="{28F040B3-2D06-4303-8353-321BE19D01AC}"/>
              </a:ext>
            </a:extLst>
          </p:cNvPr>
          <p:cNvSpPr>
            <a:spLocks noChangeAspect="1"/>
          </p:cNvSpPr>
          <p:nvPr/>
        </p:nvSpPr>
        <p:spPr>
          <a:xfrm>
            <a:off x="1589428" y="116998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9" name="Rectangle 36">
            <a:extLst>
              <a:ext uri="{FF2B5EF4-FFF2-40B4-BE49-F238E27FC236}">
                <a16:creationId xmlns:a16="http://schemas.microsoft.com/office/drawing/2014/main" id="{4905D59B-F7AC-4449-AC8D-204C48DBF549}"/>
              </a:ext>
            </a:extLst>
          </p:cNvPr>
          <p:cNvSpPr>
            <a:spLocks noChangeAspect="1"/>
          </p:cNvSpPr>
          <p:nvPr/>
        </p:nvSpPr>
        <p:spPr>
          <a:xfrm>
            <a:off x="1738653" y="1179513"/>
            <a:ext cx="265906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/* (c)2001 J. D. White */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70" name="Rectangle 37">
            <a:extLst>
              <a:ext uri="{FF2B5EF4-FFF2-40B4-BE49-F238E27FC236}">
                <a16:creationId xmlns:a16="http://schemas.microsoft.com/office/drawing/2014/main" id="{FCAD8D3A-2CC3-45F9-8F63-24207BD935F7}"/>
              </a:ext>
            </a:extLst>
          </p:cNvPr>
          <p:cNvSpPr>
            <a:spLocks noChangeAspect="1"/>
          </p:cNvSpPr>
          <p:nvPr/>
        </p:nvSpPr>
        <p:spPr>
          <a:xfrm>
            <a:off x="1157627" y="137160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1" name="Rectangle 38">
            <a:extLst>
              <a:ext uri="{FF2B5EF4-FFF2-40B4-BE49-F238E27FC236}">
                <a16:creationId xmlns:a16="http://schemas.microsoft.com/office/drawing/2014/main" id="{6C947A10-757D-4D65-8B58-0F238F7A6500}"/>
              </a:ext>
            </a:extLst>
          </p:cNvPr>
          <p:cNvSpPr>
            <a:spLocks noChangeAspect="1"/>
          </p:cNvSpPr>
          <p:nvPr/>
        </p:nvSpPr>
        <p:spPr>
          <a:xfrm>
            <a:off x="1376702" y="1381126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72" name="Rectangle 39">
            <a:extLst>
              <a:ext uri="{FF2B5EF4-FFF2-40B4-BE49-F238E27FC236}">
                <a16:creationId xmlns:a16="http://schemas.microsoft.com/office/drawing/2014/main" id="{3BAB2CAA-67A3-490E-9C6B-4AEA396BE269}"/>
              </a:ext>
            </a:extLst>
          </p:cNvPr>
          <p:cNvSpPr>
            <a:spLocks noChangeAspect="1"/>
          </p:cNvSpPr>
          <p:nvPr/>
        </p:nvSpPr>
        <p:spPr>
          <a:xfrm>
            <a:off x="1589428" y="1371601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1EF314E-DB8F-4FF5-B187-EB19243ACD69}"/>
              </a:ext>
            </a:extLst>
          </p:cNvPr>
          <p:cNvSpPr>
            <a:spLocks noChangeAspect="1"/>
          </p:cNvSpPr>
          <p:nvPr/>
        </p:nvSpPr>
        <p:spPr>
          <a:xfrm>
            <a:off x="1738653" y="1381126"/>
            <a:ext cx="1914529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#include &lt;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stdio.h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&gt;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8D886A52-8E64-49CA-A078-5FCB1C3DB93E}"/>
              </a:ext>
            </a:extLst>
          </p:cNvPr>
          <p:cNvSpPr>
            <a:spLocks noChangeAspect="1"/>
          </p:cNvSpPr>
          <p:nvPr/>
        </p:nvSpPr>
        <p:spPr>
          <a:xfrm>
            <a:off x="1157627" y="1573213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864D75BC-16DF-43FF-A83D-DCE1C7ABEB9A}"/>
              </a:ext>
            </a:extLst>
          </p:cNvPr>
          <p:cNvSpPr>
            <a:spLocks noChangeAspect="1"/>
          </p:cNvSpPr>
          <p:nvPr/>
        </p:nvSpPr>
        <p:spPr>
          <a:xfrm>
            <a:off x="1376702" y="1581151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E13563B9-99C9-4572-B36F-EC9C23EDC3DE}"/>
              </a:ext>
            </a:extLst>
          </p:cNvPr>
          <p:cNvSpPr>
            <a:spLocks noChangeAspect="1"/>
          </p:cNvSpPr>
          <p:nvPr/>
        </p:nvSpPr>
        <p:spPr>
          <a:xfrm>
            <a:off x="1157627" y="1773238"/>
            <a:ext cx="431801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68110A8-39B3-4885-A820-25081719F514}"/>
              </a:ext>
            </a:extLst>
          </p:cNvPr>
          <p:cNvSpPr>
            <a:spLocks noChangeAspect="1"/>
          </p:cNvSpPr>
          <p:nvPr/>
        </p:nvSpPr>
        <p:spPr>
          <a:xfrm>
            <a:off x="1589428" y="1573213"/>
            <a:ext cx="5951549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1F5D08E-FF3A-4B26-B144-BAE16177D83F}"/>
              </a:ext>
            </a:extLst>
          </p:cNvPr>
          <p:cNvSpPr>
            <a:spLocks noChangeAspect="1"/>
          </p:cNvSpPr>
          <p:nvPr/>
        </p:nvSpPr>
        <p:spPr>
          <a:xfrm>
            <a:off x="1589428" y="1773238"/>
            <a:ext cx="5951549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9" name="Rectangle 40">
            <a:extLst>
              <a:ext uri="{FF2B5EF4-FFF2-40B4-BE49-F238E27FC236}">
                <a16:creationId xmlns:a16="http://schemas.microsoft.com/office/drawing/2014/main" id="{708CD1F6-1BCF-4846-9CDB-A3FC4A26AA2A}"/>
              </a:ext>
            </a:extLst>
          </p:cNvPr>
          <p:cNvSpPr>
            <a:spLocks noChangeAspect="1"/>
          </p:cNvSpPr>
          <p:nvPr/>
        </p:nvSpPr>
        <p:spPr>
          <a:xfrm>
            <a:off x="1157627" y="177323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0" name="Rectangle 41">
            <a:extLst>
              <a:ext uri="{FF2B5EF4-FFF2-40B4-BE49-F238E27FC236}">
                <a16:creationId xmlns:a16="http://schemas.microsoft.com/office/drawing/2014/main" id="{27BBFB82-DE90-4B2D-BA2C-F60FD7125B67}"/>
              </a:ext>
            </a:extLst>
          </p:cNvPr>
          <p:cNvSpPr>
            <a:spLocks noChangeAspect="1"/>
          </p:cNvSpPr>
          <p:nvPr/>
        </p:nvSpPr>
        <p:spPr>
          <a:xfrm>
            <a:off x="1376702" y="1782763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3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1" name="Rectangle 42">
            <a:extLst>
              <a:ext uri="{FF2B5EF4-FFF2-40B4-BE49-F238E27FC236}">
                <a16:creationId xmlns:a16="http://schemas.microsoft.com/office/drawing/2014/main" id="{1BAB0897-EB6E-448D-8E89-8F05FAFD378E}"/>
              </a:ext>
            </a:extLst>
          </p:cNvPr>
          <p:cNvSpPr>
            <a:spLocks noChangeAspect="1"/>
          </p:cNvSpPr>
          <p:nvPr/>
        </p:nvSpPr>
        <p:spPr>
          <a:xfrm>
            <a:off x="1589428" y="177323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2" name="Rectangle 43">
            <a:extLst>
              <a:ext uri="{FF2B5EF4-FFF2-40B4-BE49-F238E27FC236}">
                <a16:creationId xmlns:a16="http://schemas.microsoft.com/office/drawing/2014/main" id="{9F364950-CB12-4DC6-8805-FE0F9DDE0630}"/>
              </a:ext>
            </a:extLst>
          </p:cNvPr>
          <p:cNvSpPr>
            <a:spLocks noChangeAspect="1"/>
          </p:cNvSpPr>
          <p:nvPr/>
        </p:nvSpPr>
        <p:spPr>
          <a:xfrm>
            <a:off x="1737066" y="1782763"/>
            <a:ext cx="1595440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int main(void){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3" name="Rectangle 44">
            <a:extLst>
              <a:ext uri="{FF2B5EF4-FFF2-40B4-BE49-F238E27FC236}">
                <a16:creationId xmlns:a16="http://schemas.microsoft.com/office/drawing/2014/main" id="{A72C5199-1301-4CFB-9F70-369A0763AF23}"/>
              </a:ext>
            </a:extLst>
          </p:cNvPr>
          <p:cNvSpPr>
            <a:spLocks noChangeAspect="1"/>
          </p:cNvSpPr>
          <p:nvPr/>
        </p:nvSpPr>
        <p:spPr>
          <a:xfrm>
            <a:off x="1157627" y="1974851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4" name="Rectangle 45">
            <a:extLst>
              <a:ext uri="{FF2B5EF4-FFF2-40B4-BE49-F238E27FC236}">
                <a16:creationId xmlns:a16="http://schemas.microsoft.com/office/drawing/2014/main" id="{F4DF298A-C996-4141-9126-FE75D9683910}"/>
              </a:ext>
            </a:extLst>
          </p:cNvPr>
          <p:cNvSpPr>
            <a:spLocks noChangeAspect="1"/>
          </p:cNvSpPr>
          <p:nvPr/>
        </p:nvSpPr>
        <p:spPr>
          <a:xfrm>
            <a:off x="1376702" y="1984376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4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5" name="Rectangle 46">
            <a:extLst>
              <a:ext uri="{FF2B5EF4-FFF2-40B4-BE49-F238E27FC236}">
                <a16:creationId xmlns:a16="http://schemas.microsoft.com/office/drawing/2014/main" id="{7002ADB6-3419-4A10-9D49-2EE7ABB6BAA8}"/>
              </a:ext>
            </a:extLst>
          </p:cNvPr>
          <p:cNvSpPr>
            <a:spLocks noChangeAspect="1"/>
          </p:cNvSpPr>
          <p:nvPr/>
        </p:nvSpPr>
        <p:spPr>
          <a:xfrm>
            <a:off x="1589428" y="1974851"/>
            <a:ext cx="5951549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6" name="Rectangle 47">
            <a:extLst>
              <a:ext uri="{FF2B5EF4-FFF2-40B4-BE49-F238E27FC236}">
                <a16:creationId xmlns:a16="http://schemas.microsoft.com/office/drawing/2014/main" id="{D60C8CED-3876-470B-B563-31F02546E1A6}"/>
              </a:ext>
            </a:extLst>
          </p:cNvPr>
          <p:cNvSpPr>
            <a:spLocks noChangeAspect="1"/>
          </p:cNvSpPr>
          <p:nvPr/>
        </p:nvSpPr>
        <p:spPr>
          <a:xfrm>
            <a:off x="1902166" y="1984376"/>
            <a:ext cx="1825628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7" name="Rectangle 48">
            <a:extLst>
              <a:ext uri="{FF2B5EF4-FFF2-40B4-BE49-F238E27FC236}">
                <a16:creationId xmlns:a16="http://schemas.microsoft.com/office/drawing/2014/main" id="{C14DF4C5-F6C6-4A6C-85C8-A173222574DE}"/>
              </a:ext>
            </a:extLst>
          </p:cNvPr>
          <p:cNvSpPr>
            <a:spLocks noChangeAspect="1"/>
          </p:cNvSpPr>
          <p:nvPr/>
        </p:nvSpPr>
        <p:spPr>
          <a:xfrm>
            <a:off x="1157627" y="217487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8" name="Rectangle 49">
            <a:extLst>
              <a:ext uri="{FF2B5EF4-FFF2-40B4-BE49-F238E27FC236}">
                <a16:creationId xmlns:a16="http://schemas.microsoft.com/office/drawing/2014/main" id="{706D289E-13AB-4751-B385-99994290FF77}"/>
              </a:ext>
            </a:extLst>
          </p:cNvPr>
          <p:cNvSpPr>
            <a:spLocks noChangeAspect="1"/>
          </p:cNvSpPr>
          <p:nvPr/>
        </p:nvSpPr>
        <p:spPr>
          <a:xfrm>
            <a:off x="1376702" y="2185988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5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FB3D6851-61E4-4925-9534-6F398D7AE656}"/>
              </a:ext>
            </a:extLst>
          </p:cNvPr>
          <p:cNvSpPr>
            <a:spLocks noChangeAspect="1"/>
          </p:cNvSpPr>
          <p:nvPr/>
        </p:nvSpPr>
        <p:spPr>
          <a:xfrm>
            <a:off x="1589428" y="2174876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27B0323C-E436-45A6-B76C-50FA2C4A21C7}"/>
              </a:ext>
            </a:extLst>
          </p:cNvPr>
          <p:cNvSpPr>
            <a:spLocks noChangeAspect="1"/>
          </p:cNvSpPr>
          <p:nvPr/>
        </p:nvSpPr>
        <p:spPr>
          <a:xfrm>
            <a:off x="1906928" y="2185988"/>
            <a:ext cx="1181102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jim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=3;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E190D40-09DE-47D0-8092-06810EB5212C}"/>
              </a:ext>
            </a:extLst>
          </p:cNvPr>
          <p:cNvSpPr>
            <a:spLocks noChangeAspect="1"/>
          </p:cNvSpPr>
          <p:nvPr/>
        </p:nvSpPr>
        <p:spPr>
          <a:xfrm>
            <a:off x="1157627" y="237648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413FAD1-29C8-4070-B329-B69130B5411E}"/>
              </a:ext>
            </a:extLst>
          </p:cNvPr>
          <p:cNvSpPr>
            <a:spLocks noChangeAspect="1"/>
          </p:cNvSpPr>
          <p:nvPr/>
        </p:nvSpPr>
        <p:spPr>
          <a:xfrm>
            <a:off x="1376702" y="2387601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6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3E8CC5E-4641-4C7D-B75D-66BECCE0530B}"/>
              </a:ext>
            </a:extLst>
          </p:cNvPr>
          <p:cNvSpPr>
            <a:spLocks noChangeAspect="1"/>
          </p:cNvSpPr>
          <p:nvPr/>
        </p:nvSpPr>
        <p:spPr>
          <a:xfrm>
            <a:off x="1589428" y="237648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2C028738-A72B-4ADF-9665-F8CE42E37D1B}"/>
              </a:ext>
            </a:extLst>
          </p:cNvPr>
          <p:cNvSpPr>
            <a:spLocks noChangeAspect="1"/>
          </p:cNvSpPr>
          <p:nvPr/>
        </p:nvSpPr>
        <p:spPr>
          <a:xfrm>
            <a:off x="1905341" y="2387601"/>
            <a:ext cx="1397003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*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5" name="Rectangle 50">
            <a:extLst>
              <a:ext uri="{FF2B5EF4-FFF2-40B4-BE49-F238E27FC236}">
                <a16:creationId xmlns:a16="http://schemas.microsoft.com/office/drawing/2014/main" id="{B97D5B54-F519-4E98-9641-E02CBF606C9D}"/>
              </a:ext>
            </a:extLst>
          </p:cNvPr>
          <p:cNvSpPr>
            <a:spLocks noChangeAspect="1"/>
          </p:cNvSpPr>
          <p:nvPr/>
        </p:nvSpPr>
        <p:spPr>
          <a:xfrm>
            <a:off x="1157627" y="257810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6" name="Rectangle 51">
            <a:extLst>
              <a:ext uri="{FF2B5EF4-FFF2-40B4-BE49-F238E27FC236}">
                <a16:creationId xmlns:a16="http://schemas.microsoft.com/office/drawing/2014/main" id="{4AFC0421-64AD-4E97-AAC2-E9A1FA05DDD0}"/>
              </a:ext>
            </a:extLst>
          </p:cNvPr>
          <p:cNvSpPr>
            <a:spLocks noChangeAspect="1"/>
          </p:cNvSpPr>
          <p:nvPr/>
        </p:nvSpPr>
        <p:spPr>
          <a:xfrm>
            <a:off x="1376702" y="2589213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7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7" name="Rectangle 52">
            <a:extLst>
              <a:ext uri="{FF2B5EF4-FFF2-40B4-BE49-F238E27FC236}">
                <a16:creationId xmlns:a16="http://schemas.microsoft.com/office/drawing/2014/main" id="{DFCC251B-470A-4965-8126-EB29DC186BAE}"/>
              </a:ext>
            </a:extLst>
          </p:cNvPr>
          <p:cNvSpPr>
            <a:spLocks noChangeAspect="1"/>
          </p:cNvSpPr>
          <p:nvPr/>
        </p:nvSpPr>
        <p:spPr>
          <a:xfrm>
            <a:off x="1589428" y="2578101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8" name="Rectangle 53">
            <a:extLst>
              <a:ext uri="{FF2B5EF4-FFF2-40B4-BE49-F238E27FC236}">
                <a16:creationId xmlns:a16="http://schemas.microsoft.com/office/drawing/2014/main" id="{85E81A37-B542-4653-9F21-0E7252797FC2}"/>
              </a:ext>
            </a:extLst>
          </p:cNvPr>
          <p:cNvSpPr>
            <a:spLocks noChangeAspect="1"/>
          </p:cNvSpPr>
          <p:nvPr/>
        </p:nvSpPr>
        <p:spPr>
          <a:xfrm>
            <a:off x="1903753" y="2589213"/>
            <a:ext cx="2039941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*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husna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=&amp;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9" name="Rectangle 54">
            <a:extLst>
              <a:ext uri="{FF2B5EF4-FFF2-40B4-BE49-F238E27FC236}">
                <a16:creationId xmlns:a16="http://schemas.microsoft.com/office/drawing/2014/main" id="{18C0B6E3-2A7C-471F-8A49-744AD35D5C9D}"/>
              </a:ext>
            </a:extLst>
          </p:cNvPr>
          <p:cNvSpPr>
            <a:spLocks noChangeAspect="1"/>
          </p:cNvSpPr>
          <p:nvPr/>
        </p:nvSpPr>
        <p:spPr>
          <a:xfrm>
            <a:off x="1157627" y="2779713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0" name="Rectangle 55">
            <a:extLst>
              <a:ext uri="{FF2B5EF4-FFF2-40B4-BE49-F238E27FC236}">
                <a16:creationId xmlns:a16="http://schemas.microsoft.com/office/drawing/2014/main" id="{5AC76EDF-9621-4641-A693-3D3730B4F397}"/>
              </a:ext>
            </a:extLst>
          </p:cNvPr>
          <p:cNvSpPr>
            <a:spLocks noChangeAspect="1"/>
          </p:cNvSpPr>
          <p:nvPr/>
        </p:nvSpPr>
        <p:spPr>
          <a:xfrm>
            <a:off x="1376702" y="2787651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8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01" name="Rectangle 56">
            <a:extLst>
              <a:ext uri="{FF2B5EF4-FFF2-40B4-BE49-F238E27FC236}">
                <a16:creationId xmlns:a16="http://schemas.microsoft.com/office/drawing/2014/main" id="{A625DAB0-BC49-49C0-B977-DA4B38AA3656}"/>
              </a:ext>
            </a:extLst>
          </p:cNvPr>
          <p:cNvSpPr>
            <a:spLocks noChangeAspect="1"/>
          </p:cNvSpPr>
          <p:nvPr/>
        </p:nvSpPr>
        <p:spPr>
          <a:xfrm>
            <a:off x="1157627" y="2979738"/>
            <a:ext cx="431801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2" name="Rectangle 57">
            <a:extLst>
              <a:ext uri="{FF2B5EF4-FFF2-40B4-BE49-F238E27FC236}">
                <a16:creationId xmlns:a16="http://schemas.microsoft.com/office/drawing/2014/main" id="{6B0E25CA-A751-44FC-9290-16D21A835258}"/>
              </a:ext>
            </a:extLst>
          </p:cNvPr>
          <p:cNvSpPr>
            <a:spLocks noChangeAspect="1"/>
          </p:cNvSpPr>
          <p:nvPr/>
        </p:nvSpPr>
        <p:spPr>
          <a:xfrm>
            <a:off x="1589428" y="2779713"/>
            <a:ext cx="5951549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3" name="Rectangle 58">
            <a:extLst>
              <a:ext uri="{FF2B5EF4-FFF2-40B4-BE49-F238E27FC236}">
                <a16:creationId xmlns:a16="http://schemas.microsoft.com/office/drawing/2014/main" id="{6120631E-C95D-4806-A469-46C019A505C1}"/>
              </a:ext>
            </a:extLst>
          </p:cNvPr>
          <p:cNvSpPr>
            <a:spLocks noChangeAspect="1"/>
          </p:cNvSpPr>
          <p:nvPr/>
        </p:nvSpPr>
        <p:spPr>
          <a:xfrm>
            <a:off x="1905341" y="2787651"/>
            <a:ext cx="1397003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**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pohli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04" name="Rectangle 59">
            <a:extLst>
              <a:ext uri="{FF2B5EF4-FFF2-40B4-BE49-F238E27FC236}">
                <a16:creationId xmlns:a16="http://schemas.microsoft.com/office/drawing/2014/main" id="{DB2FB8F0-2052-4185-A94D-9192060C962A}"/>
              </a:ext>
            </a:extLst>
          </p:cNvPr>
          <p:cNvSpPr>
            <a:spLocks noChangeAspect="1"/>
          </p:cNvSpPr>
          <p:nvPr/>
        </p:nvSpPr>
        <p:spPr>
          <a:xfrm>
            <a:off x="1589428" y="2979738"/>
            <a:ext cx="5951549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07C6B07-4CAA-4F05-A37D-DB878DC082C4}"/>
              </a:ext>
            </a:extLst>
          </p:cNvPr>
          <p:cNvSpPr>
            <a:spLocks noChangeAspect="1"/>
          </p:cNvSpPr>
          <p:nvPr/>
        </p:nvSpPr>
        <p:spPr>
          <a:xfrm>
            <a:off x="1157627" y="297973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2C94C0AA-DCE3-4D9E-94C7-F9D78B51020E}"/>
              </a:ext>
            </a:extLst>
          </p:cNvPr>
          <p:cNvSpPr>
            <a:spLocks noChangeAspect="1"/>
          </p:cNvSpPr>
          <p:nvPr/>
        </p:nvSpPr>
        <p:spPr>
          <a:xfrm>
            <a:off x="1376702" y="2989263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9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A8B1E5EE-AC54-4C32-8EAB-AA3A90C7DD30}"/>
              </a:ext>
            </a:extLst>
          </p:cNvPr>
          <p:cNvSpPr>
            <a:spLocks noChangeAspect="1"/>
          </p:cNvSpPr>
          <p:nvPr/>
        </p:nvSpPr>
        <p:spPr>
          <a:xfrm>
            <a:off x="1589428" y="297973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95005911-F37D-4447-A097-EBD528BF2E76}"/>
              </a:ext>
            </a:extLst>
          </p:cNvPr>
          <p:cNvSpPr>
            <a:spLocks noChangeAspect="1"/>
          </p:cNvSpPr>
          <p:nvPr/>
        </p:nvSpPr>
        <p:spPr>
          <a:xfrm>
            <a:off x="1157627" y="318135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2F114D15-DAAD-4022-A2FF-81BE54075567}"/>
              </a:ext>
            </a:extLst>
          </p:cNvPr>
          <p:cNvSpPr>
            <a:spLocks noChangeAspect="1"/>
          </p:cNvSpPr>
          <p:nvPr/>
        </p:nvSpPr>
        <p:spPr>
          <a:xfrm>
            <a:off x="1324315" y="3190876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10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5CEB1759-F101-4396-AABA-1E6548924DB8}"/>
              </a:ext>
            </a:extLst>
          </p:cNvPr>
          <p:cNvSpPr>
            <a:spLocks noChangeAspect="1"/>
          </p:cNvSpPr>
          <p:nvPr/>
        </p:nvSpPr>
        <p:spPr>
          <a:xfrm>
            <a:off x="1589428" y="3181351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11" name="Rectangle 60">
            <a:extLst>
              <a:ext uri="{FF2B5EF4-FFF2-40B4-BE49-F238E27FC236}">
                <a16:creationId xmlns:a16="http://schemas.microsoft.com/office/drawing/2014/main" id="{6A24E2B7-82DD-442B-905F-88AE170F3A5C}"/>
              </a:ext>
            </a:extLst>
          </p:cNvPr>
          <p:cNvSpPr>
            <a:spLocks noChangeAspect="1"/>
          </p:cNvSpPr>
          <p:nvPr/>
        </p:nvSpPr>
        <p:spPr>
          <a:xfrm>
            <a:off x="1965666" y="3190876"/>
            <a:ext cx="744539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fred=1;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2" name="Rectangle 61">
            <a:extLst>
              <a:ext uri="{FF2B5EF4-FFF2-40B4-BE49-F238E27FC236}">
                <a16:creationId xmlns:a16="http://schemas.microsoft.com/office/drawing/2014/main" id="{079C3821-3043-4558-BC55-41C8C20551BE}"/>
              </a:ext>
            </a:extLst>
          </p:cNvPr>
          <p:cNvSpPr>
            <a:spLocks noChangeAspect="1"/>
          </p:cNvSpPr>
          <p:nvPr/>
        </p:nvSpPr>
        <p:spPr>
          <a:xfrm>
            <a:off x="1157627" y="3382963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13" name="Rectangle 62">
            <a:extLst>
              <a:ext uri="{FF2B5EF4-FFF2-40B4-BE49-F238E27FC236}">
                <a16:creationId xmlns:a16="http://schemas.microsoft.com/office/drawing/2014/main" id="{FFBD0292-6C61-4705-90AE-B9A5B12E58BD}"/>
              </a:ext>
            </a:extLst>
          </p:cNvPr>
          <p:cNvSpPr>
            <a:spLocks noChangeAspect="1"/>
          </p:cNvSpPr>
          <p:nvPr/>
        </p:nvSpPr>
        <p:spPr>
          <a:xfrm>
            <a:off x="1324315" y="3392488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11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4" name="Rectangle 63">
            <a:extLst>
              <a:ext uri="{FF2B5EF4-FFF2-40B4-BE49-F238E27FC236}">
                <a16:creationId xmlns:a16="http://schemas.microsoft.com/office/drawing/2014/main" id="{5AE51FB7-83B5-493A-89DA-70F4D116A824}"/>
              </a:ext>
            </a:extLst>
          </p:cNvPr>
          <p:cNvSpPr>
            <a:spLocks noChangeAspect="1"/>
          </p:cNvSpPr>
          <p:nvPr/>
        </p:nvSpPr>
        <p:spPr>
          <a:xfrm>
            <a:off x="1589428" y="3382963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15" name="Rectangle 64">
            <a:extLst>
              <a:ext uri="{FF2B5EF4-FFF2-40B4-BE49-F238E27FC236}">
                <a16:creationId xmlns:a16="http://schemas.microsoft.com/office/drawing/2014/main" id="{943F3941-1CAA-4089-9734-7DE8A58FD908}"/>
              </a:ext>
            </a:extLst>
          </p:cNvPr>
          <p:cNvSpPr>
            <a:spLocks noChangeAspect="1"/>
          </p:cNvSpPr>
          <p:nvPr/>
        </p:nvSpPr>
        <p:spPr>
          <a:xfrm>
            <a:off x="1965666" y="3392488"/>
            <a:ext cx="638176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ahmad=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6" name="Rectangle 65">
            <a:extLst>
              <a:ext uri="{FF2B5EF4-FFF2-40B4-BE49-F238E27FC236}">
                <a16:creationId xmlns:a16="http://schemas.microsoft.com/office/drawing/2014/main" id="{93196434-3381-4E17-AFE9-CB2FC8D28526}"/>
              </a:ext>
            </a:extLst>
          </p:cNvPr>
          <p:cNvSpPr>
            <a:spLocks noChangeAspect="1"/>
          </p:cNvSpPr>
          <p:nvPr/>
        </p:nvSpPr>
        <p:spPr>
          <a:xfrm>
            <a:off x="2603842" y="3392488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7" name="Rectangle 66">
            <a:extLst>
              <a:ext uri="{FF2B5EF4-FFF2-40B4-BE49-F238E27FC236}">
                <a16:creationId xmlns:a16="http://schemas.microsoft.com/office/drawing/2014/main" id="{0F0C3B0B-3D5A-48F9-AE8E-AA8AF6A78541}"/>
              </a:ext>
            </a:extLst>
          </p:cNvPr>
          <p:cNvSpPr>
            <a:spLocks noChangeAspect="1"/>
          </p:cNvSpPr>
          <p:nvPr/>
        </p:nvSpPr>
        <p:spPr>
          <a:xfrm>
            <a:off x="1157627" y="358457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18" name="Rectangle 67">
            <a:extLst>
              <a:ext uri="{FF2B5EF4-FFF2-40B4-BE49-F238E27FC236}">
                <a16:creationId xmlns:a16="http://schemas.microsoft.com/office/drawing/2014/main" id="{87FDE522-C34E-4ADB-A9A0-90983E29E344}"/>
              </a:ext>
            </a:extLst>
          </p:cNvPr>
          <p:cNvSpPr>
            <a:spLocks noChangeAspect="1"/>
          </p:cNvSpPr>
          <p:nvPr/>
        </p:nvSpPr>
        <p:spPr>
          <a:xfrm>
            <a:off x="1324315" y="3594101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12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0" name="Rectangle 69">
            <a:extLst>
              <a:ext uri="{FF2B5EF4-FFF2-40B4-BE49-F238E27FC236}">
                <a16:creationId xmlns:a16="http://schemas.microsoft.com/office/drawing/2014/main" id="{8491CEB7-8035-43BD-83F8-6FC8D16D5B36}"/>
              </a:ext>
            </a:extLst>
          </p:cNvPr>
          <p:cNvSpPr>
            <a:spLocks noChangeAspect="1"/>
          </p:cNvSpPr>
          <p:nvPr/>
        </p:nvSpPr>
        <p:spPr>
          <a:xfrm>
            <a:off x="1965666" y="3594101"/>
            <a:ext cx="138271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=&amp;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97DF491-F4D8-4225-B45A-5A467D4A50D1}"/>
              </a:ext>
            </a:extLst>
          </p:cNvPr>
          <p:cNvSpPr>
            <a:spLocks noChangeAspect="1"/>
          </p:cNvSpPr>
          <p:nvPr/>
        </p:nvSpPr>
        <p:spPr>
          <a:xfrm>
            <a:off x="1157627" y="378618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B3A3B689-41C4-4A5A-8CB1-720EEA1DE5DE}"/>
              </a:ext>
            </a:extLst>
          </p:cNvPr>
          <p:cNvSpPr>
            <a:spLocks noChangeAspect="1"/>
          </p:cNvSpPr>
          <p:nvPr/>
        </p:nvSpPr>
        <p:spPr>
          <a:xfrm>
            <a:off x="1324315" y="3795713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13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1B853653-3D40-490A-8DCE-B951B4084696}"/>
              </a:ext>
            </a:extLst>
          </p:cNvPr>
          <p:cNvSpPr>
            <a:spLocks noChangeAspect="1"/>
          </p:cNvSpPr>
          <p:nvPr/>
        </p:nvSpPr>
        <p:spPr>
          <a:xfrm>
            <a:off x="1965666" y="3795713"/>
            <a:ext cx="1489078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pohli=&amp;zarina;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4F8E6B07-3ED1-4E97-A289-CDB5A52F982A}"/>
              </a:ext>
            </a:extLst>
          </p:cNvPr>
          <p:cNvSpPr>
            <a:spLocks noChangeAspect="1"/>
          </p:cNvSpPr>
          <p:nvPr/>
        </p:nvSpPr>
        <p:spPr>
          <a:xfrm>
            <a:off x="1157627" y="3987801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5049F538-67E6-4623-A8BC-279779E44946}"/>
              </a:ext>
            </a:extLst>
          </p:cNvPr>
          <p:cNvSpPr>
            <a:spLocks noChangeAspect="1"/>
          </p:cNvSpPr>
          <p:nvPr/>
        </p:nvSpPr>
        <p:spPr>
          <a:xfrm>
            <a:off x="1324315" y="3995738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14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7" name="Rectangle 70">
            <a:extLst>
              <a:ext uri="{FF2B5EF4-FFF2-40B4-BE49-F238E27FC236}">
                <a16:creationId xmlns:a16="http://schemas.microsoft.com/office/drawing/2014/main" id="{37BF92F6-D2AF-4A6C-94E0-0F9F9C80ADE5}"/>
              </a:ext>
            </a:extLst>
          </p:cNvPr>
          <p:cNvSpPr>
            <a:spLocks noChangeAspect="1"/>
          </p:cNvSpPr>
          <p:nvPr/>
        </p:nvSpPr>
        <p:spPr>
          <a:xfrm>
            <a:off x="1157627" y="4187826"/>
            <a:ext cx="431801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29" name="Rectangle 72">
            <a:extLst>
              <a:ext uri="{FF2B5EF4-FFF2-40B4-BE49-F238E27FC236}">
                <a16:creationId xmlns:a16="http://schemas.microsoft.com/office/drawing/2014/main" id="{9D7DCCC9-BFFC-403A-A446-9C8DEDA920AB}"/>
              </a:ext>
            </a:extLst>
          </p:cNvPr>
          <p:cNvSpPr>
            <a:spLocks noChangeAspect="1"/>
          </p:cNvSpPr>
          <p:nvPr/>
        </p:nvSpPr>
        <p:spPr>
          <a:xfrm>
            <a:off x="1589428" y="4187826"/>
            <a:ext cx="5951549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30" name="Rectangle 73">
            <a:extLst>
              <a:ext uri="{FF2B5EF4-FFF2-40B4-BE49-F238E27FC236}">
                <a16:creationId xmlns:a16="http://schemas.microsoft.com/office/drawing/2014/main" id="{7800F707-64A5-4B09-992A-2B5BAEFDA9F2}"/>
              </a:ext>
            </a:extLst>
          </p:cNvPr>
          <p:cNvSpPr>
            <a:spLocks noChangeAspect="1"/>
          </p:cNvSpPr>
          <p:nvPr/>
        </p:nvSpPr>
        <p:spPr>
          <a:xfrm>
            <a:off x="1157627" y="418782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31" name="Rectangle 74">
            <a:extLst>
              <a:ext uri="{FF2B5EF4-FFF2-40B4-BE49-F238E27FC236}">
                <a16:creationId xmlns:a16="http://schemas.microsoft.com/office/drawing/2014/main" id="{DFD11BF5-D04E-40AD-8028-93A0BB1E7674}"/>
              </a:ext>
            </a:extLst>
          </p:cNvPr>
          <p:cNvSpPr>
            <a:spLocks noChangeAspect="1"/>
          </p:cNvSpPr>
          <p:nvPr/>
        </p:nvSpPr>
        <p:spPr>
          <a:xfrm>
            <a:off x="1324315" y="4197351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15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33" name="Rectangle 76">
            <a:extLst>
              <a:ext uri="{FF2B5EF4-FFF2-40B4-BE49-F238E27FC236}">
                <a16:creationId xmlns:a16="http://schemas.microsoft.com/office/drawing/2014/main" id="{A31198D5-3BEB-42FE-8FF9-FB08F6872A4C}"/>
              </a:ext>
            </a:extLst>
          </p:cNvPr>
          <p:cNvSpPr>
            <a:spLocks noChangeAspect="1"/>
          </p:cNvSpPr>
          <p:nvPr/>
        </p:nvSpPr>
        <p:spPr>
          <a:xfrm>
            <a:off x="1891053" y="4197351"/>
            <a:ext cx="4940309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,“Name   Add      Contents\n”);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34" name="Rectangle 77">
            <a:extLst>
              <a:ext uri="{FF2B5EF4-FFF2-40B4-BE49-F238E27FC236}">
                <a16:creationId xmlns:a16="http://schemas.microsoft.com/office/drawing/2014/main" id="{23BE42F0-0CFF-4CC9-864C-B7DD22968DDF}"/>
              </a:ext>
            </a:extLst>
          </p:cNvPr>
          <p:cNvSpPr>
            <a:spLocks noChangeAspect="1"/>
          </p:cNvSpPr>
          <p:nvPr/>
        </p:nvSpPr>
        <p:spPr>
          <a:xfrm>
            <a:off x="1157627" y="4389438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35" name="Rectangle 78">
            <a:extLst>
              <a:ext uri="{FF2B5EF4-FFF2-40B4-BE49-F238E27FC236}">
                <a16:creationId xmlns:a16="http://schemas.microsoft.com/office/drawing/2014/main" id="{9BC8E090-0B5B-4F5D-88DE-21BE06F1250B}"/>
              </a:ext>
            </a:extLst>
          </p:cNvPr>
          <p:cNvSpPr>
            <a:spLocks noChangeAspect="1"/>
          </p:cNvSpPr>
          <p:nvPr/>
        </p:nvSpPr>
        <p:spPr>
          <a:xfrm>
            <a:off x="1324315" y="4398963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16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8EE0ADEF-382C-4CF7-9EA0-0DB2634F82AA}"/>
              </a:ext>
            </a:extLst>
          </p:cNvPr>
          <p:cNvSpPr>
            <a:spLocks noChangeAspect="1"/>
          </p:cNvSpPr>
          <p:nvPr/>
        </p:nvSpPr>
        <p:spPr>
          <a:xfrm>
            <a:off x="1868828" y="4398963"/>
            <a:ext cx="5048259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t%ld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fred,fred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7494CCF5-6286-4C2F-BC3F-34718561F8A5}"/>
              </a:ext>
            </a:extLst>
          </p:cNvPr>
          <p:cNvSpPr>
            <a:spLocks noChangeAspect="1"/>
          </p:cNvSpPr>
          <p:nvPr/>
        </p:nvSpPr>
        <p:spPr>
          <a:xfrm>
            <a:off x="1157627" y="4589463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506D447E-2CBF-4A78-BD61-FD951D185E92}"/>
              </a:ext>
            </a:extLst>
          </p:cNvPr>
          <p:cNvSpPr>
            <a:spLocks noChangeAspect="1"/>
          </p:cNvSpPr>
          <p:nvPr/>
        </p:nvSpPr>
        <p:spPr>
          <a:xfrm>
            <a:off x="1324315" y="4600576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17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7294D7B-7365-4950-A0A6-3B8955174A63}"/>
              </a:ext>
            </a:extLst>
          </p:cNvPr>
          <p:cNvSpPr>
            <a:spLocks noChangeAspect="1"/>
          </p:cNvSpPr>
          <p:nvPr/>
        </p:nvSpPr>
        <p:spPr>
          <a:xfrm>
            <a:off x="1857716" y="4600576"/>
            <a:ext cx="5262572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t%ld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ahmad,ahmad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DAA6C276-EF48-4EAB-832B-8462ABEE81B4}"/>
              </a:ext>
            </a:extLst>
          </p:cNvPr>
          <p:cNvSpPr>
            <a:spLocks noChangeAspect="1"/>
          </p:cNvSpPr>
          <p:nvPr/>
        </p:nvSpPr>
        <p:spPr>
          <a:xfrm>
            <a:off x="1243352" y="478313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43" name="Rectangle 80">
            <a:extLst>
              <a:ext uri="{FF2B5EF4-FFF2-40B4-BE49-F238E27FC236}">
                <a16:creationId xmlns:a16="http://schemas.microsoft.com/office/drawing/2014/main" id="{7C283384-8503-4B1A-8FCF-5E59367989EE}"/>
              </a:ext>
            </a:extLst>
          </p:cNvPr>
          <p:cNvSpPr>
            <a:spLocks noChangeAspect="1"/>
          </p:cNvSpPr>
          <p:nvPr/>
        </p:nvSpPr>
        <p:spPr>
          <a:xfrm>
            <a:off x="1324315" y="4802188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18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5" name="Rectangle 82">
            <a:extLst>
              <a:ext uri="{FF2B5EF4-FFF2-40B4-BE49-F238E27FC236}">
                <a16:creationId xmlns:a16="http://schemas.microsoft.com/office/drawing/2014/main" id="{5E566418-9244-47EF-A291-19CE8A816742}"/>
              </a:ext>
            </a:extLst>
          </p:cNvPr>
          <p:cNvSpPr>
            <a:spLocks noChangeAspect="1"/>
          </p:cNvSpPr>
          <p:nvPr/>
        </p:nvSpPr>
        <p:spPr>
          <a:xfrm>
            <a:off x="1840253" y="4802188"/>
            <a:ext cx="4832359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jim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t%ld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jim,jim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6" name="Rectangle 83">
            <a:extLst>
              <a:ext uri="{FF2B5EF4-FFF2-40B4-BE49-F238E27FC236}">
                <a16:creationId xmlns:a16="http://schemas.microsoft.com/office/drawing/2014/main" id="{B4766587-DE6B-4EFE-9E07-75D43A389A87}"/>
              </a:ext>
            </a:extLst>
          </p:cNvPr>
          <p:cNvSpPr>
            <a:spLocks noChangeAspect="1"/>
          </p:cNvSpPr>
          <p:nvPr/>
        </p:nvSpPr>
        <p:spPr>
          <a:xfrm>
            <a:off x="1157627" y="499268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47" name="Rectangle 84">
            <a:extLst>
              <a:ext uri="{FF2B5EF4-FFF2-40B4-BE49-F238E27FC236}">
                <a16:creationId xmlns:a16="http://schemas.microsoft.com/office/drawing/2014/main" id="{A98798C3-3E7B-46FA-868E-881CBA0179A6}"/>
              </a:ext>
            </a:extLst>
          </p:cNvPr>
          <p:cNvSpPr>
            <a:spLocks noChangeAspect="1"/>
          </p:cNvSpPr>
          <p:nvPr/>
        </p:nvSpPr>
        <p:spPr>
          <a:xfrm>
            <a:off x="1324315" y="5002213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19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9" name="Rectangle 86">
            <a:extLst>
              <a:ext uri="{FF2B5EF4-FFF2-40B4-BE49-F238E27FC236}">
                <a16:creationId xmlns:a16="http://schemas.microsoft.com/office/drawing/2014/main" id="{7FC2022E-40B5-4E1F-9ECB-FDE1F3613597}"/>
              </a:ext>
            </a:extLst>
          </p:cNvPr>
          <p:cNvSpPr>
            <a:spLocks noChangeAspect="1"/>
          </p:cNvSpPr>
          <p:nvPr/>
        </p:nvSpPr>
        <p:spPr>
          <a:xfrm>
            <a:off x="1786278" y="5002213"/>
            <a:ext cx="3973520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t%p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n”,&amp;z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0" name="Rectangle 87">
            <a:extLst>
              <a:ext uri="{FF2B5EF4-FFF2-40B4-BE49-F238E27FC236}">
                <a16:creationId xmlns:a16="http://schemas.microsoft.com/office/drawing/2014/main" id="{88D8D938-9727-482D-8A72-5FB72C2B3CDF}"/>
              </a:ext>
            </a:extLst>
          </p:cNvPr>
          <p:cNvSpPr>
            <a:spLocks noChangeAspect="1"/>
          </p:cNvSpPr>
          <p:nvPr/>
        </p:nvSpPr>
        <p:spPr>
          <a:xfrm>
            <a:off x="5586760" y="5002213"/>
            <a:ext cx="1489078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arina,zarina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1" name="Rectangle 88">
            <a:extLst>
              <a:ext uri="{FF2B5EF4-FFF2-40B4-BE49-F238E27FC236}">
                <a16:creationId xmlns:a16="http://schemas.microsoft.com/office/drawing/2014/main" id="{057E378A-487D-4712-AB71-8A08C73F9D18}"/>
              </a:ext>
            </a:extLst>
          </p:cNvPr>
          <p:cNvSpPr>
            <a:spLocks noChangeAspect="1"/>
          </p:cNvSpPr>
          <p:nvPr/>
        </p:nvSpPr>
        <p:spPr>
          <a:xfrm>
            <a:off x="1157627" y="519430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52" name="Rectangle 89">
            <a:extLst>
              <a:ext uri="{FF2B5EF4-FFF2-40B4-BE49-F238E27FC236}">
                <a16:creationId xmlns:a16="http://schemas.microsoft.com/office/drawing/2014/main" id="{62818666-0D00-460B-B58A-4614BA2EA6B1}"/>
              </a:ext>
            </a:extLst>
          </p:cNvPr>
          <p:cNvSpPr>
            <a:spLocks noChangeAspect="1"/>
          </p:cNvSpPr>
          <p:nvPr/>
        </p:nvSpPr>
        <p:spPr>
          <a:xfrm>
            <a:off x="1324315" y="5203826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20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315E5367-3E85-457E-A373-A5A3C18B21FB}"/>
              </a:ext>
            </a:extLst>
          </p:cNvPr>
          <p:cNvSpPr>
            <a:spLocks noChangeAspect="1"/>
          </p:cNvSpPr>
          <p:nvPr/>
        </p:nvSpPr>
        <p:spPr>
          <a:xfrm>
            <a:off x="1835491" y="5203826"/>
            <a:ext cx="5154622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husna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t%p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husna,husna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49276110-79A8-4804-9EFD-D41B2AB85747}"/>
              </a:ext>
            </a:extLst>
          </p:cNvPr>
          <p:cNvSpPr>
            <a:spLocks noChangeAspect="1"/>
          </p:cNvSpPr>
          <p:nvPr/>
        </p:nvSpPr>
        <p:spPr>
          <a:xfrm>
            <a:off x="1157627" y="5395913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91A2074D-A281-4101-92C9-2A8D5106B1F2}"/>
              </a:ext>
            </a:extLst>
          </p:cNvPr>
          <p:cNvSpPr>
            <a:spLocks noChangeAspect="1"/>
          </p:cNvSpPr>
          <p:nvPr/>
        </p:nvSpPr>
        <p:spPr>
          <a:xfrm>
            <a:off x="1324315" y="5403851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21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F3E9F011-EB84-41EF-B2BC-C9362B2075B3}"/>
              </a:ext>
            </a:extLst>
          </p:cNvPr>
          <p:cNvSpPr>
            <a:spLocks noChangeAspect="1"/>
          </p:cNvSpPr>
          <p:nvPr/>
        </p:nvSpPr>
        <p:spPr>
          <a:xfrm>
            <a:off x="1157627" y="5595938"/>
            <a:ext cx="431801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59" name="Rectangle 90">
            <a:extLst>
              <a:ext uri="{FF2B5EF4-FFF2-40B4-BE49-F238E27FC236}">
                <a16:creationId xmlns:a16="http://schemas.microsoft.com/office/drawing/2014/main" id="{C5865C44-A89E-4F96-9F08-0DE0F4427157}"/>
              </a:ext>
            </a:extLst>
          </p:cNvPr>
          <p:cNvSpPr>
            <a:spLocks noChangeAspect="1"/>
          </p:cNvSpPr>
          <p:nvPr/>
        </p:nvSpPr>
        <p:spPr>
          <a:xfrm>
            <a:off x="1835491" y="5403851"/>
            <a:ext cx="5154622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pohli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t%p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pohli,pohli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0" name="Rectangle 91">
            <a:extLst>
              <a:ext uri="{FF2B5EF4-FFF2-40B4-BE49-F238E27FC236}">
                <a16:creationId xmlns:a16="http://schemas.microsoft.com/office/drawing/2014/main" id="{EB8333B6-3B08-41C9-B195-5209039AE3D1}"/>
              </a:ext>
            </a:extLst>
          </p:cNvPr>
          <p:cNvSpPr>
            <a:spLocks noChangeAspect="1"/>
          </p:cNvSpPr>
          <p:nvPr/>
        </p:nvSpPr>
        <p:spPr>
          <a:xfrm>
            <a:off x="1589428" y="5595938"/>
            <a:ext cx="5951549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1" name="Rectangle 92">
            <a:extLst>
              <a:ext uri="{FF2B5EF4-FFF2-40B4-BE49-F238E27FC236}">
                <a16:creationId xmlns:a16="http://schemas.microsoft.com/office/drawing/2014/main" id="{53D4E817-7FFD-449A-8601-DB942678C89B}"/>
              </a:ext>
            </a:extLst>
          </p:cNvPr>
          <p:cNvSpPr>
            <a:spLocks noChangeAspect="1"/>
          </p:cNvSpPr>
          <p:nvPr/>
        </p:nvSpPr>
        <p:spPr>
          <a:xfrm>
            <a:off x="1157627" y="559593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2" name="Rectangle 93">
            <a:extLst>
              <a:ext uri="{FF2B5EF4-FFF2-40B4-BE49-F238E27FC236}">
                <a16:creationId xmlns:a16="http://schemas.microsoft.com/office/drawing/2014/main" id="{94E12E62-51CC-4640-980C-92082C993FF2}"/>
              </a:ext>
            </a:extLst>
          </p:cNvPr>
          <p:cNvSpPr>
            <a:spLocks noChangeAspect="1"/>
          </p:cNvSpPr>
          <p:nvPr/>
        </p:nvSpPr>
        <p:spPr>
          <a:xfrm>
            <a:off x="1324315" y="5605463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22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3" name="Rectangle 94">
            <a:extLst>
              <a:ext uri="{FF2B5EF4-FFF2-40B4-BE49-F238E27FC236}">
                <a16:creationId xmlns:a16="http://schemas.microsoft.com/office/drawing/2014/main" id="{EBFAB301-4003-4378-AB61-468F2369E342}"/>
              </a:ext>
            </a:extLst>
          </p:cNvPr>
          <p:cNvSpPr>
            <a:spLocks noChangeAspect="1"/>
          </p:cNvSpPr>
          <p:nvPr/>
        </p:nvSpPr>
        <p:spPr>
          <a:xfrm>
            <a:off x="1960903" y="559593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4" name="Rectangle 95">
            <a:extLst>
              <a:ext uri="{FF2B5EF4-FFF2-40B4-BE49-F238E27FC236}">
                <a16:creationId xmlns:a16="http://schemas.microsoft.com/office/drawing/2014/main" id="{8B909136-2117-44ED-9EBB-DF7AF5DE4ABA}"/>
              </a:ext>
            </a:extLst>
          </p:cNvPr>
          <p:cNvSpPr>
            <a:spLocks noChangeAspect="1"/>
          </p:cNvSpPr>
          <p:nvPr/>
        </p:nvSpPr>
        <p:spPr>
          <a:xfrm>
            <a:off x="1965666" y="5605463"/>
            <a:ext cx="1074739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return(0);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5" name="Rectangle 96">
            <a:extLst>
              <a:ext uri="{FF2B5EF4-FFF2-40B4-BE49-F238E27FC236}">
                <a16:creationId xmlns:a16="http://schemas.microsoft.com/office/drawing/2014/main" id="{97DF6E22-4593-4625-A25A-B555444656CD}"/>
              </a:ext>
            </a:extLst>
          </p:cNvPr>
          <p:cNvSpPr>
            <a:spLocks noChangeAspect="1"/>
          </p:cNvSpPr>
          <p:nvPr/>
        </p:nvSpPr>
        <p:spPr>
          <a:xfrm>
            <a:off x="1157627" y="579755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6" name="Rectangle 97">
            <a:extLst>
              <a:ext uri="{FF2B5EF4-FFF2-40B4-BE49-F238E27FC236}">
                <a16:creationId xmlns:a16="http://schemas.microsoft.com/office/drawing/2014/main" id="{417FCEDC-5B0C-44E6-8100-33AB2F27349D}"/>
              </a:ext>
            </a:extLst>
          </p:cNvPr>
          <p:cNvSpPr>
            <a:spLocks noChangeAspect="1"/>
          </p:cNvSpPr>
          <p:nvPr/>
        </p:nvSpPr>
        <p:spPr>
          <a:xfrm>
            <a:off x="1324315" y="5807076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23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7" name="Rectangle 98">
            <a:extLst>
              <a:ext uri="{FF2B5EF4-FFF2-40B4-BE49-F238E27FC236}">
                <a16:creationId xmlns:a16="http://schemas.microsoft.com/office/drawing/2014/main" id="{6236FDB6-C980-4DC7-BF6F-0E91D1FCCF3B}"/>
              </a:ext>
            </a:extLst>
          </p:cNvPr>
          <p:cNvSpPr>
            <a:spLocks noChangeAspect="1"/>
          </p:cNvSpPr>
          <p:nvPr/>
        </p:nvSpPr>
        <p:spPr>
          <a:xfrm>
            <a:off x="1960903" y="5797551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8" name="Rectangle 99">
            <a:extLst>
              <a:ext uri="{FF2B5EF4-FFF2-40B4-BE49-F238E27FC236}">
                <a16:creationId xmlns:a16="http://schemas.microsoft.com/office/drawing/2014/main" id="{47D6F47E-BEAF-4827-8F4F-50F9C8858E4D}"/>
              </a:ext>
            </a:extLst>
          </p:cNvPr>
          <p:cNvSpPr>
            <a:spLocks noChangeAspect="1"/>
          </p:cNvSpPr>
          <p:nvPr/>
        </p:nvSpPr>
        <p:spPr>
          <a:xfrm>
            <a:off x="1735478" y="5807076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CEEAC6DE-DD9E-4A36-B068-1FA90E648C6D}"/>
              </a:ext>
            </a:extLst>
          </p:cNvPr>
          <p:cNvSpPr>
            <a:spLocks noChangeAspect="1"/>
          </p:cNvSpPr>
          <p:nvPr/>
        </p:nvSpPr>
        <p:spPr>
          <a:xfrm>
            <a:off x="1157627" y="5999163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F90931EF-9772-4FA9-BEAB-D2D5604C4437}"/>
              </a:ext>
            </a:extLst>
          </p:cNvPr>
          <p:cNvSpPr>
            <a:spLocks noChangeAspect="1"/>
          </p:cNvSpPr>
          <p:nvPr/>
        </p:nvSpPr>
        <p:spPr>
          <a:xfrm>
            <a:off x="1589428" y="5999163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1DEE61A7-DEA7-4EEB-B8EE-58FB3934D696}"/>
              </a:ext>
            </a:extLst>
          </p:cNvPr>
          <p:cNvSpPr>
            <a:spLocks noChangeAspect="1"/>
          </p:cNvSpPr>
          <p:nvPr/>
        </p:nvSpPr>
        <p:spPr>
          <a:xfrm>
            <a:off x="1157627" y="620077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AFFB5066-C5F2-45F9-AC6F-0F5E8B07C8FD}"/>
              </a:ext>
            </a:extLst>
          </p:cNvPr>
          <p:cNvSpPr>
            <a:spLocks noChangeAspect="1"/>
          </p:cNvSpPr>
          <p:nvPr/>
        </p:nvSpPr>
        <p:spPr>
          <a:xfrm>
            <a:off x="1589428" y="6200776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5A3E81F8-CCCC-4FD1-BFBF-DAEEC4F1DD98}"/>
              </a:ext>
            </a:extLst>
          </p:cNvPr>
          <p:cNvSpPr>
            <a:spLocks noChangeAspect="1"/>
          </p:cNvSpPr>
          <p:nvPr/>
        </p:nvSpPr>
        <p:spPr>
          <a:xfrm>
            <a:off x="3984970" y="2022476"/>
            <a:ext cx="1792291" cy="300037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FF4F110D-250D-4493-B14A-7F037A0BAD2E}"/>
              </a:ext>
            </a:extLst>
          </p:cNvPr>
          <p:cNvSpPr>
            <a:spLocks noChangeAspect="1"/>
          </p:cNvSpPr>
          <p:nvPr/>
        </p:nvSpPr>
        <p:spPr>
          <a:xfrm>
            <a:off x="4164358" y="2090738"/>
            <a:ext cx="151765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ea typeface="新細明體" pitchFamily="18" charset="-120"/>
              </a:rPr>
              <a:t>Variable declarations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228E20E5-CC77-4C79-8288-CCF1AD9DB22A}"/>
              </a:ext>
            </a:extLst>
          </p:cNvPr>
          <p:cNvSpPr>
            <a:spLocks noChangeAspect="1"/>
          </p:cNvSpPr>
          <p:nvPr/>
        </p:nvSpPr>
        <p:spPr>
          <a:xfrm>
            <a:off x="4461221" y="2547938"/>
            <a:ext cx="1795466" cy="301625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94A8F31A-44B2-4F70-B1D1-37438D0CC4D8}"/>
              </a:ext>
            </a:extLst>
          </p:cNvPr>
          <p:cNvSpPr>
            <a:spLocks noChangeAspect="1"/>
          </p:cNvSpPr>
          <p:nvPr/>
        </p:nvSpPr>
        <p:spPr>
          <a:xfrm>
            <a:off x="4691409" y="2616201"/>
            <a:ext cx="1417640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00000"/>
                </a:solidFill>
                <a:ea typeface="新細明體" pitchFamily="18" charset="-120"/>
              </a:rPr>
              <a:t>Pointer declarations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888FADEF-791F-44AA-9129-2B1CC6B4C869}"/>
              </a:ext>
            </a:extLst>
          </p:cNvPr>
          <p:cNvSpPr>
            <a:spLocks noChangeAspect="1"/>
          </p:cNvSpPr>
          <p:nvPr/>
        </p:nvSpPr>
        <p:spPr>
          <a:xfrm>
            <a:off x="4223095" y="2428876"/>
            <a:ext cx="238125" cy="538162"/>
          </a:xfrm>
          <a:custGeom>
            <a:avLst/>
            <a:gdLst/>
            <a:ahLst/>
            <a:cxnLst/>
            <a:rect l="l" t="t" r="r" b="b"/>
            <a:pathLst>
              <a:path w="150" h="339">
                <a:moveTo>
                  <a:pt x="0" y="0"/>
                </a:moveTo>
                <a:lnTo>
                  <a:pt x="15" y="0"/>
                </a:lnTo>
                <a:lnTo>
                  <a:pt x="30" y="3"/>
                </a:lnTo>
                <a:lnTo>
                  <a:pt x="43" y="5"/>
                </a:lnTo>
                <a:lnTo>
                  <a:pt x="54" y="9"/>
                </a:lnTo>
                <a:lnTo>
                  <a:pt x="63" y="13"/>
                </a:lnTo>
                <a:lnTo>
                  <a:pt x="70" y="17"/>
                </a:lnTo>
                <a:lnTo>
                  <a:pt x="75" y="22"/>
                </a:lnTo>
                <a:lnTo>
                  <a:pt x="76" y="28"/>
                </a:lnTo>
                <a:lnTo>
                  <a:pt x="76" y="141"/>
                </a:lnTo>
                <a:lnTo>
                  <a:pt x="77" y="147"/>
                </a:lnTo>
                <a:lnTo>
                  <a:pt x="82" y="152"/>
                </a:lnTo>
                <a:lnTo>
                  <a:pt x="88" y="157"/>
                </a:lnTo>
                <a:lnTo>
                  <a:pt x="98" y="160"/>
                </a:lnTo>
                <a:lnTo>
                  <a:pt x="109" y="164"/>
                </a:lnTo>
                <a:lnTo>
                  <a:pt x="121" y="166"/>
                </a:lnTo>
                <a:lnTo>
                  <a:pt x="136" y="169"/>
                </a:lnTo>
                <a:lnTo>
                  <a:pt x="150" y="169"/>
                </a:lnTo>
                <a:lnTo>
                  <a:pt x="136" y="170"/>
                </a:lnTo>
                <a:lnTo>
                  <a:pt x="121" y="171"/>
                </a:lnTo>
                <a:lnTo>
                  <a:pt x="109" y="174"/>
                </a:lnTo>
                <a:lnTo>
                  <a:pt x="98" y="177"/>
                </a:lnTo>
                <a:lnTo>
                  <a:pt x="88" y="182"/>
                </a:lnTo>
                <a:lnTo>
                  <a:pt x="82" y="187"/>
                </a:lnTo>
                <a:lnTo>
                  <a:pt x="77" y="192"/>
                </a:lnTo>
                <a:lnTo>
                  <a:pt x="76" y="198"/>
                </a:lnTo>
                <a:lnTo>
                  <a:pt x="76" y="310"/>
                </a:lnTo>
                <a:lnTo>
                  <a:pt x="75" y="317"/>
                </a:lnTo>
                <a:lnTo>
                  <a:pt x="70" y="321"/>
                </a:lnTo>
                <a:lnTo>
                  <a:pt x="63" y="326"/>
                </a:lnTo>
                <a:lnTo>
                  <a:pt x="54" y="330"/>
                </a:lnTo>
                <a:lnTo>
                  <a:pt x="43" y="334"/>
                </a:lnTo>
                <a:lnTo>
                  <a:pt x="30" y="336"/>
                </a:lnTo>
                <a:lnTo>
                  <a:pt x="15" y="339"/>
                </a:lnTo>
                <a:lnTo>
                  <a:pt x="0" y="339"/>
                </a:lnTo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78" name="Freeform: Shape 277">
            <a:extLst>
              <a:ext uri="{FF2B5EF4-FFF2-40B4-BE49-F238E27FC236}">
                <a16:creationId xmlns:a16="http://schemas.microsoft.com/office/drawing/2014/main" id="{973991AE-7B58-42CE-B5EE-1D603E9FC9FB}"/>
              </a:ext>
            </a:extLst>
          </p:cNvPr>
          <p:cNvSpPr>
            <a:spLocks noChangeAspect="1"/>
          </p:cNvSpPr>
          <p:nvPr/>
        </p:nvSpPr>
        <p:spPr>
          <a:xfrm>
            <a:off x="3805582" y="2022476"/>
            <a:ext cx="179388" cy="298450"/>
          </a:xfrm>
          <a:custGeom>
            <a:avLst/>
            <a:gdLst/>
            <a:ahLst/>
            <a:cxnLst/>
            <a:rect l="l" t="t" r="r" b="b"/>
            <a:pathLst>
              <a:path w="113" h="188">
                <a:moveTo>
                  <a:pt x="0" y="0"/>
                </a:moveTo>
                <a:lnTo>
                  <a:pt x="22" y="1"/>
                </a:lnTo>
                <a:lnTo>
                  <a:pt x="31" y="2"/>
                </a:lnTo>
                <a:lnTo>
                  <a:pt x="40" y="5"/>
                </a:lnTo>
                <a:lnTo>
                  <a:pt x="46" y="7"/>
                </a:lnTo>
                <a:lnTo>
                  <a:pt x="52" y="10"/>
                </a:lnTo>
                <a:lnTo>
                  <a:pt x="55" y="12"/>
                </a:lnTo>
                <a:lnTo>
                  <a:pt x="56" y="16"/>
                </a:lnTo>
                <a:lnTo>
                  <a:pt x="56" y="78"/>
                </a:lnTo>
                <a:lnTo>
                  <a:pt x="57" y="82"/>
                </a:lnTo>
                <a:lnTo>
                  <a:pt x="61" y="84"/>
                </a:lnTo>
                <a:lnTo>
                  <a:pt x="66" y="87"/>
                </a:lnTo>
                <a:lnTo>
                  <a:pt x="73" y="89"/>
                </a:lnTo>
                <a:lnTo>
                  <a:pt x="81" y="92"/>
                </a:lnTo>
                <a:lnTo>
                  <a:pt x="91" y="93"/>
                </a:lnTo>
                <a:lnTo>
                  <a:pt x="113" y="94"/>
                </a:lnTo>
                <a:lnTo>
                  <a:pt x="91" y="95"/>
                </a:lnTo>
                <a:lnTo>
                  <a:pt x="81" y="96"/>
                </a:lnTo>
                <a:lnTo>
                  <a:pt x="73" y="99"/>
                </a:lnTo>
                <a:lnTo>
                  <a:pt x="66" y="101"/>
                </a:lnTo>
                <a:lnTo>
                  <a:pt x="61" y="104"/>
                </a:lnTo>
                <a:lnTo>
                  <a:pt x="57" y="106"/>
                </a:lnTo>
                <a:lnTo>
                  <a:pt x="56" y="110"/>
                </a:lnTo>
                <a:lnTo>
                  <a:pt x="56" y="172"/>
                </a:lnTo>
                <a:lnTo>
                  <a:pt x="55" y="176"/>
                </a:lnTo>
                <a:lnTo>
                  <a:pt x="52" y="178"/>
                </a:lnTo>
                <a:lnTo>
                  <a:pt x="46" y="182"/>
                </a:lnTo>
                <a:lnTo>
                  <a:pt x="40" y="184"/>
                </a:lnTo>
                <a:lnTo>
                  <a:pt x="31" y="186"/>
                </a:lnTo>
                <a:lnTo>
                  <a:pt x="22" y="187"/>
                </a:lnTo>
                <a:lnTo>
                  <a:pt x="0" y="188"/>
                </a:lnTo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79" name="Freeform: Shape 278">
            <a:extLst>
              <a:ext uri="{FF2B5EF4-FFF2-40B4-BE49-F238E27FC236}">
                <a16:creationId xmlns:a16="http://schemas.microsoft.com/office/drawing/2014/main" id="{98175EDF-B883-4918-8D38-CA5F7FD714A9}"/>
              </a:ext>
            </a:extLst>
          </p:cNvPr>
          <p:cNvSpPr>
            <a:spLocks noChangeAspect="1"/>
          </p:cNvSpPr>
          <p:nvPr/>
        </p:nvSpPr>
        <p:spPr>
          <a:xfrm>
            <a:off x="3208681" y="3205163"/>
            <a:ext cx="238125" cy="358775"/>
          </a:xfrm>
          <a:custGeom>
            <a:avLst/>
            <a:gdLst/>
            <a:ahLst/>
            <a:cxnLst/>
            <a:rect l="l" t="t" r="r" b="b"/>
            <a:pathLst>
              <a:path w="150" h="226">
                <a:moveTo>
                  <a:pt x="0" y="0"/>
                </a:moveTo>
                <a:lnTo>
                  <a:pt x="14" y="0"/>
                </a:lnTo>
                <a:lnTo>
                  <a:pt x="29" y="1"/>
                </a:lnTo>
                <a:lnTo>
                  <a:pt x="42" y="3"/>
                </a:lnTo>
                <a:lnTo>
                  <a:pt x="53" y="6"/>
                </a:lnTo>
                <a:lnTo>
                  <a:pt x="62" y="8"/>
                </a:lnTo>
                <a:lnTo>
                  <a:pt x="69" y="12"/>
                </a:lnTo>
                <a:lnTo>
                  <a:pt x="74" y="16"/>
                </a:lnTo>
                <a:lnTo>
                  <a:pt x="75" y="19"/>
                </a:lnTo>
                <a:lnTo>
                  <a:pt x="75" y="94"/>
                </a:lnTo>
                <a:lnTo>
                  <a:pt x="76" y="97"/>
                </a:lnTo>
                <a:lnTo>
                  <a:pt x="81" y="101"/>
                </a:lnTo>
                <a:lnTo>
                  <a:pt x="87" y="105"/>
                </a:lnTo>
                <a:lnTo>
                  <a:pt x="97" y="107"/>
                </a:lnTo>
                <a:lnTo>
                  <a:pt x="108" y="110"/>
                </a:lnTo>
                <a:lnTo>
                  <a:pt x="120" y="112"/>
                </a:lnTo>
                <a:lnTo>
                  <a:pt x="135" y="113"/>
                </a:lnTo>
                <a:lnTo>
                  <a:pt x="150" y="113"/>
                </a:lnTo>
                <a:lnTo>
                  <a:pt x="135" y="113"/>
                </a:lnTo>
                <a:lnTo>
                  <a:pt x="120" y="114"/>
                </a:lnTo>
                <a:lnTo>
                  <a:pt x="108" y="117"/>
                </a:lnTo>
                <a:lnTo>
                  <a:pt x="97" y="119"/>
                </a:lnTo>
                <a:lnTo>
                  <a:pt x="87" y="122"/>
                </a:lnTo>
                <a:lnTo>
                  <a:pt x="81" y="124"/>
                </a:lnTo>
                <a:lnTo>
                  <a:pt x="76" y="128"/>
                </a:lnTo>
                <a:lnTo>
                  <a:pt x="75" y="132"/>
                </a:lnTo>
                <a:lnTo>
                  <a:pt x="75" y="207"/>
                </a:lnTo>
                <a:lnTo>
                  <a:pt x="74" y="211"/>
                </a:lnTo>
                <a:lnTo>
                  <a:pt x="69" y="215"/>
                </a:lnTo>
                <a:lnTo>
                  <a:pt x="62" y="217"/>
                </a:lnTo>
                <a:lnTo>
                  <a:pt x="53" y="221"/>
                </a:lnTo>
                <a:lnTo>
                  <a:pt x="42" y="222"/>
                </a:lnTo>
                <a:lnTo>
                  <a:pt x="29" y="224"/>
                </a:lnTo>
                <a:lnTo>
                  <a:pt x="14" y="226"/>
                </a:lnTo>
                <a:lnTo>
                  <a:pt x="0" y="226"/>
                </a:lnTo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05CEDC30-34C0-446C-ACD3-576AF7FF8726}"/>
              </a:ext>
            </a:extLst>
          </p:cNvPr>
          <p:cNvSpPr>
            <a:spLocks noChangeAspect="1"/>
          </p:cNvSpPr>
          <p:nvPr/>
        </p:nvSpPr>
        <p:spPr>
          <a:xfrm>
            <a:off x="4045295" y="3565526"/>
            <a:ext cx="1792291" cy="300037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5486065-FB34-46CF-A575-95CA75F73923}"/>
              </a:ext>
            </a:extLst>
          </p:cNvPr>
          <p:cNvSpPr>
            <a:spLocks noChangeAspect="1"/>
          </p:cNvSpPr>
          <p:nvPr/>
        </p:nvSpPr>
        <p:spPr>
          <a:xfrm>
            <a:off x="4254845" y="3630613"/>
            <a:ext cx="1455740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00000"/>
                </a:solidFill>
                <a:ea typeface="新細明體" pitchFamily="18" charset="-120"/>
              </a:rPr>
              <a:t>Pointer initialization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9401410A-F77C-4C7E-8C6B-B4DA9CD4188B}"/>
              </a:ext>
            </a:extLst>
          </p:cNvPr>
          <p:cNvSpPr>
            <a:spLocks noChangeAspect="1"/>
          </p:cNvSpPr>
          <p:nvPr/>
        </p:nvSpPr>
        <p:spPr>
          <a:xfrm>
            <a:off x="3446806" y="3205163"/>
            <a:ext cx="1914529" cy="300037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B234DBA9-134B-409E-94C8-C7F19A00D0E0}"/>
              </a:ext>
            </a:extLst>
          </p:cNvPr>
          <p:cNvSpPr>
            <a:spLocks noChangeAspect="1"/>
          </p:cNvSpPr>
          <p:nvPr/>
        </p:nvSpPr>
        <p:spPr>
          <a:xfrm>
            <a:off x="3667469" y="3271838"/>
            <a:ext cx="155575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00000"/>
                </a:solidFill>
                <a:ea typeface="新細明體" pitchFamily="18" charset="-120"/>
              </a:rPr>
              <a:t>Variable initialization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41A9AB00-0A84-4FBD-BAC6-1FE0F6B3E3C4}"/>
              </a:ext>
            </a:extLst>
          </p:cNvPr>
          <p:cNvGrpSpPr>
            <a:grpSpLocks noChangeAspect="1"/>
          </p:cNvGrpSpPr>
          <p:nvPr/>
        </p:nvGrpSpPr>
        <p:grpSpPr>
          <a:xfrm>
            <a:off x="5004147" y="4013201"/>
            <a:ext cx="127000" cy="258762"/>
            <a:chOff x="2957" y="2369"/>
            <a:chExt cx="80" cy="163"/>
          </a:xfrm>
        </p:grpSpPr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F192E4AA-FCA5-4784-B5A6-50047756167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997" y="2369"/>
              <a:ext cx="0" cy="75"/>
            </a:xfrm>
            <a:prstGeom prst="line">
              <a:avLst/>
            </a:prstGeom>
            <a:noFill/>
            <a:ln w="11113">
              <a:solidFill>
                <a:prstClr val="black"/>
              </a:solidFill>
              <a:miter lim="800000"/>
            </a:ln>
          </p:spPr>
        </p:cxn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7040F450-BD4F-42C0-96C4-0A12E39E02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57" y="2453"/>
              <a:ext cx="80" cy="79"/>
            </a:xfrm>
            <a:custGeom>
              <a:avLst/>
              <a:gdLst/>
              <a:ahLst/>
              <a:cxnLst/>
              <a:rect l="l" t="t" r="r" b="b"/>
              <a:pathLst>
                <a:path w="80" h="79">
                  <a:moveTo>
                    <a:pt x="0" y="0"/>
                  </a:moveTo>
                  <a:lnTo>
                    <a:pt x="41" y="79"/>
                  </a:lnTo>
                  <a:lnTo>
                    <a:pt x="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608C123D-0A12-45CF-A831-240F3711B331}"/>
              </a:ext>
            </a:extLst>
          </p:cNvPr>
          <p:cNvCxnSpPr>
            <a:cxnSpLocks noChangeAspect="1"/>
            <a:stCxn id="270" idx="0"/>
          </p:cNvCxnSpPr>
          <p:nvPr/>
        </p:nvCxnSpPr>
        <p:spPr>
          <a:xfrm flipH="1" flipV="1">
            <a:off x="4554883" y="5718176"/>
            <a:ext cx="11113" cy="280987"/>
          </a:xfrm>
          <a:prstGeom prst="line">
            <a:avLst/>
          </a:prstGeom>
          <a:noFill/>
          <a:ln w="11113">
            <a:solidFill>
              <a:prstClr val="black"/>
            </a:solidFill>
            <a:miter lim="800000"/>
          </a:ln>
        </p:spPr>
      </p:cxnSp>
      <p:sp>
        <p:nvSpPr>
          <p:cNvPr id="289" name="Rectangle 288">
            <a:extLst>
              <a:ext uri="{FF2B5EF4-FFF2-40B4-BE49-F238E27FC236}">
                <a16:creationId xmlns:a16="http://schemas.microsoft.com/office/drawing/2014/main" id="{3A058A0A-61B9-48BD-8430-745CA0936761}"/>
              </a:ext>
            </a:extLst>
          </p:cNvPr>
          <p:cNvSpPr>
            <a:spLocks noChangeAspect="1"/>
          </p:cNvSpPr>
          <p:nvPr/>
        </p:nvSpPr>
        <p:spPr>
          <a:xfrm>
            <a:off x="3496019" y="5834063"/>
            <a:ext cx="836614" cy="539750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93A4B031-8B59-493F-A6F1-82E07D6B0702}"/>
              </a:ext>
            </a:extLst>
          </p:cNvPr>
          <p:cNvSpPr>
            <a:spLocks noChangeAspect="1"/>
          </p:cNvSpPr>
          <p:nvPr/>
        </p:nvSpPr>
        <p:spPr>
          <a:xfrm>
            <a:off x="3630957" y="5889626"/>
            <a:ext cx="534988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address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6698A810-FC2C-4C0F-BF6F-40CAD62BF61F}"/>
              </a:ext>
            </a:extLst>
          </p:cNvPr>
          <p:cNvSpPr>
            <a:spLocks noChangeAspect="1"/>
          </p:cNvSpPr>
          <p:nvPr/>
        </p:nvSpPr>
        <p:spPr>
          <a:xfrm>
            <a:off x="3661119" y="6092826"/>
            <a:ext cx="473076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format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2976A093-C0BD-4054-902B-075A3C5B28CB}"/>
              </a:ext>
            </a:extLst>
          </p:cNvPr>
          <p:cNvCxnSpPr>
            <a:cxnSpLocks noChangeAspect="1"/>
          </p:cNvCxnSpPr>
          <p:nvPr/>
        </p:nvCxnSpPr>
        <p:spPr>
          <a:xfrm>
            <a:off x="5016847" y="4013201"/>
            <a:ext cx="1490665" cy="0"/>
          </a:xfrm>
          <a:prstGeom prst="line">
            <a:avLst/>
          </a:prstGeom>
          <a:noFill/>
          <a:ln w="11113">
            <a:solidFill>
              <a:prstClr val="black"/>
            </a:solidFill>
            <a:miter lim="800000"/>
          </a:ln>
        </p:spPr>
      </p:cxn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1291AE8E-8AB1-4ACB-8405-690BB7C74A79}"/>
              </a:ext>
            </a:extLst>
          </p:cNvPr>
          <p:cNvCxnSpPr>
            <a:cxnSpLocks noChangeAspect="1"/>
            <a:stCxn id="270" idx="0"/>
          </p:cNvCxnSpPr>
          <p:nvPr/>
        </p:nvCxnSpPr>
        <p:spPr>
          <a:xfrm flipH="1">
            <a:off x="4331045" y="5999163"/>
            <a:ext cx="234950" cy="73025"/>
          </a:xfrm>
          <a:prstGeom prst="line">
            <a:avLst/>
          </a:prstGeom>
          <a:noFill/>
          <a:ln w="11113">
            <a:solidFill>
              <a:prstClr val="black"/>
            </a:solidFill>
            <a:miter lim="800000"/>
          </a:ln>
        </p:spPr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85D00460-83F6-42BB-BE4A-D248107B5840}"/>
              </a:ext>
            </a:extLst>
          </p:cNvPr>
          <p:cNvSpPr>
            <a:spLocks noChangeAspect="1"/>
          </p:cNvSpPr>
          <p:nvPr/>
        </p:nvSpPr>
        <p:spPr>
          <a:xfrm>
            <a:off x="5050184" y="5838826"/>
            <a:ext cx="1343027" cy="539750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992F63D9-C919-435C-9074-3F96E57372D0}"/>
              </a:ext>
            </a:extLst>
          </p:cNvPr>
          <p:cNvSpPr>
            <a:spLocks noChangeAspect="1"/>
          </p:cNvSpPr>
          <p:nvPr/>
        </p:nvSpPr>
        <p:spPr>
          <a:xfrm>
            <a:off x="5331172" y="5903913"/>
            <a:ext cx="704851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zh-TW" altLang="en-US" sz="1400" dirty="0">
                <a:solidFill>
                  <a:srgbClr val="000000"/>
                </a:solidFill>
                <a:ea typeface="新細明體" pitchFamily="18" charset="-120"/>
              </a:rPr>
              <a:t>‘</a:t>
            </a:r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&amp;’ prints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E5F85141-7AB9-4821-BDE1-908AB048D283}"/>
              </a:ext>
            </a:extLst>
          </p:cNvPr>
          <p:cNvSpPr>
            <a:spLocks noChangeAspect="1"/>
          </p:cNvSpPr>
          <p:nvPr/>
        </p:nvSpPr>
        <p:spPr>
          <a:xfrm>
            <a:off x="5075584" y="6107113"/>
            <a:ext cx="120967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memory location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A1743238-64DE-4698-B9A0-4EA771C0321A}"/>
              </a:ext>
            </a:extLst>
          </p:cNvPr>
          <p:cNvSpPr>
            <a:spLocks noChangeAspect="1"/>
          </p:cNvSpPr>
          <p:nvPr/>
        </p:nvSpPr>
        <p:spPr>
          <a:xfrm>
            <a:off x="6482112" y="5743576"/>
            <a:ext cx="1343027" cy="598487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DAF42E04-9B1C-4061-9CF6-D40C90A0FD4D}"/>
              </a:ext>
            </a:extLst>
          </p:cNvPr>
          <p:cNvSpPr>
            <a:spLocks noChangeAspect="1"/>
          </p:cNvSpPr>
          <p:nvPr/>
        </p:nvSpPr>
        <p:spPr>
          <a:xfrm>
            <a:off x="6523387" y="5826126"/>
            <a:ext cx="123507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prints contents of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5AB2D3C4-CC36-4FDC-90DC-3285C613FEA8}"/>
              </a:ext>
            </a:extLst>
          </p:cNvPr>
          <p:cNvSpPr>
            <a:spLocks noChangeAspect="1"/>
          </p:cNvSpPr>
          <p:nvPr/>
        </p:nvSpPr>
        <p:spPr>
          <a:xfrm>
            <a:off x="6529737" y="6034088"/>
            <a:ext cx="120967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memory location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140E91F6-D496-435B-B26C-0A2FF46D7895}"/>
              </a:ext>
            </a:extLst>
          </p:cNvPr>
          <p:cNvGrpSpPr>
            <a:grpSpLocks noChangeAspect="1"/>
          </p:cNvGrpSpPr>
          <p:nvPr/>
        </p:nvGrpSpPr>
        <p:grpSpPr>
          <a:xfrm>
            <a:off x="5467697" y="5600701"/>
            <a:ext cx="125413" cy="238125"/>
            <a:chOff x="3249" y="3369"/>
            <a:chExt cx="79" cy="150"/>
          </a:xfrm>
        </p:grpSpPr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8A9F3D3E-721E-449F-A130-80425D806FCD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316" y="3446"/>
              <a:ext cx="0" cy="73"/>
            </a:xfrm>
            <a:prstGeom prst="line">
              <a:avLst/>
            </a:prstGeom>
            <a:noFill/>
            <a:ln w="11113">
              <a:solidFill>
                <a:prstClr val="black"/>
              </a:solidFill>
              <a:miter lim="800000"/>
            </a:ln>
          </p:spPr>
        </p:cxn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81E1FE43-F072-480C-801B-6BA806626B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9" y="3369"/>
              <a:ext cx="79" cy="79"/>
            </a:xfrm>
            <a:custGeom>
              <a:avLst/>
              <a:gdLst/>
              <a:ahLst/>
              <a:cxnLst/>
              <a:rect l="l" t="t" r="r" b="b"/>
              <a:pathLst>
                <a:path w="79" h="79">
                  <a:moveTo>
                    <a:pt x="79" y="79"/>
                  </a:moveTo>
                  <a:lnTo>
                    <a:pt x="39" y="0"/>
                  </a:lnTo>
                  <a:lnTo>
                    <a:pt x="0" y="79"/>
                  </a:lnTo>
                  <a:lnTo>
                    <a:pt x="79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4C6489AF-5B5C-4736-A478-0E34D3AFC9E5}"/>
              </a:ext>
            </a:extLst>
          </p:cNvPr>
          <p:cNvGrpSpPr>
            <a:grpSpLocks noChangeAspect="1"/>
          </p:cNvGrpSpPr>
          <p:nvPr/>
        </p:nvGrpSpPr>
        <p:grpSpPr>
          <a:xfrm>
            <a:off x="6720237" y="5597526"/>
            <a:ext cx="222250" cy="234950"/>
            <a:chOff x="4038" y="3367"/>
            <a:chExt cx="140" cy="148"/>
          </a:xfrm>
        </p:grpSpPr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84BAA969-F458-4861-8D8F-5C5FF615D8CE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083" y="3420"/>
              <a:ext cx="95" cy="95"/>
            </a:xfrm>
            <a:prstGeom prst="line">
              <a:avLst/>
            </a:prstGeom>
            <a:noFill/>
            <a:ln w="11113">
              <a:solidFill>
                <a:prstClr val="black"/>
              </a:solidFill>
              <a:miter lim="800000"/>
            </a:ln>
          </p:spPr>
        </p:cxn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86FD4106-858E-487D-A0FC-F7C84C459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8" y="3367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84" h="84">
                  <a:moveTo>
                    <a:pt x="84" y="28"/>
                  </a:moveTo>
                  <a:lnTo>
                    <a:pt x="0" y="0"/>
                  </a:lnTo>
                  <a:lnTo>
                    <a:pt x="28" y="84"/>
                  </a:lnTo>
                  <a:lnTo>
                    <a:pt x="84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" name="Freeform: Shape 306">
            <a:extLst>
              <a:ext uri="{FF2B5EF4-FFF2-40B4-BE49-F238E27FC236}">
                <a16:creationId xmlns:a16="http://schemas.microsoft.com/office/drawing/2014/main" id="{E8C8378C-3BD8-4467-AE6A-4DC9D37BD159}"/>
              </a:ext>
            </a:extLst>
          </p:cNvPr>
          <p:cNvSpPr>
            <a:spLocks noChangeAspect="1"/>
          </p:cNvSpPr>
          <p:nvPr/>
        </p:nvSpPr>
        <p:spPr>
          <a:xfrm>
            <a:off x="4508846" y="5594351"/>
            <a:ext cx="125413" cy="125412"/>
          </a:xfrm>
          <a:custGeom>
            <a:avLst/>
            <a:gdLst/>
            <a:ahLst/>
            <a:cxnLst/>
            <a:rect l="l" t="t" r="r" b="b"/>
            <a:pathLst>
              <a:path w="79" h="79">
                <a:moveTo>
                  <a:pt x="79" y="79"/>
                </a:moveTo>
                <a:lnTo>
                  <a:pt x="39" y="0"/>
                </a:lnTo>
                <a:lnTo>
                  <a:pt x="0" y="79"/>
                </a:lnTo>
                <a:lnTo>
                  <a:pt x="79" y="79"/>
                </a:lnTo>
                <a:close/>
              </a:path>
            </a:pathLst>
          </a:custGeom>
          <a:solidFill>
            <a:srgbClr val="000000"/>
          </a:solidFill>
          <a:ln>
            <a:noFill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5663AE0A-9309-4EAE-A9EA-7E83C4F5A646}"/>
              </a:ext>
            </a:extLst>
          </p:cNvPr>
          <p:cNvGrpSpPr>
            <a:grpSpLocks noChangeAspect="1"/>
          </p:cNvGrpSpPr>
          <p:nvPr/>
        </p:nvGrpSpPr>
        <p:grpSpPr>
          <a:xfrm>
            <a:off x="3446806" y="3613151"/>
            <a:ext cx="598489" cy="127000"/>
            <a:chOff x="1976" y="2117"/>
            <a:chExt cx="377" cy="80"/>
          </a:xfrm>
        </p:grpSpPr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14777634-EA31-412F-BB45-DBB9F26E12B0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053" y="2156"/>
              <a:ext cx="300" cy="2"/>
            </a:xfrm>
            <a:prstGeom prst="line">
              <a:avLst/>
            </a:prstGeom>
            <a:noFill/>
            <a:ln w="11113">
              <a:solidFill>
                <a:prstClr val="black"/>
              </a:solidFill>
              <a:miter lim="800000"/>
            </a:ln>
          </p:spPr>
        </p:cxn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C5C25014-2C06-4747-876E-82DB510254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6" y="2117"/>
              <a:ext cx="79" cy="80"/>
            </a:xfrm>
            <a:custGeom>
              <a:avLst/>
              <a:gdLst/>
              <a:ahLst/>
              <a:cxnLst/>
              <a:rect l="l" t="t" r="r" b="b"/>
              <a:pathLst>
                <a:path w="79" h="80">
                  <a:moveTo>
                    <a:pt x="79" y="0"/>
                  </a:moveTo>
                  <a:lnTo>
                    <a:pt x="0" y="41"/>
                  </a:lnTo>
                  <a:lnTo>
                    <a:pt x="79" y="8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" name="Rectangle 285">
            <a:extLst>
              <a:ext uri="{FF2B5EF4-FFF2-40B4-BE49-F238E27FC236}">
                <a16:creationId xmlns:a16="http://schemas.microsoft.com/office/drawing/2014/main" id="{8F328309-6DDF-419A-8B53-F163063D7BAA}"/>
              </a:ext>
            </a:extLst>
          </p:cNvPr>
          <p:cNvSpPr>
            <a:spLocks noChangeAspect="1"/>
          </p:cNvSpPr>
          <p:nvPr/>
        </p:nvSpPr>
        <p:spPr>
          <a:xfrm>
            <a:off x="6361462" y="3594101"/>
            <a:ext cx="1077914" cy="533400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B5FB704-AD65-47ED-8F30-E82EAA7B6391}"/>
              </a:ext>
            </a:extLst>
          </p:cNvPr>
          <p:cNvSpPr>
            <a:spLocks noChangeAspect="1"/>
          </p:cNvSpPr>
          <p:nvPr/>
        </p:nvSpPr>
        <p:spPr>
          <a:xfrm>
            <a:off x="6467824" y="3660776"/>
            <a:ext cx="788989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fixed-point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6E11E55-C760-48C4-B5B1-C2EBEBBDCFF5}"/>
              </a:ext>
            </a:extLst>
          </p:cNvPr>
          <p:cNvSpPr>
            <a:spLocks noChangeAspect="1"/>
          </p:cNvSpPr>
          <p:nvPr/>
        </p:nvSpPr>
        <p:spPr>
          <a:xfrm>
            <a:off x="6453537" y="3865563"/>
            <a:ext cx="82232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(int) format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63" name="Rectangle 19">
            <a:extLst>
              <a:ext uri="{FF2B5EF4-FFF2-40B4-BE49-F238E27FC236}">
                <a16:creationId xmlns:a16="http://schemas.microsoft.com/office/drawing/2014/main" id="{A35D3BBF-60C4-62BD-2803-A0D1ECADB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varPtr.c (Output)</a:t>
            </a:r>
          </a:p>
        </p:txBody>
      </p:sp>
      <p:sp>
        <p:nvSpPr>
          <p:cNvPr id="159760" name="AutoShape 1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4089C8F-9CF1-EB69-6A1A-D0F2A2AD0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6472238"/>
            <a:ext cx="552450" cy="385762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tx1"/>
                </a:solidFill>
                <a:ea typeface="新細明體" panose="02020500000000000000" pitchFamily="18" charset="-120"/>
              </a:rPr>
              <a:t>S</a:t>
            </a:r>
            <a:endParaRPr lang="en-US" altLang="zh-TW" sz="2400" dirty="0">
              <a:ea typeface="新細明體" panose="02020500000000000000" pitchFamily="18" charset="-120"/>
            </a:endParaRPr>
          </a:p>
        </p:txBody>
      </p:sp>
      <p:grpSp>
        <p:nvGrpSpPr>
          <p:cNvPr id="159823" name="Group 79">
            <a:extLst>
              <a:ext uri="{FF2B5EF4-FFF2-40B4-BE49-F238E27FC236}">
                <a16:creationId xmlns:a16="http://schemas.microsoft.com/office/drawing/2014/main" id="{DC3F8FA6-EB56-9527-D895-8CD8EDCECCFF}"/>
              </a:ext>
            </a:extLst>
          </p:cNvPr>
          <p:cNvGrpSpPr>
            <a:grpSpLocks/>
          </p:cNvGrpSpPr>
          <p:nvPr/>
        </p:nvGrpSpPr>
        <p:grpSpPr bwMode="auto">
          <a:xfrm>
            <a:off x="662804" y="1483519"/>
            <a:ext cx="7951788" cy="1928812"/>
            <a:chOff x="144" y="1161"/>
            <a:chExt cx="5009" cy="1215"/>
          </a:xfrm>
        </p:grpSpPr>
        <p:sp>
          <p:nvSpPr>
            <p:cNvPr id="159767" name="Rectangle 23">
              <a:extLst>
                <a:ext uri="{FF2B5EF4-FFF2-40B4-BE49-F238E27FC236}">
                  <a16:creationId xmlns:a16="http://schemas.microsoft.com/office/drawing/2014/main" id="{85886C31-F7B7-0B93-8809-9EDBFC249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171"/>
              <a:ext cx="5009" cy="1205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768" name="Rectangle 24">
              <a:extLst>
                <a:ext uri="{FF2B5EF4-FFF2-40B4-BE49-F238E27FC236}">
                  <a16:creationId xmlns:a16="http://schemas.microsoft.com/office/drawing/2014/main" id="{2BE17D5F-4457-AD98-B6C7-908A0BC44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" y="1161"/>
              <a:ext cx="206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Name   Add      Contents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69" name="Rectangle 25">
              <a:extLst>
                <a:ext uri="{FF2B5EF4-FFF2-40B4-BE49-F238E27FC236}">
                  <a16:creationId xmlns:a16="http://schemas.microsoft.com/office/drawing/2014/main" id="{2BB38188-2D01-B3DE-EAF1-0C7EDF70E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9" y="1161"/>
              <a:ext cx="8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TW" altLang="en-US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 </a:t>
              </a:r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9771" name="Rectangle 27">
              <a:extLst>
                <a:ext uri="{FF2B5EF4-FFF2-40B4-BE49-F238E27FC236}">
                  <a16:creationId xmlns:a16="http://schemas.microsoft.com/office/drawing/2014/main" id="{44604696-BDCD-3552-1AD3-1BEDEBA52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322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fred   FFF4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73" name="Rectangle 29">
              <a:extLst>
                <a:ext uri="{FF2B5EF4-FFF2-40B4-BE49-F238E27FC236}">
                  <a16:creationId xmlns:a16="http://schemas.microsoft.com/office/drawing/2014/main" id="{AAA17C2D-0492-9893-30A9-0622B68C2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322"/>
              <a:ext cx="8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1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76" name="Rectangle 32">
              <a:extLst>
                <a:ext uri="{FF2B5EF4-FFF2-40B4-BE49-F238E27FC236}">
                  <a16:creationId xmlns:a16="http://schemas.microsoft.com/office/drawing/2014/main" id="{93F9E894-3891-040F-E421-501BF12DF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484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 dirty="0" err="1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</a:t>
              </a:r>
              <a:r>
                <a:rPr lang="en-US" altLang="zh-TW" sz="1800" dirty="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  FFF2</a:t>
              </a:r>
              <a:endParaRPr lang="en-US" altLang="zh-TW" dirty="0">
                <a:ea typeface="新細明體" panose="02020500000000000000" pitchFamily="18" charset="-120"/>
              </a:endParaRPr>
            </a:p>
          </p:txBody>
        </p:sp>
        <p:sp>
          <p:nvSpPr>
            <p:cNvPr id="159778" name="Rectangle 34">
              <a:extLst>
                <a:ext uri="{FF2B5EF4-FFF2-40B4-BE49-F238E27FC236}">
                  <a16:creationId xmlns:a16="http://schemas.microsoft.com/office/drawing/2014/main" id="{5CABFCB0-66F2-945B-7F00-3B064C2EB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484"/>
              <a:ext cx="8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81" name="Rectangle 37">
              <a:extLst>
                <a:ext uri="{FF2B5EF4-FFF2-40B4-BE49-F238E27FC236}">
                  <a16:creationId xmlns:a16="http://schemas.microsoft.com/office/drawing/2014/main" id="{6F8CC71F-BC02-18DF-6A4B-D9CB1055C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646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jim    FFF0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83" name="Rectangle 39">
              <a:extLst>
                <a:ext uri="{FF2B5EF4-FFF2-40B4-BE49-F238E27FC236}">
                  <a16:creationId xmlns:a16="http://schemas.microsoft.com/office/drawing/2014/main" id="{0C1E6D0D-9C7B-A0A9-F841-427CB43E1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646"/>
              <a:ext cx="8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3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86" name="Rectangle 42">
              <a:extLst>
                <a:ext uri="{FF2B5EF4-FFF2-40B4-BE49-F238E27FC236}">
                  <a16:creationId xmlns:a16="http://schemas.microsoft.com/office/drawing/2014/main" id="{2DDE639E-58E6-60C9-F98E-B4D71CB7B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806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 FFEE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88" name="Rectangle 44">
              <a:extLst>
                <a:ext uri="{FF2B5EF4-FFF2-40B4-BE49-F238E27FC236}">
                  <a16:creationId xmlns:a16="http://schemas.microsoft.com/office/drawing/2014/main" id="{E456C933-37F0-A629-3434-DC8698967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1806"/>
              <a:ext cx="3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FFF4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91" name="Rectangle 47">
              <a:extLst>
                <a:ext uri="{FF2B5EF4-FFF2-40B4-BE49-F238E27FC236}">
                  <a16:creationId xmlns:a16="http://schemas.microsoft.com/office/drawing/2014/main" id="{256787A4-C46E-BB4A-2797-3978F75AA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968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husna  FFEC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93" name="Rectangle 49">
              <a:extLst>
                <a:ext uri="{FF2B5EF4-FFF2-40B4-BE49-F238E27FC236}">
                  <a16:creationId xmlns:a16="http://schemas.microsoft.com/office/drawing/2014/main" id="{5A6ED644-7DDE-0F0A-A617-24A7988B6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1968"/>
              <a:ext cx="3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FFF2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96" name="Rectangle 52">
              <a:extLst>
                <a:ext uri="{FF2B5EF4-FFF2-40B4-BE49-F238E27FC236}">
                  <a16:creationId xmlns:a16="http://schemas.microsoft.com/office/drawing/2014/main" id="{915F4C26-66C5-D31B-15A3-CE87676ED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2130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pohli  FFEA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98" name="Rectangle 54">
              <a:extLst>
                <a:ext uri="{FF2B5EF4-FFF2-40B4-BE49-F238E27FC236}">
                  <a16:creationId xmlns:a16="http://schemas.microsoft.com/office/drawing/2014/main" id="{F7DB47B2-9010-FEB9-8B11-FC0611E70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2130"/>
              <a:ext cx="3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FFEE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02" name="Freeform 58">
              <a:extLst>
                <a:ext uri="{FF2B5EF4-FFF2-40B4-BE49-F238E27FC236}">
                  <a16:creationId xmlns:a16="http://schemas.microsoft.com/office/drawing/2014/main" id="{F3002AEE-E044-4DBE-3742-A188FD72EB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" y="1218"/>
              <a:ext cx="1445" cy="545"/>
            </a:xfrm>
            <a:custGeom>
              <a:avLst/>
              <a:gdLst>
                <a:gd name="T0" fmla="*/ 14777 w 14875"/>
                <a:gd name="T1" fmla="*/ 5589 h 5602"/>
                <a:gd name="T2" fmla="*/ 603 w 14875"/>
                <a:gd name="T3" fmla="*/ 392 h 5602"/>
                <a:gd name="T4" fmla="*/ 563 w 14875"/>
                <a:gd name="T5" fmla="*/ 306 h 5602"/>
                <a:gd name="T6" fmla="*/ 649 w 14875"/>
                <a:gd name="T7" fmla="*/ 267 h 5602"/>
                <a:gd name="T8" fmla="*/ 14823 w 14875"/>
                <a:gd name="T9" fmla="*/ 5464 h 5602"/>
                <a:gd name="T10" fmla="*/ 14863 w 14875"/>
                <a:gd name="T11" fmla="*/ 5549 h 5602"/>
                <a:gd name="T12" fmla="*/ 14777 w 14875"/>
                <a:gd name="T13" fmla="*/ 5589 h 5602"/>
                <a:gd name="T14" fmla="*/ 614 w 14875"/>
                <a:gd name="T15" fmla="*/ 751 h 5602"/>
                <a:gd name="T16" fmla="*/ 0 w 14875"/>
                <a:gd name="T17" fmla="*/ 100 h 5602"/>
                <a:gd name="T18" fmla="*/ 889 w 14875"/>
                <a:gd name="T19" fmla="*/ 0 h 5602"/>
                <a:gd name="T20" fmla="*/ 614 w 14875"/>
                <a:gd name="T21" fmla="*/ 751 h 5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875" h="5602">
                  <a:moveTo>
                    <a:pt x="14777" y="5589"/>
                  </a:moveTo>
                  <a:lnTo>
                    <a:pt x="603" y="392"/>
                  </a:lnTo>
                  <a:cubicBezTo>
                    <a:pt x="569" y="379"/>
                    <a:pt x="551" y="341"/>
                    <a:pt x="563" y="306"/>
                  </a:cubicBezTo>
                  <a:cubicBezTo>
                    <a:pt x="576" y="272"/>
                    <a:pt x="614" y="254"/>
                    <a:pt x="649" y="267"/>
                  </a:cubicBezTo>
                  <a:lnTo>
                    <a:pt x="14823" y="5464"/>
                  </a:lnTo>
                  <a:cubicBezTo>
                    <a:pt x="14858" y="5477"/>
                    <a:pt x="14875" y="5515"/>
                    <a:pt x="14863" y="5549"/>
                  </a:cubicBezTo>
                  <a:cubicBezTo>
                    <a:pt x="14850" y="5584"/>
                    <a:pt x="14812" y="5602"/>
                    <a:pt x="14777" y="5589"/>
                  </a:cubicBezTo>
                  <a:close/>
                  <a:moveTo>
                    <a:pt x="614" y="751"/>
                  </a:moveTo>
                  <a:lnTo>
                    <a:pt x="0" y="100"/>
                  </a:lnTo>
                  <a:lnTo>
                    <a:pt x="889" y="0"/>
                  </a:lnTo>
                  <a:lnTo>
                    <a:pt x="614" y="751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9805" name="Group 61">
              <a:extLst>
                <a:ext uri="{FF2B5EF4-FFF2-40B4-BE49-F238E27FC236}">
                  <a16:creationId xmlns:a16="http://schemas.microsoft.com/office/drawing/2014/main" id="{B91B2B46-E475-BBB9-2AD3-731D4A2EB3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546"/>
              <a:ext cx="2922" cy="257"/>
              <a:chOff x="2192" y="1546"/>
              <a:chExt cx="2922" cy="257"/>
            </a:xfrm>
          </p:grpSpPr>
          <p:sp>
            <p:nvSpPr>
              <p:cNvPr id="159803" name="Rectangle 59">
                <a:extLst>
                  <a:ext uri="{FF2B5EF4-FFF2-40B4-BE49-F238E27FC236}">
                    <a16:creationId xmlns:a16="http://schemas.microsoft.com/office/drawing/2014/main" id="{6BD304D5-A3B3-D87C-5121-711880D9FB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546"/>
                <a:ext cx="2922" cy="25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04" name="Rectangle 60">
                <a:extLst>
                  <a:ext uri="{FF2B5EF4-FFF2-40B4-BE49-F238E27FC236}">
                    <a16:creationId xmlns:a16="http://schemas.microsoft.com/office/drawing/2014/main" id="{59C86AD5-4E8E-02F1-7F01-4582B56F3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546"/>
                <a:ext cx="2922" cy="257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06" name="Rectangle 62">
              <a:extLst>
                <a:ext uri="{FF2B5EF4-FFF2-40B4-BE49-F238E27FC236}">
                  <a16:creationId xmlns:a16="http://schemas.microsoft.com/office/drawing/2014/main" id="{E0024E94-5637-0AAA-73E0-879DF8905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3" y="1599"/>
              <a:ext cx="26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ea typeface="新細明體" panose="02020500000000000000" pitchFamily="18" charset="-120"/>
                </a:rPr>
                <a:t>Address of memory location with given name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grpSp>
          <p:nvGrpSpPr>
            <p:cNvPr id="159810" name="Group 66">
              <a:extLst>
                <a:ext uri="{FF2B5EF4-FFF2-40B4-BE49-F238E27FC236}">
                  <a16:creationId xmlns:a16="http://schemas.microsoft.com/office/drawing/2014/main" id="{D86A5D52-9F09-0975-DBC4-FA2CE9E1FB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2" y="1228"/>
              <a:ext cx="2012" cy="257"/>
              <a:chOff x="3102" y="1228"/>
              <a:chExt cx="2012" cy="257"/>
            </a:xfrm>
          </p:grpSpPr>
          <p:sp>
            <p:nvSpPr>
              <p:cNvPr id="159808" name="Rectangle 64">
                <a:extLst>
                  <a:ext uri="{FF2B5EF4-FFF2-40B4-BE49-F238E27FC236}">
                    <a16:creationId xmlns:a16="http://schemas.microsoft.com/office/drawing/2014/main" id="{C8A8C247-7D87-C8F2-9E42-9E6F1AD72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2" y="1228"/>
                <a:ext cx="2012" cy="25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09" name="Rectangle 65">
                <a:extLst>
                  <a:ext uri="{FF2B5EF4-FFF2-40B4-BE49-F238E27FC236}">
                    <a16:creationId xmlns:a16="http://schemas.microsoft.com/office/drawing/2014/main" id="{46522B11-E162-CE00-09E8-EE7800D19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2" y="1228"/>
                <a:ext cx="2012" cy="257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11" name="Rectangle 67">
              <a:extLst>
                <a:ext uri="{FF2B5EF4-FFF2-40B4-BE49-F238E27FC236}">
                  <a16:creationId xmlns:a16="http://schemas.microsoft.com/office/drawing/2014/main" id="{D8DC27C3-5F0B-9F2E-DEE5-8E55EC398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1" y="1282"/>
              <a:ext cx="136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ea typeface="新細明體" panose="02020500000000000000" pitchFamily="18" charset="-120"/>
                </a:rPr>
                <a:t>What is stored at this lo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12" name="Rectangle 68">
              <a:extLst>
                <a:ext uri="{FF2B5EF4-FFF2-40B4-BE49-F238E27FC236}">
                  <a16:creationId xmlns:a16="http://schemas.microsoft.com/office/drawing/2014/main" id="{14B16968-BE18-9E49-6881-EB0E02DDE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" y="1282"/>
              <a:ext cx="3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ea typeface="新細明體" panose="02020500000000000000" pitchFamily="18" charset="-120"/>
                </a:rPr>
                <a:t>cation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14" name="Freeform 70">
              <a:extLst>
                <a:ext uri="{FF2B5EF4-FFF2-40B4-BE49-F238E27FC236}">
                  <a16:creationId xmlns:a16="http://schemas.microsoft.com/office/drawing/2014/main" id="{5832DC25-C46F-8BA9-0CFB-429F25049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0" y="1198"/>
              <a:ext cx="869" cy="133"/>
            </a:xfrm>
            <a:custGeom>
              <a:avLst/>
              <a:gdLst>
                <a:gd name="T0" fmla="*/ 8873 w 8950"/>
                <a:gd name="T1" fmla="*/ 1362 h 1366"/>
                <a:gd name="T2" fmla="*/ 655 w 8950"/>
                <a:gd name="T3" fmla="*/ 449 h 1366"/>
                <a:gd name="T4" fmla="*/ 596 w 8950"/>
                <a:gd name="T5" fmla="*/ 375 h 1366"/>
                <a:gd name="T6" fmla="*/ 670 w 8950"/>
                <a:gd name="T7" fmla="*/ 316 h 1366"/>
                <a:gd name="T8" fmla="*/ 8887 w 8950"/>
                <a:gd name="T9" fmla="*/ 1229 h 1366"/>
                <a:gd name="T10" fmla="*/ 8946 w 8950"/>
                <a:gd name="T11" fmla="*/ 1303 h 1366"/>
                <a:gd name="T12" fmla="*/ 8873 w 8950"/>
                <a:gd name="T13" fmla="*/ 1362 h 1366"/>
                <a:gd name="T14" fmla="*/ 751 w 8950"/>
                <a:gd name="T15" fmla="*/ 795 h 1366"/>
                <a:gd name="T16" fmla="*/ 0 w 8950"/>
                <a:gd name="T17" fmla="*/ 309 h 1366"/>
                <a:gd name="T18" fmla="*/ 839 w 8950"/>
                <a:gd name="T19" fmla="*/ 0 h 1366"/>
                <a:gd name="T20" fmla="*/ 751 w 8950"/>
                <a:gd name="T21" fmla="*/ 795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50" h="1366">
                  <a:moveTo>
                    <a:pt x="8873" y="1362"/>
                  </a:moveTo>
                  <a:lnTo>
                    <a:pt x="655" y="449"/>
                  </a:lnTo>
                  <a:cubicBezTo>
                    <a:pt x="619" y="445"/>
                    <a:pt x="592" y="412"/>
                    <a:pt x="596" y="375"/>
                  </a:cubicBezTo>
                  <a:cubicBezTo>
                    <a:pt x="601" y="338"/>
                    <a:pt x="633" y="312"/>
                    <a:pt x="670" y="316"/>
                  </a:cubicBezTo>
                  <a:lnTo>
                    <a:pt x="8887" y="1229"/>
                  </a:lnTo>
                  <a:cubicBezTo>
                    <a:pt x="8924" y="1233"/>
                    <a:pt x="8950" y="1266"/>
                    <a:pt x="8946" y="1303"/>
                  </a:cubicBezTo>
                  <a:cubicBezTo>
                    <a:pt x="8942" y="1339"/>
                    <a:pt x="8909" y="1366"/>
                    <a:pt x="8873" y="1362"/>
                  </a:cubicBezTo>
                  <a:close/>
                  <a:moveTo>
                    <a:pt x="751" y="795"/>
                  </a:moveTo>
                  <a:lnTo>
                    <a:pt x="0" y="309"/>
                  </a:lnTo>
                  <a:lnTo>
                    <a:pt x="839" y="0"/>
                  </a:lnTo>
                  <a:lnTo>
                    <a:pt x="751" y="795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9817" name="Group 73">
              <a:extLst>
                <a:ext uri="{FF2B5EF4-FFF2-40B4-BE49-F238E27FC236}">
                  <a16:creationId xmlns:a16="http://schemas.microsoft.com/office/drawing/2014/main" id="{D84FD7A0-602F-FF28-55AD-DDD1A3C91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851"/>
              <a:ext cx="2012" cy="480"/>
              <a:chOff x="2192" y="1851"/>
              <a:chExt cx="2012" cy="480"/>
            </a:xfrm>
          </p:grpSpPr>
          <p:sp>
            <p:nvSpPr>
              <p:cNvPr id="159815" name="Rectangle 71">
                <a:extLst>
                  <a:ext uri="{FF2B5EF4-FFF2-40B4-BE49-F238E27FC236}">
                    <a16:creationId xmlns:a16="http://schemas.microsoft.com/office/drawing/2014/main" id="{10285833-B289-0722-FAA3-1F281B2DA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851"/>
                <a:ext cx="2012" cy="4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16" name="Rectangle 72">
                <a:extLst>
                  <a:ext uri="{FF2B5EF4-FFF2-40B4-BE49-F238E27FC236}">
                    <a16:creationId xmlns:a16="http://schemas.microsoft.com/office/drawing/2014/main" id="{92127ACA-7583-67D5-3AD2-359478920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851"/>
                <a:ext cx="2012" cy="480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18" name="Rectangle 74">
              <a:extLst>
                <a:ext uri="{FF2B5EF4-FFF2-40B4-BE49-F238E27FC236}">
                  <a16:creationId xmlns:a16="http://schemas.microsoft.com/office/drawing/2014/main" id="{2731B500-8725-963A-5B02-DA37A0D9B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2" y="1904"/>
              <a:ext cx="15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 i="1">
                  <a:solidFill>
                    <a:srgbClr val="000000"/>
                  </a:solidFill>
                  <a:ea typeface="新細明體" panose="02020500000000000000" pitchFamily="18" charset="-120"/>
                </a:rPr>
                <a:t>Note:  a pointer holds the 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19" name="Rectangle 75">
              <a:extLst>
                <a:ext uri="{FF2B5EF4-FFF2-40B4-BE49-F238E27FC236}">
                  <a16:creationId xmlns:a16="http://schemas.microsoft.com/office/drawing/2014/main" id="{C359228C-4C0B-12FC-E3B2-925576ADA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2" y="2072"/>
              <a:ext cx="17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 i="1">
                  <a:solidFill>
                    <a:srgbClr val="000000"/>
                  </a:solidFill>
                  <a:ea typeface="新細明體" panose="02020500000000000000" pitchFamily="18" charset="-120"/>
                </a:rPr>
                <a:t>address to which it is pointing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20" name="Rectangle 76">
              <a:extLst>
                <a:ext uri="{FF2B5EF4-FFF2-40B4-BE49-F238E27FC236}">
                  <a16:creationId xmlns:a16="http://schemas.microsoft.com/office/drawing/2014/main" id="{ABA0463A-1068-20FE-36FD-9620E888E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8" y="2072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TW" altLang="en-US" sz="1800" i="1">
                  <a:solidFill>
                    <a:srgbClr val="000000"/>
                  </a:solidFill>
                  <a:ea typeface="新細明體" panose="02020500000000000000" pitchFamily="18" charset="-120"/>
                </a:rPr>
                <a:t> </a:t>
              </a:r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9821" name="Freeform 77">
              <a:extLst>
                <a:ext uri="{FF2B5EF4-FFF2-40B4-BE49-F238E27FC236}">
                  <a16:creationId xmlns:a16="http://schemas.microsoft.com/office/drawing/2014/main" id="{265C75AC-AC2C-816B-A4BD-DB449D7D3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0" y="1851"/>
              <a:ext cx="192" cy="414"/>
            </a:xfrm>
            <a:custGeom>
              <a:avLst/>
              <a:gdLst>
                <a:gd name="T0" fmla="*/ 0 w 1974"/>
                <a:gd name="T1" fmla="*/ 0 h 4253"/>
                <a:gd name="T2" fmla="*/ 987 w 1974"/>
                <a:gd name="T3" fmla="*/ 355 h 4253"/>
                <a:gd name="T4" fmla="*/ 987 w 1974"/>
                <a:gd name="T5" fmla="*/ 1772 h 4253"/>
                <a:gd name="T6" fmla="*/ 1974 w 1974"/>
                <a:gd name="T7" fmla="*/ 2127 h 4253"/>
                <a:gd name="T8" fmla="*/ 987 w 1974"/>
                <a:gd name="T9" fmla="*/ 2481 h 4253"/>
                <a:gd name="T10" fmla="*/ 987 w 1974"/>
                <a:gd name="T11" fmla="*/ 3899 h 4253"/>
                <a:gd name="T12" fmla="*/ 0 w 1974"/>
                <a:gd name="T13" fmla="*/ 4253 h 4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4" h="4253">
                  <a:moveTo>
                    <a:pt x="0" y="0"/>
                  </a:moveTo>
                  <a:cubicBezTo>
                    <a:pt x="545" y="0"/>
                    <a:pt x="987" y="159"/>
                    <a:pt x="987" y="355"/>
                  </a:cubicBezTo>
                  <a:lnTo>
                    <a:pt x="987" y="1772"/>
                  </a:lnTo>
                  <a:cubicBezTo>
                    <a:pt x="987" y="1968"/>
                    <a:pt x="1429" y="2127"/>
                    <a:pt x="1974" y="2127"/>
                  </a:cubicBezTo>
                  <a:cubicBezTo>
                    <a:pt x="1429" y="2127"/>
                    <a:pt x="987" y="2286"/>
                    <a:pt x="987" y="2481"/>
                  </a:cubicBezTo>
                  <a:lnTo>
                    <a:pt x="987" y="3899"/>
                  </a:lnTo>
                  <a:cubicBezTo>
                    <a:pt x="987" y="4095"/>
                    <a:pt x="545" y="4253"/>
                    <a:pt x="0" y="4253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Rectangle 24">
            <a:extLst>
              <a:ext uri="{FF2B5EF4-FFF2-40B4-BE49-F238E27FC236}">
                <a16:creationId xmlns:a16="http://schemas.microsoft.com/office/drawing/2014/main" id="{D0F6F4C6-7A49-4641-8F15-7E22B42A7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42" y="4050567"/>
            <a:ext cx="43548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Name 	 Address    Contents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3" name="Rectangle 27">
            <a:extLst>
              <a:ext uri="{FF2B5EF4-FFF2-40B4-BE49-F238E27FC236}">
                <a16:creationId xmlns:a16="http://schemas.microsoft.com/office/drawing/2014/main" id="{9DE5FA22-6D1D-4B66-AF05-E89AC73AD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631" y="4301331"/>
            <a:ext cx="2205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 0061FF1C </a:t>
            </a:r>
          </a:p>
        </p:txBody>
      </p:sp>
      <p:sp>
        <p:nvSpPr>
          <p:cNvPr id="44" name="Rectangle 29">
            <a:extLst>
              <a:ext uri="{FF2B5EF4-FFF2-40B4-BE49-F238E27FC236}">
                <a16:creationId xmlns:a16="http://schemas.microsoft.com/office/drawing/2014/main" id="{2EEDE25F-D52E-4C4F-9BD4-ABA97FA16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619" y="4301331"/>
            <a:ext cx="1365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1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45" name="Rectangle 32">
            <a:extLst>
              <a:ext uri="{FF2B5EF4-FFF2-40B4-BE49-F238E27FC236}">
                <a16:creationId xmlns:a16="http://schemas.microsoft.com/office/drawing/2014/main" id="{BC8B36DE-FC25-484D-8C4A-514C6ABDA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219" y="4558506"/>
            <a:ext cx="2205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ahmad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0061FF18 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DB2CDEB-5071-4F9B-95BB-60EC0C229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619" y="4558506"/>
            <a:ext cx="1365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2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47" name="Rectangle 37">
            <a:extLst>
              <a:ext uri="{FF2B5EF4-FFF2-40B4-BE49-F238E27FC236}">
                <a16:creationId xmlns:a16="http://schemas.microsoft.com/office/drawing/2014/main" id="{26FF9131-429E-46AF-A7D0-0A546A153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219" y="4815681"/>
            <a:ext cx="2205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jim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  0061FF14 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8" name="Rectangle 39">
            <a:extLst>
              <a:ext uri="{FF2B5EF4-FFF2-40B4-BE49-F238E27FC236}">
                <a16:creationId xmlns:a16="http://schemas.microsoft.com/office/drawing/2014/main" id="{478B1639-4377-4BBF-9A89-F6BB1C992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619" y="4815681"/>
            <a:ext cx="1365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3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9" name="Rectangle 42">
            <a:extLst>
              <a:ext uri="{FF2B5EF4-FFF2-40B4-BE49-F238E27FC236}">
                <a16:creationId xmlns:a16="http://schemas.microsoft.com/office/drawing/2014/main" id="{64DA749C-B246-452D-AE82-03735468D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" y="5069681"/>
            <a:ext cx="441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0061FF10  0061FF1C</a:t>
            </a:r>
          </a:p>
        </p:txBody>
      </p:sp>
      <p:sp>
        <p:nvSpPr>
          <p:cNvPr id="51" name="Rectangle 47">
            <a:extLst>
              <a:ext uri="{FF2B5EF4-FFF2-40B4-BE49-F238E27FC236}">
                <a16:creationId xmlns:a16="http://schemas.microsoft.com/office/drawing/2014/main" id="{FCC4C414-7295-42DC-9D4B-09759816F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519" y="5333206"/>
            <a:ext cx="3584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husna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 0061FF0C  0061FF18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06EE06-4A13-44E0-9478-2D4BF9B12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06" y="5585619"/>
            <a:ext cx="3584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pohli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 0061FF08  0061FF10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8C05BB-9171-7722-CDB5-168DFB7E762D}"/>
              </a:ext>
            </a:extLst>
          </p:cNvPr>
          <p:cNvSpPr txBox="1"/>
          <p:nvPr/>
        </p:nvSpPr>
        <p:spPr>
          <a:xfrm>
            <a:off x="-24679" y="890081"/>
            <a:ext cx="321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dirty="0" err="1">
                <a:solidFill>
                  <a:schemeClr val="tx2"/>
                </a:solidFill>
              </a:rPr>
              <a:t>Adruino</a:t>
            </a:r>
            <a:r>
              <a:rPr lang="en-CA" dirty="0">
                <a:solidFill>
                  <a:schemeClr val="tx2"/>
                </a:solidFill>
              </a:rPr>
              <a:t> (16 bit)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76251-C065-32ED-1699-C39A0A8D6CA0}"/>
              </a:ext>
            </a:extLst>
          </p:cNvPr>
          <p:cNvSpPr txBox="1"/>
          <p:nvPr/>
        </p:nvSpPr>
        <p:spPr>
          <a:xfrm>
            <a:off x="0" y="3429000"/>
            <a:ext cx="4244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dirty="0">
                <a:solidFill>
                  <a:schemeClr val="tx2"/>
                </a:solidFill>
              </a:rPr>
              <a:t>MS-Windows (64 bit)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60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30" name="Rectangle 1034">
            <a:extLst>
              <a:ext uri="{FF2B5EF4-FFF2-40B4-BE49-F238E27FC236}">
                <a16:creationId xmlns:a16="http://schemas.microsoft.com/office/drawing/2014/main" id="{E99DB3C1-2B13-B23B-C554-F62C16CC16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Questions</a:t>
            </a:r>
          </a:p>
        </p:txBody>
      </p:sp>
      <p:sp>
        <p:nvSpPr>
          <p:cNvPr id="158731" name="Rectangle 1035">
            <a:extLst>
              <a:ext uri="{FF2B5EF4-FFF2-40B4-BE49-F238E27FC236}">
                <a16:creationId xmlns:a16="http://schemas.microsoft.com/office/drawing/2014/main" id="{AA43AA62-01FC-E394-2757-6C98536252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" action="ppaction://hlinkshowjump?jump=nextslide"/>
              </a:rPr>
              <a:t>How do we visualize using a VP diagram?</a:t>
            </a:r>
            <a:r>
              <a:rPr lang="en-US" altLang="zh-TW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3" action="ppaction://hlinksldjump"/>
              </a:rPr>
              <a:t>What do “&amp;”  and “*”  mean?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4" action="ppaction://hlinksldjump"/>
              </a:rPr>
              <a:t>What are the steps in using variables &amp; pointers?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5" action="ppaction://hlinksldjump"/>
              </a:rPr>
              <a:t>How do we declare pointers?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6" action="ppaction://hlinksldjump"/>
              </a:rPr>
              <a:t>How do we initialize pointers?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7" action="ppaction://hlinksldjump"/>
              </a:rPr>
              <a:t>What does “**”  mean?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8" action="ppaction://hlinksldjump"/>
              </a:rPr>
              <a:t>Can we write “&amp;&amp;”? 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9" action="ppaction://hlinksldjump"/>
              </a:rPr>
              <a:t>How is memory allocated?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10" action="ppaction://hlinksldjump"/>
              </a:rPr>
              <a:t>Where would I need to use pointers?</a:t>
            </a:r>
            <a:endParaRPr lang="en-US" altLang="zh-TW" dirty="0"/>
          </a:p>
        </p:txBody>
      </p:sp>
      <p:sp>
        <p:nvSpPr>
          <p:cNvPr id="158737" name="AutoShape 1041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23062004-DBA7-9607-A31F-6C4C05F9C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838" y="6467475"/>
            <a:ext cx="485775" cy="333375"/>
          </a:xfrm>
          <a:prstGeom prst="actionButtonE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240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052" name="Group 284">
            <a:extLst>
              <a:ext uri="{FF2B5EF4-FFF2-40B4-BE49-F238E27FC236}">
                <a16:creationId xmlns:a16="http://schemas.microsoft.com/office/drawing/2014/main" id="{EA548934-E397-9417-040C-457F725B5C83}"/>
              </a:ext>
            </a:extLst>
          </p:cNvPr>
          <p:cNvGrpSpPr>
            <a:grpSpLocks/>
          </p:cNvGrpSpPr>
          <p:nvPr/>
        </p:nvGrpSpPr>
        <p:grpSpPr bwMode="auto">
          <a:xfrm>
            <a:off x="955675" y="1149350"/>
            <a:ext cx="7218363" cy="4770438"/>
            <a:chOff x="618" y="547"/>
            <a:chExt cx="4547" cy="3005"/>
          </a:xfrm>
        </p:grpSpPr>
        <p:sp>
          <p:nvSpPr>
            <p:cNvPr id="160776" name="Rectangle 8">
              <a:extLst>
                <a:ext uri="{FF2B5EF4-FFF2-40B4-BE49-F238E27FC236}">
                  <a16:creationId xmlns:a16="http://schemas.microsoft.com/office/drawing/2014/main" id="{301F1CAF-37D2-73EA-177D-67614B3FD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" y="547"/>
              <a:ext cx="4547" cy="857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050" name="Rectangle 282">
              <a:extLst>
                <a:ext uri="{FF2B5EF4-FFF2-40B4-BE49-F238E27FC236}">
                  <a16:creationId xmlns:a16="http://schemas.microsoft.com/office/drawing/2014/main" id="{816CF6C4-B189-8750-AD2A-498707E80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7" y="1370"/>
              <a:ext cx="2838" cy="982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051" name="Rectangle 283">
              <a:extLst>
                <a:ext uri="{FF2B5EF4-FFF2-40B4-BE49-F238E27FC236}">
                  <a16:creationId xmlns:a16="http://schemas.microsoft.com/office/drawing/2014/main" id="{9E0FEBDC-5746-B93E-E803-1316363CE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350"/>
              <a:ext cx="1351" cy="1202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0775" name="Object 7">
              <a:extLst>
                <a:ext uri="{FF2B5EF4-FFF2-40B4-BE49-F238E27FC236}">
                  <a16:creationId xmlns:a16="http://schemas.microsoft.com/office/drawing/2014/main" id="{0A346F90-66A9-D830-355C-B8FD7F13CB6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81" y="569"/>
            <a:ext cx="4430" cy="28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2756160" imgH="1856160" progId="CorelDraw.Graphic.7">
                    <p:embed/>
                  </p:oleObj>
                </mc:Choice>
                <mc:Fallback>
                  <p:oleObj name="CorelDRAW" r:id="rId3" imgW="2756160" imgH="1856160" progId="CorelDraw.Graphic.7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1" y="569"/>
                          <a:ext cx="4430" cy="28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2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0966" name="Rectangle 198">
            <a:extLst>
              <a:ext uri="{FF2B5EF4-FFF2-40B4-BE49-F238E27FC236}">
                <a16:creationId xmlns:a16="http://schemas.microsoft.com/office/drawing/2014/main" id="{A41FA26A-4ED6-AFAD-5311-802A9A587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600" y="171450"/>
            <a:ext cx="9601200" cy="762000"/>
          </a:xfrm>
        </p:spPr>
        <p:txBody>
          <a:bodyPr/>
          <a:lstStyle/>
          <a:p>
            <a:r>
              <a:rPr lang="en-US" altLang="zh-TW" sz="3400">
                <a:ea typeface="新細明體" panose="02020500000000000000" pitchFamily="18" charset="-120"/>
              </a:rPr>
              <a:t>How Can We Visualize Using a VP Diagram?</a:t>
            </a:r>
            <a:endParaRPr lang="en-US" altLang="zh-TW" sz="3400" dirty="0">
              <a:ea typeface="新細明體" panose="02020500000000000000" pitchFamily="18" charset="-120"/>
            </a:endParaRPr>
          </a:p>
        </p:txBody>
      </p:sp>
      <p:sp>
        <p:nvSpPr>
          <p:cNvPr id="160818" name="Rectangle 50">
            <a:extLst>
              <a:ext uri="{FF2B5EF4-FFF2-40B4-BE49-F238E27FC236}">
                <a16:creationId xmlns:a16="http://schemas.microsoft.com/office/drawing/2014/main" id="{8B98998B-4F53-FFBF-EF33-135AE75AF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73363"/>
            <a:ext cx="431800" cy="1587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821" name="Rectangle 53">
            <a:extLst>
              <a:ext uri="{FF2B5EF4-FFF2-40B4-BE49-F238E27FC236}">
                <a16:creationId xmlns:a16="http://schemas.microsoft.com/office/drawing/2014/main" id="{B0E1EF19-8446-2D60-3046-EF64DCB20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2773363"/>
            <a:ext cx="5951538" cy="1587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874" name="Rectangle 106">
            <a:extLst>
              <a:ext uri="{FF2B5EF4-FFF2-40B4-BE49-F238E27FC236}">
                <a16:creationId xmlns:a16="http://schemas.microsoft.com/office/drawing/2014/main" id="{DA95CA06-7658-847D-2414-3F24C2048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89563"/>
            <a:ext cx="431800" cy="1587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877" name="Rectangle 109">
            <a:extLst>
              <a:ext uri="{FF2B5EF4-FFF2-40B4-BE49-F238E27FC236}">
                <a16:creationId xmlns:a16="http://schemas.microsoft.com/office/drawing/2014/main" id="{961672DC-03CE-9F3F-1DFE-D4833A9E3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5389563"/>
            <a:ext cx="5951538" cy="1587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60956" name="Group 188">
            <a:extLst>
              <a:ext uri="{FF2B5EF4-FFF2-40B4-BE49-F238E27FC236}">
                <a16:creationId xmlns:a16="http://schemas.microsoft.com/office/drawing/2014/main" id="{B36FD04E-B681-680F-48E3-D1F4B5A4AD87}"/>
              </a:ext>
            </a:extLst>
          </p:cNvPr>
          <p:cNvGrpSpPr>
            <a:grpSpLocks/>
          </p:cNvGrpSpPr>
          <p:nvPr/>
        </p:nvGrpSpPr>
        <p:grpSpPr bwMode="auto">
          <a:xfrm>
            <a:off x="238126" y="2584450"/>
            <a:ext cx="3349626" cy="3352800"/>
            <a:chOff x="179" y="1920"/>
            <a:chExt cx="2110" cy="2112"/>
          </a:xfrm>
        </p:grpSpPr>
        <p:sp>
          <p:nvSpPr>
            <p:cNvPr id="160952" name="Rectangle 184">
              <a:extLst>
                <a:ext uri="{FF2B5EF4-FFF2-40B4-BE49-F238E27FC236}">
                  <a16:creationId xmlns:a16="http://schemas.microsoft.com/office/drawing/2014/main" id="{21E78A8C-6618-F075-4FE2-C7962C1C9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920"/>
              <a:ext cx="2064" cy="2112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938" name="Rectangle 170">
              <a:extLst>
                <a:ext uri="{FF2B5EF4-FFF2-40B4-BE49-F238E27FC236}">
                  <a16:creationId xmlns:a16="http://schemas.microsoft.com/office/drawing/2014/main" id="{A0256C76-C6EA-98F8-80F3-EF35ECA25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" y="1928"/>
              <a:ext cx="188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</a:t>
              </a:r>
              <a:r>
                <a:rPr lang="en-US" altLang="zh-TW" sz="2300" dirty="0" err="1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fred</a:t>
              </a:r>
              <a:r>
                <a:rPr lang="en-US" altLang="zh-TW" sz="2300" dirty="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, </a:t>
              </a:r>
              <a:r>
                <a:rPr lang="en-US" altLang="zh-TW" sz="2300" dirty="0" err="1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</a:t>
              </a:r>
              <a:r>
                <a:rPr lang="en-US" altLang="zh-TW" sz="2300" dirty="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0" name="Rectangle 172">
              <a:extLst>
                <a:ext uri="{FF2B5EF4-FFF2-40B4-BE49-F238E27FC236}">
                  <a16:creationId xmlns:a16="http://schemas.microsoft.com/office/drawing/2014/main" id="{4C891FF2-9C9C-07E7-1FF2-6F78B41BF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" y="2131"/>
              <a:ext cx="122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jim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=3;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2" name="Rectangle 174">
              <a:extLst>
                <a:ext uri="{FF2B5EF4-FFF2-40B4-BE49-F238E27FC236}">
                  <a16:creationId xmlns:a16="http://schemas.microsoft.com/office/drawing/2014/main" id="{57C49165-1CA5-793C-A2EF-F90D79BD1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" y="2335"/>
              <a:ext cx="1444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*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4" name="Rectangle 176">
              <a:extLst>
                <a:ext uri="{FF2B5EF4-FFF2-40B4-BE49-F238E27FC236}">
                  <a16:creationId xmlns:a16="http://schemas.microsoft.com/office/drawing/2014/main" id="{53134F6B-4601-9C50-9435-17E5D8A22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" y="2537"/>
              <a:ext cx="2110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*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husna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=&amp;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6" name="Rectangle 178">
              <a:extLst>
                <a:ext uri="{FF2B5EF4-FFF2-40B4-BE49-F238E27FC236}">
                  <a16:creationId xmlns:a16="http://schemas.microsoft.com/office/drawing/2014/main" id="{D61EB555-2B9C-5939-CD5C-8748A6CAE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" y="2740"/>
              <a:ext cx="1444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**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pohli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9" name="Rectangle 181">
              <a:extLst>
                <a:ext uri="{FF2B5EF4-FFF2-40B4-BE49-F238E27FC236}">
                  <a16:creationId xmlns:a16="http://schemas.microsoft.com/office/drawing/2014/main" id="{3617F762-967B-7541-F65E-1AA6177CB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" y="3148"/>
              <a:ext cx="77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fred=1;</a:t>
              </a:r>
              <a:endParaRPr lang="en-US" altLang="zh-TW" sz="28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51" name="Rectangle 183">
              <a:extLst>
                <a:ext uri="{FF2B5EF4-FFF2-40B4-BE49-F238E27FC236}">
                  <a16:creationId xmlns:a16="http://schemas.microsoft.com/office/drawing/2014/main" id="{D75B6EA8-4972-CFEF-EF60-1C045B99E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" y="3351"/>
              <a:ext cx="88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ahmad=2;</a:t>
              </a:r>
              <a:endParaRPr lang="en-US" altLang="zh-TW" sz="28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53" name="Rectangle 185">
              <a:extLst>
                <a:ext uri="{FF2B5EF4-FFF2-40B4-BE49-F238E27FC236}">
                  <a16:creationId xmlns:a16="http://schemas.microsoft.com/office/drawing/2014/main" id="{9D6DED1F-AA7F-4B72-34B2-E59D2E148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" y="3555"/>
              <a:ext cx="143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zarina=&amp;fred;</a:t>
              </a:r>
              <a:endParaRPr lang="en-US" altLang="zh-TW" sz="28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54" name="Rectangle 186">
              <a:extLst>
                <a:ext uri="{FF2B5EF4-FFF2-40B4-BE49-F238E27FC236}">
                  <a16:creationId xmlns:a16="http://schemas.microsoft.com/office/drawing/2014/main" id="{E11E50B7-DF8E-42C7-234F-87115A6CB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" y="3744"/>
              <a:ext cx="154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pohli=&amp;</a:t>
              </a:r>
              <a:r>
                <a:rPr lang="en-US" altLang="zh-TW" sz="25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</a:t>
              </a:r>
              <a:r>
                <a:rPr lang="en-US" altLang="zh-TW" sz="2500">
                  <a:solidFill>
                    <a:srgbClr val="010000"/>
                  </a:solidFill>
                  <a:ea typeface="新細明體" panose="02020500000000000000" pitchFamily="18" charset="-120"/>
                </a:rPr>
                <a:t>;</a:t>
              </a:r>
              <a:endParaRPr lang="en-US" altLang="zh-TW" sz="28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</p:grpSp>
      <p:sp>
        <p:nvSpPr>
          <p:cNvPr id="160958" name="AutoShape 19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9492DA09-1E05-2D80-D4C4-E5F446605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4863" y="6516688"/>
            <a:ext cx="493712" cy="341312"/>
          </a:xfrm>
          <a:prstGeom prst="actionButtonHelp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0962" name="Picture 194">
            <a:hlinkClick r:id="rId6" action="ppaction://hlinkfile"/>
            <a:extLst>
              <a:ext uri="{FF2B5EF4-FFF2-40B4-BE49-F238E27FC236}">
                <a16:creationId xmlns:a16="http://schemas.microsoft.com/office/drawing/2014/main" id="{F61F091F-4F03-E3F0-3B71-7E94AA622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6503988"/>
            <a:ext cx="423863" cy="35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963" name="Picture 195">
            <a:hlinkClick r:id="rId8" action="ppaction://hlinkfile"/>
            <a:extLst>
              <a:ext uri="{FF2B5EF4-FFF2-40B4-BE49-F238E27FC236}">
                <a16:creationId xmlns:a16="http://schemas.microsoft.com/office/drawing/2014/main" id="{174985D7-E549-77AA-9BDC-2C6CB28B5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8" y="6488113"/>
            <a:ext cx="369887" cy="3698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0964" name="Object 196">
            <a:extLst>
              <a:ext uri="{FF2B5EF4-FFF2-40B4-BE49-F238E27FC236}">
                <a16:creationId xmlns:a16="http://schemas.microsoft.com/office/drawing/2014/main" id="{F0E00C3E-8681-F6EB-254B-ACCBC5708C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7988" y="6470650"/>
          <a:ext cx="6223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956160" imgH="596160" progId="CorelDraw.Graphic.10">
                  <p:embed/>
                </p:oleObj>
              </mc:Choice>
              <mc:Fallback>
                <p:oleObj name="CorelDRAW" r:id="rId10" imgW="956160" imgH="596160" progId="CorelDraw.Graphic.10">
                  <p:embed/>
                  <p:pic>
                    <p:nvPicPr>
                      <p:cNvPr id="0" name="Object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7988" y="6470650"/>
                        <a:ext cx="6223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965" name="Object 197">
            <a:hlinkClick r:id="rId12" action="ppaction://hlinkfile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874D8096-35A9-F455-3E6D-5CB1DA01E8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673644"/>
              </p:ext>
            </p:extLst>
          </p:nvPr>
        </p:nvGraphicFramePr>
        <p:xfrm>
          <a:off x="6218238" y="6188869"/>
          <a:ext cx="40640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lash 文件" r:id="rId13" imgW="2266920" imgH="1536120" progId="Flash.Movie">
                  <p:embed/>
                </p:oleObj>
              </mc:Choice>
              <mc:Fallback>
                <p:oleObj name="Flash 文件" r:id="rId13" imgW="2266920" imgH="1536120" progId="Flash.Movie">
                  <p:embed/>
                  <p:pic>
                    <p:nvPicPr>
                      <p:cNvPr id="0" name="Object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8238" y="6188869"/>
                        <a:ext cx="406400" cy="2746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3">
            <a:extLst>
              <a:ext uri="{FF2B5EF4-FFF2-40B4-BE49-F238E27FC236}">
                <a16:creationId xmlns:a16="http://schemas.microsoft.com/office/drawing/2014/main" id="{B2578C83-CB36-942A-DE18-159DB962B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What Does “&amp;” Mean?</a:t>
            </a:r>
          </a:p>
        </p:txBody>
      </p:sp>
      <p:sp>
        <p:nvSpPr>
          <p:cNvPr id="163844" name="Rectangle 4">
            <a:extLst>
              <a:ext uri="{FF2B5EF4-FFF2-40B4-BE49-F238E27FC236}">
                <a16:creationId xmlns:a16="http://schemas.microsoft.com/office/drawing/2014/main" id="{39F14A3F-319B-42F5-5295-68C31CA534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TW" b="1" dirty="0">
                <a:ea typeface="新細明體" panose="02020500000000000000" pitchFamily="18" charset="-120"/>
              </a:rPr>
              <a:t>&amp;</a:t>
            </a:r>
            <a:r>
              <a:rPr lang="en-US" altLang="zh-TW" dirty="0">
                <a:ea typeface="新細明體" panose="02020500000000000000" pitchFamily="18" charset="-120"/>
              </a:rPr>
              <a:t>  returns the address (memory location) occupied by a variable or pointer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TW" dirty="0">
              <a:ea typeface="新細明體" panose="02020500000000000000" pitchFamily="18" charset="-12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err="1">
                <a:ea typeface="新細明體" panose="02020500000000000000" pitchFamily="18" charset="-120"/>
              </a:rPr>
              <a:t>Eg.</a:t>
            </a:r>
            <a:r>
              <a:rPr lang="en-US" altLang="zh-TW" dirty="0">
                <a:ea typeface="新細明體" panose="02020500000000000000" pitchFamily="18" charset="-120"/>
              </a:rPr>
              <a:t>  </a:t>
            </a:r>
            <a:r>
              <a:rPr lang="en-US" altLang="zh-TW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r>
              <a:rPr lang="en-US" altLang="zh-TW" b="1" dirty="0">
                <a:latin typeface="Courier New" panose="02070309020205020404" pitchFamily="49" charset="0"/>
                <a:ea typeface="新細明體" panose="02020500000000000000" pitchFamily="18" charset="-120"/>
              </a:rPr>
              <a:t> = &amp;</a:t>
            </a:r>
            <a:r>
              <a:rPr lang="en-US" altLang="zh-TW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r>
              <a:rPr lang="en-US" altLang="zh-TW" b="1" dirty="0">
                <a:latin typeface="Courier New" panose="02070309020205020404" pitchFamily="49" charset="0"/>
                <a:ea typeface="新細明體" panose="02020500000000000000" pitchFamily="18" charset="-120"/>
              </a:rPr>
              <a:t>;</a:t>
            </a:r>
          </a:p>
          <a:p>
            <a:pPr lvl="1">
              <a:lnSpc>
                <a:spcPct val="90000"/>
              </a:lnSpc>
            </a:pPr>
            <a:endParaRPr lang="en-US" altLang="zh-TW" sz="3200" dirty="0">
              <a:ea typeface="新細明體" panose="02020500000000000000" pitchFamily="18" charset="-120"/>
            </a:endParaRPr>
          </a:p>
          <a:p>
            <a:pPr lvl="1">
              <a:lnSpc>
                <a:spcPct val="90000"/>
              </a:lnSpc>
            </a:pPr>
            <a:endParaRPr lang="en-US" altLang="zh-TW" sz="3200" dirty="0">
              <a:ea typeface="新細明體" panose="02020500000000000000" pitchFamily="18" charset="-120"/>
            </a:endParaRPr>
          </a:p>
          <a:p>
            <a:pPr lvl="1">
              <a:lnSpc>
                <a:spcPct val="90000"/>
              </a:lnSpc>
            </a:pPr>
            <a:r>
              <a:rPr lang="en-US" altLang="zh-TW" sz="3200" dirty="0">
                <a:ea typeface="新細明體" panose="02020500000000000000" pitchFamily="18" charset="-120"/>
              </a:rPr>
              <a:t>Returns the address of </a:t>
            </a:r>
            <a:r>
              <a:rPr lang="en-US" altLang="zh-TW" sz="32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r>
              <a:rPr lang="en-US" altLang="zh-TW" sz="3200" dirty="0">
                <a:ea typeface="新細明體" panose="02020500000000000000" pitchFamily="18" charset="-120"/>
              </a:rPr>
              <a:t>, and, </a:t>
            </a:r>
          </a:p>
          <a:p>
            <a:pPr lvl="1">
              <a:lnSpc>
                <a:spcPct val="90000"/>
              </a:lnSpc>
            </a:pPr>
            <a:r>
              <a:rPr lang="en-US" altLang="zh-TW" sz="3200" dirty="0">
                <a:ea typeface="新細明體" panose="02020500000000000000" pitchFamily="18" charset="-120"/>
              </a:rPr>
              <a:t>Places it in the pointer container </a:t>
            </a:r>
            <a:r>
              <a:rPr lang="en-US" altLang="zh-TW" sz="32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endParaRPr lang="en-US" altLang="zh-TW" sz="3200" b="1" dirty="0">
              <a:latin typeface="Courier New" panose="02070309020205020404" pitchFamily="49" charset="0"/>
              <a:ea typeface="新細明體" panose="02020500000000000000" pitchFamily="18" charset="-120"/>
            </a:endParaRPr>
          </a:p>
          <a:p>
            <a:pPr lvl="1">
              <a:lnSpc>
                <a:spcPct val="90000"/>
              </a:lnSpc>
            </a:pPr>
            <a:r>
              <a:rPr lang="en-US" altLang="zh-TW" sz="3200" dirty="0">
                <a:ea typeface="新細明體" panose="02020500000000000000" pitchFamily="18" charset="-120"/>
              </a:rPr>
              <a:t>Read: </a:t>
            </a:r>
          </a:p>
          <a:p>
            <a:pPr lvl="2">
              <a:lnSpc>
                <a:spcPct val="90000"/>
              </a:lnSpc>
            </a:pPr>
            <a:r>
              <a:rPr lang="en-US" altLang="zh-TW" sz="2800" dirty="0">
                <a:ea typeface="新細明體" panose="02020500000000000000" pitchFamily="18" charset="-120"/>
              </a:rPr>
              <a:t>“the address of </a:t>
            </a:r>
            <a:r>
              <a:rPr lang="en-US" altLang="zh-TW" sz="28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r>
              <a:rPr lang="en-US" altLang="zh-TW" sz="2800" dirty="0">
                <a:ea typeface="新細明體" panose="02020500000000000000" pitchFamily="18" charset="-120"/>
              </a:rPr>
              <a:t> is placed in </a:t>
            </a:r>
            <a:r>
              <a:rPr lang="en-US" altLang="zh-TW" sz="28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r>
              <a:rPr lang="en-US" altLang="zh-TW" sz="2800" dirty="0">
                <a:ea typeface="新細明體" panose="02020500000000000000" pitchFamily="18" charset="-120"/>
              </a:rPr>
              <a:t>”</a:t>
            </a:r>
          </a:p>
          <a:p>
            <a:pPr lvl="2">
              <a:lnSpc>
                <a:spcPct val="90000"/>
              </a:lnSpc>
            </a:pPr>
            <a:r>
              <a:rPr lang="en-US" altLang="zh-TW" sz="28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r>
              <a:rPr lang="en-US" altLang="zh-TW" sz="2800" dirty="0">
                <a:ea typeface="新細明體" panose="02020500000000000000" pitchFamily="18" charset="-120"/>
              </a:rPr>
              <a:t> points to </a:t>
            </a:r>
            <a:r>
              <a:rPr lang="en-US" altLang="zh-TW" sz="28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endParaRPr lang="en-US" altLang="zh-TW" sz="2800" b="1" dirty="0">
              <a:latin typeface="Courier New" panose="02070309020205020404" pitchFamily="49" charset="0"/>
              <a:ea typeface="新細明體" panose="02020500000000000000" pitchFamily="18" charset="-120"/>
            </a:endParaRPr>
          </a:p>
        </p:txBody>
      </p:sp>
      <p:grpSp>
        <p:nvGrpSpPr>
          <p:cNvPr id="163864" name="Group 24">
            <a:extLst>
              <a:ext uri="{FF2B5EF4-FFF2-40B4-BE49-F238E27FC236}">
                <a16:creationId xmlns:a16="http://schemas.microsoft.com/office/drawing/2014/main" id="{FC9D21F2-837B-83C2-FE92-CB39D59EDE7D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2822575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163865" name="Rectangle 25">
              <a:extLst>
                <a:ext uri="{FF2B5EF4-FFF2-40B4-BE49-F238E27FC236}">
                  <a16:creationId xmlns:a16="http://schemas.microsoft.com/office/drawing/2014/main" id="{D4C8A83B-27A8-281C-7B01-D0650FE6F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722"/>
              <a:ext cx="4727" cy="7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3866" name="Object 26">
              <a:extLst>
                <a:ext uri="{FF2B5EF4-FFF2-40B4-BE49-F238E27FC236}">
                  <a16:creationId xmlns:a16="http://schemas.microsoft.com/office/drawing/2014/main" id="{10C66893-4B14-8231-E1C6-DEDB3D7512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2756160" imgH="401760" progId="CorelDraw.Graphic.7">
                    <p:embed/>
                  </p:oleObj>
                </mc:Choice>
                <mc:Fallback>
                  <p:oleObj name="CorelDRAW" r:id="rId3" imgW="2756160" imgH="401760" progId="CorelDraw.Graphic.7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4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D251BA75-2F72-CFEC-DFF1-933C48923977}"/>
              </a:ext>
            </a:extLst>
          </p:cNvPr>
          <p:cNvSpPr/>
          <p:nvPr/>
        </p:nvSpPr>
        <p:spPr>
          <a:xfrm>
            <a:off x="0" y="3549930"/>
            <a:ext cx="9144000" cy="33080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Denotes a pointer being declared</a:t>
            </a:r>
          </a:p>
          <a:p>
            <a:pPr lvl="0"/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Eg.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long *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Declares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will point to a variable of type long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2442C1-FC4E-81C0-4036-B537C70299A2}"/>
              </a:ext>
            </a:extLst>
          </p:cNvPr>
          <p:cNvSpPr/>
          <p:nvPr/>
        </p:nvSpPr>
        <p:spPr bwMode="auto">
          <a:xfrm>
            <a:off x="636662" y="1128045"/>
            <a:ext cx="2234725" cy="120923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0B1921-B6F2-4A6F-A9D3-744D267F144D}"/>
              </a:ext>
            </a:extLst>
          </p:cNvPr>
          <p:cNvSpPr/>
          <p:nvPr/>
        </p:nvSpPr>
        <p:spPr>
          <a:xfrm>
            <a:off x="0" y="2298700"/>
            <a:ext cx="9144000" cy="4559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Returns the contents of a memory location pointed to by a pointer</a:t>
            </a:r>
          </a:p>
          <a:p>
            <a:pPr lvl="0"/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Eg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: 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,“%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ld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\n”,*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); 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returns the contents of memory location pointed to by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, i.e. the contents of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fred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) and prints it.</a:t>
            </a:r>
          </a:p>
          <a:p>
            <a:pPr lvl="0"/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Read: “dereference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”</a:t>
            </a:r>
          </a:p>
        </p:txBody>
      </p:sp>
      <p:grpSp>
        <p:nvGrpSpPr>
          <p:cNvPr id="13" name="Group 8">
            <a:extLst>
              <a:ext uri="{FF2B5EF4-FFF2-40B4-BE49-F238E27FC236}">
                <a16:creationId xmlns:a16="http://schemas.microsoft.com/office/drawing/2014/main" id="{7857CF7E-7728-41C4-A190-2E86DD69B61E}"/>
              </a:ext>
            </a:extLst>
          </p:cNvPr>
          <p:cNvGrpSpPr/>
          <p:nvPr/>
        </p:nvGrpSpPr>
        <p:grpSpPr>
          <a:xfrm>
            <a:off x="4321175" y="2822575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D725FC73-EE5A-410A-AAF4-9950725F4B09}"/>
                </a:ext>
              </a:extLst>
            </p:cNvPr>
            <p:cNvSpPr/>
            <p:nvPr/>
          </p:nvSpPr>
          <p:spPr>
            <a:xfrm>
              <a:off x="528" y="2722"/>
              <a:ext cx="4727" cy="734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5" name="Object 14">
              <a:extLst>
                <a:ext uri="{FF2B5EF4-FFF2-40B4-BE49-F238E27FC236}">
                  <a16:creationId xmlns:a16="http://schemas.microsoft.com/office/drawing/2014/main" id="{93CA672A-9365-4823-A5CB-A90AE6031B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4683048" imgH="649666" progId="CorelDraw.Graphic.7">
                    <p:embed/>
                  </p:oleObj>
                </mc:Choice>
                <mc:Fallback>
                  <p:oleObj name="CorelDRAW" r:id="rId3" imgW="4683048" imgH="649666" progId="CorelDraw.Graphic.7">
                    <p:embed/>
                    <p:pic>
                      <p:nvPicPr>
                        <p:cNvPr id="267274" name="Object 26727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CC182A0-49E7-CD97-DCF5-375D6529E3D1}"/>
              </a:ext>
            </a:extLst>
          </p:cNvPr>
          <p:cNvSpPr/>
          <p:nvPr/>
        </p:nvSpPr>
        <p:spPr bwMode="auto">
          <a:xfrm>
            <a:off x="6434984" y="1316053"/>
            <a:ext cx="2038171" cy="653753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2C5F3945-997D-42B1-8934-B378A5E3ED86}"/>
              </a:ext>
            </a:extLst>
          </p:cNvPr>
          <p:cNvSpPr txBox="1">
            <a:spLocks/>
          </p:cNvSpPr>
          <p:nvPr/>
        </p:nvSpPr>
        <p:spPr bwMode="auto">
          <a:xfrm>
            <a:off x="797490" y="1544637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Times New Roman" panose="02020603050405020304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Times New Roman" panose="02020603050405020304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Times New Roman" panose="02020603050405020304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dirty="0">
                <a:ea typeface="新細明體" pitchFamily="18" charset="-120"/>
              </a:rPr>
              <a:t>What are the Steps in Using </a:t>
            </a:r>
            <a:br>
              <a:rPr lang="en-US" altLang="zh-TW" dirty="0">
                <a:ea typeface="新細明體" pitchFamily="18" charset="-120"/>
              </a:rPr>
            </a:br>
            <a:r>
              <a:rPr lang="en-US" altLang="zh-TW" dirty="0">
                <a:ea typeface="新細明體" pitchFamily="18" charset="-120"/>
              </a:rPr>
              <a:t>Variables &amp; Pointers?</a:t>
            </a:r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6C2BA8A-3F47-1647-4DBC-FFD848EC0774}"/>
              </a:ext>
            </a:extLst>
          </p:cNvPr>
          <p:cNvGrpSpPr/>
          <p:nvPr/>
        </p:nvGrpSpPr>
        <p:grpSpPr>
          <a:xfrm>
            <a:off x="372922" y="4146694"/>
            <a:ext cx="7286625" cy="1734802"/>
            <a:chOff x="372922" y="4146694"/>
            <a:chExt cx="7286625" cy="1734802"/>
          </a:xfrm>
        </p:grpSpPr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2DCBBAE8-930C-46B5-AFA3-2E19A631B703}"/>
                </a:ext>
              </a:extLst>
            </p:cNvPr>
            <p:cNvSpPr txBox="1"/>
            <p:nvPr/>
          </p:nvSpPr>
          <p:spPr>
            <a:xfrm>
              <a:off x="1417519" y="4178523"/>
              <a:ext cx="6132308" cy="156968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You </a:t>
              </a:r>
              <a:r>
                <a:rPr lang="en-US" altLang="zh-TW" b="1" i="1" dirty="0">
                  <a:solidFill>
                    <a:srgbClr val="FF0000"/>
                  </a:solidFill>
                  <a:ea typeface="新細明體" pitchFamily="18" charset="-120"/>
                </a:rPr>
                <a:t>cannot</a:t>
              </a:r>
              <a:r>
                <a:rPr lang="en-US" altLang="zh-TW" b="1" dirty="0">
                  <a:solidFill>
                    <a:srgbClr val="FF0000"/>
                  </a:solidFill>
                  <a:ea typeface="新細明體" pitchFamily="18" charset="-120"/>
                </a:rPr>
                <a:t> </a:t>
              </a: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initialize before declaration</a:t>
              </a:r>
            </a:p>
            <a:p>
              <a:pPr lvl="0" algn="ctr">
                <a:spcBef>
                  <a:spcPct val="50000"/>
                </a:spcBef>
              </a:pP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You </a:t>
              </a:r>
              <a:r>
                <a:rPr lang="en-US" altLang="zh-TW" b="1" i="1" dirty="0">
                  <a:solidFill>
                    <a:srgbClr val="FF0000"/>
                  </a:solidFill>
                  <a:ea typeface="新細明體" pitchFamily="18" charset="-120"/>
                </a:rPr>
                <a:t>should not</a:t>
              </a:r>
              <a:r>
                <a:rPr lang="en-US" altLang="zh-TW" b="1" dirty="0">
                  <a:solidFill>
                    <a:srgbClr val="FF0000"/>
                  </a:solidFill>
                  <a:ea typeface="新細明體" pitchFamily="18" charset="-120"/>
                </a:rPr>
                <a:t> </a:t>
              </a: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use before initialization.</a:t>
              </a:r>
            </a:p>
            <a:p>
              <a:pPr lvl="0" algn="ctr">
                <a:spcBef>
                  <a:spcPct val="50000"/>
                </a:spcBef>
              </a:pP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If you Declare and Initialize you </a:t>
              </a:r>
              <a:r>
                <a:rPr lang="en-US" altLang="zh-TW" b="1" dirty="0">
                  <a:solidFill>
                    <a:srgbClr val="FF0000"/>
                  </a:solidFill>
                  <a:ea typeface="新細明體" pitchFamily="18" charset="-120"/>
                </a:rPr>
                <a:t>should </a:t>
              </a: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use!</a:t>
              </a:r>
              <a:endParaRPr lang="en-US" altLang="zh-TW" dirty="0">
                <a:ea typeface="新細明體" pitchFamily="18" charset="-120"/>
              </a:endParaRPr>
            </a:p>
          </p:txBody>
        </p:sp>
        <p:sp>
          <p:nvSpPr>
            <p:cNvPr id="19" name="Octagon 9">
              <a:extLst>
                <a:ext uri="{FF2B5EF4-FFF2-40B4-BE49-F238E27FC236}">
                  <a16:creationId xmlns:a16="http://schemas.microsoft.com/office/drawing/2014/main" id="{33F2697B-1892-4643-94CC-C58B384C670D}"/>
                </a:ext>
              </a:extLst>
            </p:cNvPr>
            <p:cNvSpPr/>
            <p:nvPr/>
          </p:nvSpPr>
          <p:spPr>
            <a:xfrm>
              <a:off x="545127" y="4415562"/>
              <a:ext cx="1059948" cy="1124689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>
              <a:solidFill>
                <a:srgbClr val="FF0000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2941EFD-F75D-4998-A811-2C54002263AE}"/>
                </a:ext>
              </a:extLst>
            </p:cNvPr>
            <p:cNvSpPr/>
            <p:nvPr/>
          </p:nvSpPr>
          <p:spPr>
            <a:xfrm>
              <a:off x="372922" y="4146694"/>
              <a:ext cx="7286625" cy="1734802"/>
            </a:xfrm>
            <a:prstGeom prst="rect">
              <a:avLst/>
            </a:prstGeom>
            <a:noFill/>
            <a:ln>
              <a:solidFill>
                <a:srgbClr val="FF0000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10D230-396C-5259-646E-A91700D2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16669CF-7D83-EC57-2B52-92E909F67751}"/>
              </a:ext>
            </a:extLst>
          </p:cNvPr>
          <p:cNvGrpSpPr/>
          <p:nvPr/>
        </p:nvGrpSpPr>
        <p:grpSpPr>
          <a:xfrm>
            <a:off x="518330" y="973306"/>
            <a:ext cx="8168470" cy="4394033"/>
            <a:chOff x="518330" y="973306"/>
            <a:chExt cx="8168470" cy="4394033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A0498399-4725-7A86-E6BF-6393EEC7DD8C}"/>
                </a:ext>
              </a:extLst>
            </p:cNvPr>
            <p:cNvCxnSpPr>
              <a:cxnSpLocks/>
              <a:stCxn id="6" idx="4"/>
              <a:endCxn id="7" idx="0"/>
            </p:cNvCxnSpPr>
            <p:nvPr/>
          </p:nvCxnSpPr>
          <p:spPr bwMode="auto">
            <a:xfrm flipH="1">
              <a:off x="1203165" y="1285823"/>
              <a:ext cx="1" cy="202490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F898D8D-91BB-289A-3538-711101F16649}"/>
                </a:ext>
              </a:extLst>
            </p:cNvPr>
            <p:cNvGrpSpPr/>
            <p:nvPr/>
          </p:nvGrpSpPr>
          <p:grpSpPr>
            <a:xfrm>
              <a:off x="7748290" y="4902422"/>
              <a:ext cx="507350" cy="464917"/>
              <a:chOff x="3251525" y="3368604"/>
              <a:chExt cx="507350" cy="464917"/>
            </a:xfrm>
          </p:grpSpPr>
          <p:sp>
            <p:nvSpPr>
              <p:cNvPr id="14" name="Flowchart: Connector 13">
                <a:extLst>
                  <a:ext uri="{FF2B5EF4-FFF2-40B4-BE49-F238E27FC236}">
                    <a16:creationId xmlns:a16="http://schemas.microsoft.com/office/drawing/2014/main" id="{06C9AF24-7EFF-3C3E-73E2-A6D4DD5A5925}"/>
                  </a:ext>
                </a:extLst>
              </p:cNvPr>
              <p:cNvSpPr/>
              <p:nvPr/>
            </p:nvSpPr>
            <p:spPr bwMode="auto">
              <a:xfrm>
                <a:off x="3341225" y="3444089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459EFB9A-89FB-BB83-0AE3-CAB2680A1D18}"/>
                  </a:ext>
                </a:extLst>
              </p:cNvPr>
              <p:cNvSpPr/>
              <p:nvPr/>
            </p:nvSpPr>
            <p:spPr bwMode="auto">
              <a:xfrm>
                <a:off x="3251525" y="3368604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921AD59D-806A-BE6F-EE2D-73263DB61BE7}"/>
                </a:ext>
              </a:extLst>
            </p:cNvPr>
            <p:cNvSpPr/>
            <p:nvPr/>
          </p:nvSpPr>
          <p:spPr bwMode="auto">
            <a:xfrm>
              <a:off x="1039191" y="973306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AB59DDD-D1F3-73C0-D5CD-C8ED9DAC0771}"/>
                </a:ext>
              </a:extLst>
            </p:cNvPr>
            <p:cNvSpPr/>
            <p:nvPr/>
          </p:nvSpPr>
          <p:spPr bwMode="auto">
            <a:xfrm>
              <a:off x="518330" y="331072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Declare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D240A28-69D3-685A-80BB-5F41231EBC75}"/>
                </a:ext>
              </a:extLst>
            </p:cNvPr>
            <p:cNvCxnSpPr>
              <a:cxnSpLocks/>
              <a:stCxn id="7" idx="3"/>
              <a:endCxn id="10" idx="1"/>
            </p:cNvCxnSpPr>
            <p:nvPr/>
          </p:nvCxnSpPr>
          <p:spPr bwMode="auto">
            <a:xfrm>
              <a:off x="1888000" y="3590449"/>
              <a:ext cx="1932788" cy="319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72E102B-E5DA-BD3D-5D34-7C58637836FB}"/>
                </a:ext>
              </a:extLst>
            </p:cNvPr>
            <p:cNvSpPr/>
            <p:nvPr/>
          </p:nvSpPr>
          <p:spPr bwMode="auto">
            <a:xfrm>
              <a:off x="3820788" y="331392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Initialize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D57B2DF-2EC0-6FD1-BF5F-B170DFC15AF5}"/>
                </a:ext>
              </a:extLst>
            </p:cNvPr>
            <p:cNvCxnSpPr>
              <a:cxnSpLocks/>
              <a:stCxn id="10" idx="3"/>
              <a:endCxn id="12" idx="1"/>
            </p:cNvCxnSpPr>
            <p:nvPr/>
          </p:nvCxnSpPr>
          <p:spPr bwMode="auto">
            <a:xfrm flipV="1">
              <a:off x="5190458" y="3590450"/>
              <a:ext cx="2126672" cy="319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E8A2D1B-0C5B-A422-6570-AD4ADBC4E129}"/>
                </a:ext>
              </a:extLst>
            </p:cNvPr>
            <p:cNvSpPr/>
            <p:nvPr/>
          </p:nvSpPr>
          <p:spPr bwMode="auto">
            <a:xfrm>
              <a:off x="7317130" y="331072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Use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AA5DEA5-7E7D-6537-32FD-A160473949D3}"/>
                </a:ext>
              </a:extLst>
            </p:cNvPr>
            <p:cNvCxnSpPr>
              <a:cxnSpLocks/>
              <a:stCxn id="12" idx="2"/>
              <a:endCxn id="21" idx="0"/>
            </p:cNvCxnSpPr>
            <p:nvPr/>
          </p:nvCxnSpPr>
          <p:spPr bwMode="auto">
            <a:xfrm>
              <a:off x="8001965" y="3870171"/>
              <a:ext cx="0" cy="103225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8" name="Speech Bubble: Rectangle 47">
            <a:extLst>
              <a:ext uri="{FF2B5EF4-FFF2-40B4-BE49-F238E27FC236}">
                <a16:creationId xmlns:a16="http://schemas.microsoft.com/office/drawing/2014/main" id="{D7121DD6-C2E7-52B4-5303-530B48F51278}"/>
              </a:ext>
            </a:extLst>
          </p:cNvPr>
          <p:cNvSpPr/>
          <p:nvPr/>
        </p:nvSpPr>
        <p:spPr bwMode="auto">
          <a:xfrm>
            <a:off x="2814438" y="6049657"/>
            <a:ext cx="1201796" cy="457965"/>
          </a:xfrm>
          <a:prstGeom prst="wedgeRectCallout">
            <a:avLst>
              <a:gd name="adj1" fmla="val -42382"/>
              <a:gd name="adj2" fmla="val -38204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ERROR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</a:endParaRPr>
          </a:p>
        </p:txBody>
      </p:sp>
      <p:sp>
        <p:nvSpPr>
          <p:cNvPr id="50" name="Speech Bubble: Rectangle 49">
            <a:extLst>
              <a:ext uri="{FF2B5EF4-FFF2-40B4-BE49-F238E27FC236}">
                <a16:creationId xmlns:a16="http://schemas.microsoft.com/office/drawing/2014/main" id="{9A105E0E-4ECD-EA5B-63BD-D0C8962F6B9D}"/>
              </a:ext>
            </a:extLst>
          </p:cNvPr>
          <p:cNvSpPr/>
          <p:nvPr/>
        </p:nvSpPr>
        <p:spPr bwMode="auto">
          <a:xfrm>
            <a:off x="4257251" y="6005064"/>
            <a:ext cx="1541069" cy="457965"/>
          </a:xfrm>
          <a:prstGeom prst="wedgeRectCallout">
            <a:avLst>
              <a:gd name="adj1" fmla="val -110868"/>
              <a:gd name="adj2" fmla="val -24116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WARNING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Speech Bubble: Rectangle 50">
            <a:extLst>
              <a:ext uri="{FF2B5EF4-FFF2-40B4-BE49-F238E27FC236}">
                <a16:creationId xmlns:a16="http://schemas.microsoft.com/office/drawing/2014/main" id="{6FEFB28C-F84B-9AAF-BF65-0F9BF1D49551}"/>
              </a:ext>
            </a:extLst>
          </p:cNvPr>
          <p:cNvSpPr/>
          <p:nvPr/>
        </p:nvSpPr>
        <p:spPr bwMode="auto">
          <a:xfrm>
            <a:off x="6118478" y="5998581"/>
            <a:ext cx="1541069" cy="457965"/>
          </a:xfrm>
          <a:prstGeom prst="wedgeRectCallout">
            <a:avLst>
              <a:gd name="adj1" fmla="val -39333"/>
              <a:gd name="adj2" fmla="val -121734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WARNING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  <p:bldP spid="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6" name="Rectangle 6">
            <a:extLst>
              <a:ext uri="{FF2B5EF4-FFF2-40B4-BE49-F238E27FC236}">
                <a16:creationId xmlns:a16="http://schemas.microsoft.com/office/drawing/2014/main" id="{90F342CA-2E35-F269-CE7B-585381254F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How Do I Declare?</a:t>
            </a:r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id="{C57BFBBC-27A7-4BB2-8381-64E1174B8EF4}"/>
              </a:ext>
            </a:extLst>
          </p:cNvPr>
          <p:cNvGrpSpPr/>
          <p:nvPr/>
        </p:nvGrpSpPr>
        <p:grpSpPr>
          <a:xfrm>
            <a:off x="3090863" y="1354138"/>
            <a:ext cx="3275012" cy="2336800"/>
            <a:chOff x="1947" y="853"/>
            <a:chExt cx="2063" cy="1472"/>
          </a:xfrm>
        </p:grpSpPr>
        <p:sp>
          <p:nvSpPr>
            <p:cNvPr id="19" name="Ellipse 3">
              <a:extLst>
                <a:ext uri="{FF2B5EF4-FFF2-40B4-BE49-F238E27FC236}">
                  <a16:creationId xmlns:a16="http://schemas.microsoft.com/office/drawing/2014/main" id="{AE641EDA-F28A-4E8F-9226-1D31039D3D36}"/>
                </a:ext>
              </a:extLst>
            </p:cNvPr>
            <p:cNvSpPr/>
            <p:nvPr/>
          </p:nvSpPr>
          <p:spPr>
            <a:xfrm>
              <a:off x="1947" y="1777"/>
              <a:ext cx="548" cy="548"/>
            </a:xfrm>
            <a:prstGeom prst="ellipse">
              <a:avLst/>
            </a:prstGeom>
            <a:solidFill>
              <a:schemeClr val="hlink"/>
            </a:solidFill>
            <a:ln>
              <a:solidFill>
                <a:schemeClr val="hlink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CalloutWedgeRoundRectangle 4">
              <a:extLst>
                <a:ext uri="{FF2B5EF4-FFF2-40B4-BE49-F238E27FC236}">
                  <a16:creationId xmlns:a16="http://schemas.microsoft.com/office/drawing/2014/main" id="{9840D61C-F409-4F72-9498-74F73FCA417A}"/>
                </a:ext>
              </a:extLst>
            </p:cNvPr>
            <p:cNvSpPr/>
            <p:nvPr/>
          </p:nvSpPr>
          <p:spPr>
            <a:xfrm>
              <a:off x="2714" y="853"/>
              <a:ext cx="1296" cy="912"/>
            </a:xfrm>
            <a:prstGeom prst="wedgeRoundRectCallout">
              <a:avLst>
                <a:gd name="adj1" fmla="val -76852"/>
                <a:gd name="adj2" fmla="val 59977"/>
                <a:gd name="adj3" fmla="val 16667"/>
              </a:avLst>
            </a:prstGeom>
            <a:solidFill>
              <a:schemeClr val="hlink"/>
            </a:solidFill>
            <a:ln>
              <a:solidFill>
                <a:schemeClr val="hlink"/>
              </a:solidFill>
              <a:miter lim="800000"/>
            </a:ln>
          </p:spPr>
          <p:txBody>
            <a:bodyPr wrap="none" anchor="ctr" anchorCtr="0"/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4000">
                  <a:solidFill>
                    <a:schemeClr val="bg1"/>
                  </a:solidFill>
                  <a:ea typeface="新細明體" pitchFamily="18" charset="-120"/>
                </a:rPr>
                <a:t>pointer</a:t>
              </a:r>
            </a:p>
            <a:p>
              <a:pPr lvl="0" algn="ctr"/>
              <a:r>
                <a:rPr lang="en-US" altLang="zh-TW" sz="4000">
                  <a:solidFill>
                    <a:schemeClr val="bg1"/>
                  </a:solidFill>
                  <a:ea typeface="新細明體" pitchFamily="18" charset="-120"/>
                </a:rPr>
                <a:t>indicator</a:t>
              </a:r>
              <a:endParaRPr lang="en-US" altLang="zh-TW" sz="28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21" name="Text Box 8">
            <a:extLst>
              <a:ext uri="{FF2B5EF4-FFF2-40B4-BE49-F238E27FC236}">
                <a16:creationId xmlns:a16="http://schemas.microsoft.com/office/drawing/2014/main" id="{28E91E7A-CD5B-48B9-AD87-9E22F2B26367}"/>
              </a:ext>
            </a:extLst>
          </p:cNvPr>
          <p:cNvSpPr txBox="1"/>
          <p:nvPr/>
        </p:nvSpPr>
        <p:spPr>
          <a:xfrm>
            <a:off x="3124200" y="2681288"/>
            <a:ext cx="4343400" cy="1433512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squar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en-US" altLang="zh-TW" sz="8800" dirty="0">
                <a:solidFill>
                  <a:schemeClr val="tx2"/>
                </a:solidFill>
                <a:ea typeface="新細明體" pitchFamily="18" charset="-120"/>
              </a:rPr>
              <a:t>*</a:t>
            </a:r>
            <a:r>
              <a:rPr lang="en-US" altLang="zh-TW" sz="8800" dirty="0" err="1">
                <a:solidFill>
                  <a:schemeClr val="tx2"/>
                </a:solidFill>
                <a:ea typeface="新細明體" pitchFamily="18" charset="-120"/>
              </a:rPr>
              <a:t>ptr</a:t>
            </a:r>
            <a:r>
              <a:rPr lang="en-US" altLang="zh-TW" sz="8800" dirty="0">
                <a:solidFill>
                  <a:schemeClr val="tx2"/>
                </a:solidFill>
                <a:ea typeface="新細明體" pitchFamily="18" charset="-120"/>
              </a:rPr>
              <a:t>, var;</a:t>
            </a:r>
            <a:endParaRPr lang="en-US" altLang="zh-TW" sz="2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grpSp>
        <p:nvGrpSpPr>
          <p:cNvPr id="22" name="Group 9">
            <a:extLst>
              <a:ext uri="{FF2B5EF4-FFF2-40B4-BE49-F238E27FC236}">
                <a16:creationId xmlns:a16="http://schemas.microsoft.com/office/drawing/2014/main" id="{46BD7469-8CB9-41F2-B2EF-98F869FBB35A}"/>
              </a:ext>
            </a:extLst>
          </p:cNvPr>
          <p:cNvGrpSpPr/>
          <p:nvPr/>
        </p:nvGrpSpPr>
        <p:grpSpPr>
          <a:xfrm>
            <a:off x="0" y="910127"/>
            <a:ext cx="3090863" cy="3200400"/>
            <a:chOff x="96" y="528"/>
            <a:chExt cx="1947" cy="2016"/>
          </a:xfrm>
        </p:grpSpPr>
        <p:sp>
          <p:nvSpPr>
            <p:cNvPr id="23" name="Speech Bubble: Rectangle with Corners Rounded 22">
              <a:extLst>
                <a:ext uri="{FF2B5EF4-FFF2-40B4-BE49-F238E27FC236}">
                  <a16:creationId xmlns:a16="http://schemas.microsoft.com/office/drawing/2014/main" id="{9BCB6C13-6287-434A-A1A6-6E61E8316BD2}"/>
                </a:ext>
              </a:extLst>
            </p:cNvPr>
            <p:cNvSpPr/>
            <p:nvPr/>
          </p:nvSpPr>
          <p:spPr>
            <a:xfrm>
              <a:off x="96" y="528"/>
              <a:ext cx="1296" cy="912"/>
            </a:xfrm>
            <a:prstGeom prst="wedgeRoundRectCallout">
              <a:avLst>
                <a:gd name="adj1" fmla="val 56634"/>
                <a:gd name="adj2" fmla="val 91009"/>
                <a:gd name="adj3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</p:spPr>
          <p:txBody>
            <a:bodyPr wrap="none" anchor="ctr" anchorCtr="0"/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4000" dirty="0">
                  <a:solidFill>
                    <a:schemeClr val="tx2"/>
                  </a:solidFill>
                  <a:ea typeface="新細明體" pitchFamily="18" charset="-120"/>
                </a:rPr>
                <a:t>type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86FAD7-158A-456F-9091-219A8B92BC02}"/>
                </a:ext>
              </a:extLst>
            </p:cNvPr>
            <p:cNvSpPr/>
            <p:nvPr/>
          </p:nvSpPr>
          <p:spPr>
            <a:xfrm>
              <a:off x="559" y="1824"/>
              <a:ext cx="1484" cy="720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382891-33CA-48F9-A2E2-401FDC4854D7}"/>
              </a:ext>
            </a:extLst>
          </p:cNvPr>
          <p:cNvGrpSpPr/>
          <p:nvPr/>
        </p:nvGrpSpPr>
        <p:grpSpPr>
          <a:xfrm>
            <a:off x="5562600" y="1219200"/>
            <a:ext cx="3581400" cy="2898775"/>
            <a:chOff x="3504" y="768"/>
            <a:chExt cx="2256" cy="1826"/>
          </a:xfrm>
        </p:grpSpPr>
        <p:sp>
          <p:nvSpPr>
            <p:cNvPr id="26" name="Speech Bubble: Rectangle with Corners Rounded 25">
              <a:extLst>
                <a:ext uri="{FF2B5EF4-FFF2-40B4-BE49-F238E27FC236}">
                  <a16:creationId xmlns:a16="http://schemas.microsoft.com/office/drawing/2014/main" id="{3D86C971-9EF2-40AA-8F4E-E621C35C07FE}"/>
                </a:ext>
              </a:extLst>
            </p:cNvPr>
            <p:cNvSpPr/>
            <p:nvPr/>
          </p:nvSpPr>
          <p:spPr>
            <a:xfrm>
              <a:off x="4464" y="768"/>
              <a:ext cx="1296" cy="912"/>
            </a:xfrm>
            <a:prstGeom prst="wedgeRoundRectCallout">
              <a:avLst>
                <a:gd name="adj1" fmla="val -86421"/>
                <a:gd name="adj2" fmla="val 74782"/>
                <a:gd name="adj3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</p:spPr>
          <p:txBody>
            <a:bodyPr wrap="none" anchor="ctr" anchorCtr="0"/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4000" dirty="0">
                  <a:solidFill>
                    <a:schemeClr val="tx2"/>
                  </a:solidFill>
                  <a:ea typeface="新細明體" pitchFamily="18" charset="-120"/>
                </a:rPr>
                <a:t>name</a:t>
              </a:r>
            </a:p>
            <a:p>
              <a:pPr lvl="0" algn="ctr"/>
              <a:r>
                <a:rPr lang="en-US" altLang="zh-TW" sz="2800" dirty="0">
                  <a:solidFill>
                    <a:schemeClr val="tx2"/>
                  </a:solidFill>
                  <a:ea typeface="新細明體" pitchFamily="18" charset="-120"/>
                </a:rPr>
                <a:t>(handle)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00C086F-9661-4717-8755-01375C237D12}"/>
                </a:ext>
              </a:extLst>
            </p:cNvPr>
            <p:cNvSpPr/>
            <p:nvPr/>
          </p:nvSpPr>
          <p:spPr>
            <a:xfrm>
              <a:off x="3504" y="1874"/>
              <a:ext cx="960" cy="720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99795E-DEB5-4BA4-844A-88A178DE157C}"/>
              </a:ext>
            </a:extLst>
          </p:cNvPr>
          <p:cNvGrpSpPr/>
          <p:nvPr/>
        </p:nvGrpSpPr>
        <p:grpSpPr>
          <a:xfrm>
            <a:off x="3794125" y="2971800"/>
            <a:ext cx="4598988" cy="3492500"/>
            <a:chOff x="2390" y="1872"/>
            <a:chExt cx="2897" cy="2200"/>
          </a:xfrm>
        </p:grpSpPr>
        <p:sp>
          <p:nvSpPr>
            <p:cNvPr id="29" name="Rectangle 10">
              <a:extLst>
                <a:ext uri="{FF2B5EF4-FFF2-40B4-BE49-F238E27FC236}">
                  <a16:creationId xmlns:a16="http://schemas.microsoft.com/office/drawing/2014/main" id="{928A55F6-1313-42EE-9EE8-F22F85175290}"/>
                </a:ext>
              </a:extLst>
            </p:cNvPr>
            <p:cNvSpPr/>
            <p:nvPr/>
          </p:nvSpPr>
          <p:spPr>
            <a:xfrm>
              <a:off x="2390" y="1872"/>
              <a:ext cx="874" cy="720"/>
            </a:xfrm>
            <a:prstGeom prst="rect">
              <a:avLst/>
            </a:prstGeom>
            <a:noFill/>
            <a:ln w="57150"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CalloutWedgeRoundRectangle 11">
              <a:extLst>
                <a:ext uri="{FF2B5EF4-FFF2-40B4-BE49-F238E27FC236}">
                  <a16:creationId xmlns:a16="http://schemas.microsoft.com/office/drawing/2014/main" id="{D94DE610-58B5-47E6-9D01-076C4F2FD8AC}"/>
                </a:ext>
              </a:extLst>
            </p:cNvPr>
            <p:cNvSpPr/>
            <p:nvPr/>
          </p:nvSpPr>
          <p:spPr>
            <a:xfrm>
              <a:off x="3991" y="3160"/>
              <a:ext cx="1296" cy="912"/>
            </a:xfrm>
            <a:prstGeom prst="wedgeRoundRectCallout">
              <a:avLst>
                <a:gd name="adj1" fmla="val -134338"/>
                <a:gd name="adj2" fmla="val -111292"/>
                <a:gd name="adj3" fmla="val 16667"/>
              </a:avLst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/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4000" dirty="0">
                  <a:solidFill>
                    <a:schemeClr val="tx2"/>
                  </a:solidFill>
                  <a:ea typeface="新細明體" pitchFamily="18" charset="-120"/>
                </a:rPr>
                <a:t>name</a:t>
              </a:r>
            </a:p>
            <a:p>
              <a:pPr lvl="0" algn="ctr"/>
              <a:r>
                <a:rPr lang="en-US" altLang="zh-TW" sz="2800" dirty="0">
                  <a:solidFill>
                    <a:schemeClr val="tx2"/>
                  </a:solidFill>
                  <a:ea typeface="新細明體" pitchFamily="18" charset="-120"/>
                </a:rPr>
                <a:t>(handle)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C0261216-A61B-462A-B739-72AE2723F1DF}"/>
              </a:ext>
            </a:extLst>
          </p:cNvPr>
          <p:cNvSpPr/>
          <p:nvPr/>
        </p:nvSpPr>
        <p:spPr>
          <a:xfrm>
            <a:off x="555477" y="2688634"/>
            <a:ext cx="286241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dirty="0">
                <a:solidFill>
                  <a:schemeClr val="tx2"/>
                </a:solidFill>
                <a:ea typeface="新細明體" pitchFamily="18" charset="-120"/>
              </a:rPr>
              <a:t>long 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58" name="AutoShape 22">
            <a:extLst>
              <a:ext uri="{FF2B5EF4-FFF2-40B4-BE49-F238E27FC236}">
                <a16:creationId xmlns:a16="http://schemas.microsoft.com/office/drawing/2014/main" id="{FD9B9413-58CF-0AD6-6608-85B1E86B5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8" y="2309813"/>
            <a:ext cx="1376362" cy="433387"/>
          </a:xfrm>
          <a:prstGeom prst="leftArrow">
            <a:avLst>
              <a:gd name="adj1" fmla="val 50000"/>
              <a:gd name="adj2" fmla="val 27381"/>
            </a:avLst>
          </a:prstGeom>
          <a:solidFill>
            <a:schemeClr val="hlink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54" name="AutoShape 18">
            <a:extLst>
              <a:ext uri="{FF2B5EF4-FFF2-40B4-BE49-F238E27FC236}">
                <a16:creationId xmlns:a16="http://schemas.microsoft.com/office/drawing/2014/main" id="{2881F16F-2B4B-66A6-A611-A407FDE84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6850" y="1858963"/>
            <a:ext cx="1100138" cy="1412875"/>
          </a:xfrm>
          <a:prstGeom prst="upDownArrowCallout">
            <a:avLst>
              <a:gd name="adj1" fmla="val 25000"/>
              <a:gd name="adj2" fmla="val 25000"/>
              <a:gd name="adj3" fmla="val 16053"/>
              <a:gd name="adj4" fmla="val 50000"/>
            </a:avLst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60E929DF-9345-3BEA-3FB9-E019B05B50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Allowable Types</a:t>
            </a:r>
          </a:p>
        </p:txBody>
      </p:sp>
      <p:sp>
        <p:nvSpPr>
          <p:cNvPr id="167944" name="Text Box 8">
            <a:extLst>
              <a:ext uri="{FF2B5EF4-FFF2-40B4-BE49-F238E27FC236}">
                <a16:creationId xmlns:a16="http://schemas.microsoft.com/office/drawing/2014/main" id="{C9A7EBC0-BEB1-B510-FC64-65B3FF159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488" y="2132013"/>
            <a:ext cx="4879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 i="1" dirty="0">
                <a:ea typeface="新細明體" panose="02020500000000000000" pitchFamily="18" charset="-120"/>
              </a:rPr>
              <a:t>type</a:t>
            </a:r>
            <a:r>
              <a:rPr lang="en-US" altLang="zh-TW" sz="4000" dirty="0">
                <a:solidFill>
                  <a:schemeClr val="tx1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*</a:t>
            </a:r>
            <a:r>
              <a:rPr lang="en-US" altLang="zh-TW" sz="4000" i="1" dirty="0">
                <a:solidFill>
                  <a:schemeClr val="tx2"/>
                </a:solidFill>
                <a:ea typeface="新細明體" panose="02020500000000000000" pitchFamily="18" charset="-120"/>
              </a:rPr>
              <a:t>name1</a:t>
            </a:r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, </a:t>
            </a:r>
            <a:r>
              <a:rPr lang="en-US" altLang="zh-TW" sz="4000" i="1" dirty="0">
                <a:solidFill>
                  <a:schemeClr val="tx2"/>
                </a:solidFill>
                <a:ea typeface="新細明體" panose="02020500000000000000" pitchFamily="18" charset="-120"/>
              </a:rPr>
              <a:t>name2</a:t>
            </a:r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;</a:t>
            </a:r>
            <a:endParaRPr lang="en-US" altLang="zh-TW" sz="28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167955" name="Text Box 19">
            <a:extLst>
              <a:ext uri="{FF2B5EF4-FFF2-40B4-BE49-F238E27FC236}">
                <a16:creationId xmlns:a16="http://schemas.microsoft.com/office/drawing/2014/main" id="{22828314-69C9-EF0F-8DEC-3B9CBD27D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5513" y="1331913"/>
            <a:ext cx="4362450" cy="528637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>
                <a:ea typeface="新細明體" panose="02020500000000000000" pitchFamily="18" charset="-120"/>
              </a:rPr>
              <a:t>Fixed:  </a:t>
            </a:r>
            <a:r>
              <a:rPr lang="en-US" altLang="zh-TW" sz="2800" b="1" dirty="0">
                <a:ea typeface="新細明體" panose="02020500000000000000" pitchFamily="18" charset="-120"/>
              </a:rPr>
              <a:t>int</a:t>
            </a:r>
            <a:r>
              <a:rPr lang="en-US" altLang="zh-TW" sz="2800" dirty="0">
                <a:ea typeface="新細明體" panose="02020500000000000000" pitchFamily="18" charset="-120"/>
              </a:rPr>
              <a:t>, </a:t>
            </a:r>
            <a:r>
              <a:rPr lang="en-US" altLang="zh-TW" sz="2800" b="1" dirty="0">
                <a:ea typeface="新細明體" panose="02020500000000000000" pitchFamily="18" charset="-120"/>
              </a:rPr>
              <a:t>char</a:t>
            </a:r>
            <a:r>
              <a:rPr lang="en-US" altLang="zh-TW" sz="2800" dirty="0">
                <a:ea typeface="新細明體" panose="02020500000000000000" pitchFamily="18" charset="-120"/>
              </a:rPr>
              <a:t>, </a:t>
            </a:r>
            <a:r>
              <a:rPr lang="en-US" altLang="zh-TW" sz="2800" b="1" dirty="0">
                <a:ea typeface="新細明體" panose="02020500000000000000" pitchFamily="18" charset="-120"/>
              </a:rPr>
              <a:t>short,</a:t>
            </a:r>
            <a:r>
              <a:rPr lang="en-US" altLang="zh-TW" sz="2800" dirty="0">
                <a:ea typeface="新細明體" panose="02020500000000000000" pitchFamily="18" charset="-120"/>
              </a:rPr>
              <a:t> </a:t>
            </a:r>
            <a:r>
              <a:rPr lang="en-US" altLang="zh-TW" sz="2800" b="1" dirty="0">
                <a:ea typeface="新細明體" panose="02020500000000000000" pitchFamily="18" charset="-120"/>
              </a:rPr>
              <a:t>long</a:t>
            </a:r>
            <a:endParaRPr lang="en-US" altLang="zh-TW" sz="2800" dirty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167956" name="Text Box 20">
            <a:extLst>
              <a:ext uri="{FF2B5EF4-FFF2-40B4-BE49-F238E27FC236}">
                <a16:creationId xmlns:a16="http://schemas.microsoft.com/office/drawing/2014/main" id="{FB9294D2-A91F-D025-10F1-76655F091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588" y="3246438"/>
            <a:ext cx="3552825" cy="528637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ea typeface="新細明體" panose="02020500000000000000" pitchFamily="18" charset="-120"/>
              </a:rPr>
              <a:t>Floating:  </a:t>
            </a:r>
            <a:r>
              <a:rPr lang="en-US" altLang="zh-TW" sz="2800" b="1">
                <a:ea typeface="新細明體" panose="02020500000000000000" pitchFamily="18" charset="-120"/>
              </a:rPr>
              <a:t>float</a:t>
            </a:r>
            <a:r>
              <a:rPr lang="en-US" altLang="zh-TW" sz="2800">
                <a:ea typeface="新細明體" panose="02020500000000000000" pitchFamily="18" charset="-120"/>
              </a:rPr>
              <a:t>, </a:t>
            </a:r>
            <a:r>
              <a:rPr lang="en-US" altLang="zh-TW" sz="2800" b="1">
                <a:ea typeface="新細明體" panose="02020500000000000000" pitchFamily="18" charset="-120"/>
              </a:rPr>
              <a:t>double</a:t>
            </a:r>
            <a:endParaRPr lang="en-US" altLang="zh-TW" sz="280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167959" name="Text Box 23">
            <a:extLst>
              <a:ext uri="{FF2B5EF4-FFF2-40B4-BE49-F238E27FC236}">
                <a16:creationId xmlns:a16="http://schemas.microsoft.com/office/drawing/2014/main" id="{C506C0D9-F52F-55EA-2658-4786E2F1B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400" y="2087562"/>
            <a:ext cx="1697038" cy="955675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ea typeface="新細明體" panose="02020500000000000000" pitchFamily="18" charset="-120"/>
              </a:rPr>
              <a:t>User defined</a:t>
            </a:r>
            <a:endParaRPr lang="en-US" altLang="zh-TW" sz="280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167964" name="AutoShape 2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C1468F6-2D75-5753-B7E5-41977A8E5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7400" y="6516688"/>
            <a:ext cx="493713" cy="341312"/>
          </a:xfrm>
          <a:prstGeom prst="actionButtonHelp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67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167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7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58" grpId="0" animBg="1"/>
      <p:bldP spid="167955" grpId="0" animBg="1"/>
      <p:bldP spid="167956" grpId="0" animBg="1"/>
      <p:bldP spid="167959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>
            <a:extLst>
              <a:ext uri="{FF2B5EF4-FFF2-40B4-BE49-F238E27FC236}">
                <a16:creationId xmlns:a16="http://schemas.microsoft.com/office/drawing/2014/main" id="{27E1AC53-528D-04D9-A968-7559D6424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How Do I Initialize?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E8870F-34EF-B32C-D12C-EAD8506AB28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8600" y="3323260"/>
            <a:ext cx="8686800" cy="330455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040D5-3856-5BFA-A3A7-B80E8550D6EA}"/>
              </a:ext>
            </a:extLst>
          </p:cNvPr>
          <p:cNvSpPr/>
          <p:nvPr/>
        </p:nvSpPr>
        <p:spPr bwMode="auto">
          <a:xfrm>
            <a:off x="5465036" y="1310726"/>
            <a:ext cx="2264635" cy="12049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9074" name="Rectangle 2">
            <a:extLst>
              <a:ext uri="{FF2B5EF4-FFF2-40B4-BE49-F238E27FC236}">
                <a16:creationId xmlns:a16="http://schemas.microsoft.com/office/drawing/2014/main" id="{2A6D3F17-8638-433D-E2E7-A1538DAFBE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How Do I Initialize? </a:t>
            </a:r>
          </a:p>
        </p:txBody>
      </p:sp>
      <p:grpSp>
        <p:nvGrpSpPr>
          <p:cNvPr id="28" name="Group 8">
            <a:extLst>
              <a:ext uri="{FF2B5EF4-FFF2-40B4-BE49-F238E27FC236}">
                <a16:creationId xmlns:a16="http://schemas.microsoft.com/office/drawing/2014/main" id="{BB43C10B-71F2-4C1E-847F-14027541C9CF}"/>
              </a:ext>
            </a:extLst>
          </p:cNvPr>
          <p:cNvGrpSpPr/>
          <p:nvPr/>
        </p:nvGrpSpPr>
        <p:grpSpPr>
          <a:xfrm>
            <a:off x="1358900" y="3887787"/>
            <a:ext cx="6318250" cy="1598613"/>
            <a:chOff x="271" y="3019"/>
            <a:chExt cx="3980" cy="1007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29" name="Rectangle 9">
              <a:extLst>
                <a:ext uri="{FF2B5EF4-FFF2-40B4-BE49-F238E27FC236}">
                  <a16:creationId xmlns:a16="http://schemas.microsoft.com/office/drawing/2014/main" id="{DF1DB77E-93E0-4321-A391-1D21889864E6}"/>
                </a:ext>
              </a:extLst>
            </p:cNvPr>
            <p:cNvSpPr/>
            <p:nvPr/>
          </p:nvSpPr>
          <p:spPr>
            <a:xfrm>
              <a:off x="271" y="3019"/>
              <a:ext cx="3980" cy="100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1DC3E1B-63B8-4829-B00C-7D57F4E2A0B7}"/>
                </a:ext>
              </a:extLst>
            </p:cNvPr>
            <p:cNvSpPr/>
            <p:nvPr/>
          </p:nvSpPr>
          <p:spPr>
            <a:xfrm>
              <a:off x="407" y="3031"/>
              <a:ext cx="3792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Name   Add      Contents</a:t>
              </a:r>
              <a:endParaRPr lang="en-US" altLang="zh-TW" sz="2800">
                <a:ea typeface="新細明體" pitchFamily="18" charset="-12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0C4547F-51FA-4111-AC54-1FAAAF72C17E}"/>
                </a:ext>
              </a:extLst>
            </p:cNvPr>
            <p:cNvSpPr/>
            <p:nvPr/>
          </p:nvSpPr>
          <p:spPr>
            <a:xfrm>
              <a:off x="377" y="3333"/>
              <a:ext cx="173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fred   FFF4</a:t>
              </a:r>
              <a:endParaRPr lang="en-US" altLang="zh-TW" sz="2800">
                <a:ea typeface="新細明體" pitchFamily="18" charset="-12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BA10860-BFE7-443E-81EC-B9A3727E73F9}"/>
                </a:ext>
              </a:extLst>
            </p:cNvPr>
            <p:cNvSpPr/>
            <p:nvPr/>
          </p:nvSpPr>
          <p:spPr>
            <a:xfrm>
              <a:off x="2967" y="3333"/>
              <a:ext cx="15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1</a:t>
              </a:r>
              <a:endParaRPr lang="en-US" altLang="zh-TW" sz="2800">
                <a:ea typeface="新細明體" pitchFamily="18" charset="-12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27F5947-4302-4A7D-A248-5A319C26C80E}"/>
                </a:ext>
              </a:extLst>
            </p:cNvPr>
            <p:cNvSpPr/>
            <p:nvPr/>
          </p:nvSpPr>
          <p:spPr>
            <a:xfrm>
              <a:off x="377" y="3623"/>
              <a:ext cx="173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zarina FFEE</a:t>
              </a:r>
              <a:endParaRPr lang="en-US" altLang="zh-TW" sz="2800">
                <a:ea typeface="新細明體" pitchFamily="18" charset="-12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44D274C-7854-4144-B5E4-67E65E05BEC2}"/>
                </a:ext>
              </a:extLst>
            </p:cNvPr>
            <p:cNvSpPr/>
            <p:nvPr/>
          </p:nvSpPr>
          <p:spPr>
            <a:xfrm>
              <a:off x="2974" y="3623"/>
              <a:ext cx="632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FFF4</a:t>
              </a:r>
              <a:endParaRPr lang="en-US" altLang="zh-TW" sz="2800">
                <a:ea typeface="新細明體" pitchFamily="18" charset="-120"/>
              </a:endParaRPr>
            </a:p>
          </p:txBody>
        </p:sp>
      </p:grpSp>
      <p:grpSp>
        <p:nvGrpSpPr>
          <p:cNvPr id="35" name="Group 17">
            <a:extLst>
              <a:ext uri="{FF2B5EF4-FFF2-40B4-BE49-F238E27FC236}">
                <a16:creationId xmlns:a16="http://schemas.microsoft.com/office/drawing/2014/main" id="{3C766406-1924-40BB-AC59-BD38285C6808}"/>
              </a:ext>
            </a:extLst>
          </p:cNvPr>
          <p:cNvGrpSpPr/>
          <p:nvPr/>
        </p:nvGrpSpPr>
        <p:grpSpPr>
          <a:xfrm>
            <a:off x="1358900" y="3065462"/>
            <a:ext cx="1622425" cy="1639888"/>
            <a:chOff x="856" y="1556"/>
            <a:chExt cx="1022" cy="1033"/>
          </a:xfrm>
        </p:grpSpPr>
        <p:sp>
          <p:nvSpPr>
            <p:cNvPr id="36" name="RoundCornerRectangle 10">
              <a:extLst>
                <a:ext uri="{FF2B5EF4-FFF2-40B4-BE49-F238E27FC236}">
                  <a16:creationId xmlns:a16="http://schemas.microsoft.com/office/drawing/2014/main" id="{94CC9A91-C92B-41A1-9769-798076EF8260}"/>
                </a:ext>
              </a:extLst>
            </p:cNvPr>
            <p:cNvSpPr/>
            <p:nvPr/>
          </p:nvSpPr>
          <p:spPr>
            <a:xfrm>
              <a:off x="947" y="1556"/>
              <a:ext cx="931" cy="39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fred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=1;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62A3BE2D-D017-4B33-A41C-28D51DF80250}"/>
                </a:ext>
              </a:extLst>
            </p:cNvPr>
            <p:cNvCxnSpPr>
              <a:stCxn id="36" idx="1"/>
              <a:endCxn id="29" idx="1"/>
            </p:cNvCxnSpPr>
            <p:nvPr/>
          </p:nvCxnSpPr>
          <p:spPr>
            <a:xfrm rot="10800000" flipV="1">
              <a:off x="856" y="1752"/>
              <a:ext cx="91" cy="837"/>
            </a:xfrm>
            <a:prstGeom prst="bentConnector3">
              <a:avLst>
                <a:gd name="adj1" fmla="val 258241"/>
              </a:avLst>
            </a:prstGeom>
            <a:noFill/>
            <a:ln w="38100">
              <a:solidFill>
                <a:schemeClr val="accent2">
                  <a:lumMod val="50000"/>
                </a:schemeClr>
              </a:solidFill>
              <a:miter lim="800000"/>
              <a:tailEnd type="triangle"/>
            </a:ln>
            <a:effectLst/>
          </p:spPr>
        </p:cxnSp>
      </p:grpSp>
      <p:grpSp>
        <p:nvGrpSpPr>
          <p:cNvPr id="38" name="Group 18">
            <a:extLst>
              <a:ext uri="{FF2B5EF4-FFF2-40B4-BE49-F238E27FC236}">
                <a16:creationId xmlns:a16="http://schemas.microsoft.com/office/drawing/2014/main" id="{18F3DAE8-0A37-4035-B5FC-30808FFD73AD}"/>
              </a:ext>
            </a:extLst>
          </p:cNvPr>
          <p:cNvGrpSpPr/>
          <p:nvPr/>
        </p:nvGrpSpPr>
        <p:grpSpPr>
          <a:xfrm>
            <a:off x="4919663" y="3065462"/>
            <a:ext cx="2725737" cy="2049463"/>
            <a:chOff x="3099" y="1556"/>
            <a:chExt cx="1717" cy="1291"/>
          </a:xfrm>
        </p:grpSpPr>
        <p:sp>
          <p:nvSpPr>
            <p:cNvPr id="39" name="RoundCornerRectangle 13">
              <a:extLst>
                <a:ext uri="{FF2B5EF4-FFF2-40B4-BE49-F238E27FC236}">
                  <a16:creationId xmlns:a16="http://schemas.microsoft.com/office/drawing/2014/main" id="{735EFE3B-109B-42D3-BAD9-2242DF122399}"/>
                </a:ext>
              </a:extLst>
            </p:cNvPr>
            <p:cNvSpPr/>
            <p:nvPr/>
          </p:nvSpPr>
          <p:spPr>
            <a:xfrm>
              <a:off x="3099" y="1556"/>
              <a:ext cx="1717" cy="39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zarina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=&amp;</a:t>
              </a:r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fred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;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BD047F7C-D948-406D-8B8D-0BFF3C73D29A}"/>
                </a:ext>
              </a:extLst>
            </p:cNvPr>
            <p:cNvCxnSpPr>
              <a:stCxn id="39" idx="3"/>
              <a:endCxn id="34" idx="3"/>
            </p:cNvCxnSpPr>
            <p:nvPr/>
          </p:nvCxnSpPr>
          <p:spPr>
            <a:xfrm flipH="1">
              <a:off x="4191" y="1752"/>
              <a:ext cx="625" cy="1095"/>
            </a:xfrm>
            <a:prstGeom prst="bentConnector3">
              <a:avLst>
                <a:gd name="adj1" fmla="val -23040"/>
              </a:avLst>
            </a:prstGeom>
            <a:noFill/>
            <a:ln w="38100">
              <a:solidFill>
                <a:schemeClr val="accent2">
                  <a:lumMod val="50000"/>
                </a:schemeClr>
              </a:solidFill>
              <a:miter lim="800000"/>
              <a:tailEnd type="triangle"/>
            </a:ln>
            <a:effectLst/>
          </p:spPr>
        </p:cxn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E9CF83F-2800-4506-9D64-823A28EA2B1A}"/>
              </a:ext>
            </a:extLst>
          </p:cNvPr>
          <p:cNvCxnSpPr>
            <a:stCxn id="31" idx="3"/>
            <a:endCxn id="34" idx="1"/>
          </p:cNvCxnSpPr>
          <p:nvPr/>
        </p:nvCxnSpPr>
        <p:spPr>
          <a:xfrm>
            <a:off x="4286250" y="4638675"/>
            <a:ext cx="1363663" cy="460375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>
            <a:extLst>
              <a:ext uri="{FF2B5EF4-FFF2-40B4-BE49-F238E27FC236}">
                <a16:creationId xmlns:a16="http://schemas.microsoft.com/office/drawing/2014/main" id="{3FBDB926-F954-2208-5F85-9EE9AE7D13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How Do I Initialize?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343465-E30C-4AEA-8B8A-ACB0A5222178}"/>
              </a:ext>
            </a:extLst>
          </p:cNvPr>
          <p:cNvGrpSpPr/>
          <p:nvPr/>
        </p:nvGrpSpPr>
        <p:grpSpPr>
          <a:xfrm>
            <a:off x="1375569" y="3052458"/>
            <a:ext cx="6946901" cy="2566987"/>
            <a:chOff x="1254125" y="2557463"/>
            <a:chExt cx="6946901" cy="2566987"/>
          </a:xfrm>
        </p:grpSpPr>
        <p:grpSp>
          <p:nvGrpSpPr>
            <p:cNvPr id="28" name="Group 8">
              <a:extLst>
                <a:ext uri="{FF2B5EF4-FFF2-40B4-BE49-F238E27FC236}">
                  <a16:creationId xmlns:a16="http://schemas.microsoft.com/office/drawing/2014/main" id="{42F29B8C-0EFA-4331-8166-65DDD4098EE6}"/>
                </a:ext>
              </a:extLst>
            </p:cNvPr>
            <p:cNvGrpSpPr/>
            <p:nvPr/>
          </p:nvGrpSpPr>
          <p:grpSpPr>
            <a:xfrm>
              <a:off x="1390650" y="3195638"/>
              <a:ext cx="6462713" cy="1928812"/>
              <a:chOff x="96" y="1311"/>
              <a:chExt cx="4071" cy="1215"/>
            </a:xfrm>
          </p:grpSpPr>
          <p:sp>
            <p:nvSpPr>
              <p:cNvPr id="36" name="Rectangle 9">
                <a:extLst>
                  <a:ext uri="{FF2B5EF4-FFF2-40B4-BE49-F238E27FC236}">
                    <a16:creationId xmlns:a16="http://schemas.microsoft.com/office/drawing/2014/main" id="{7B3BF221-4425-4599-A6B4-26840FF39849}"/>
                  </a:ext>
                </a:extLst>
              </p:cNvPr>
              <p:cNvSpPr/>
              <p:nvPr/>
            </p:nvSpPr>
            <p:spPr>
              <a:xfrm>
                <a:off x="96" y="1311"/>
                <a:ext cx="4071" cy="1215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  <a:miter lim="800000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D36F266-3062-4C92-B15E-B15479F477BE}"/>
                  </a:ext>
                </a:extLst>
              </p:cNvPr>
              <p:cNvSpPr/>
              <p:nvPr/>
            </p:nvSpPr>
            <p:spPr>
              <a:xfrm>
                <a:off x="176" y="1322"/>
                <a:ext cx="3792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Name   Add      Contents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0DCF63C-DDE9-45C9-97CF-F3F243D6272A}"/>
                  </a:ext>
                </a:extLst>
              </p:cNvPr>
              <p:cNvSpPr/>
              <p:nvPr/>
            </p:nvSpPr>
            <p:spPr>
              <a:xfrm>
                <a:off x="175" y="1589"/>
                <a:ext cx="173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ahmad  FFF2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DBB08F2-8C43-47D0-922F-975217808FDE}"/>
                  </a:ext>
                </a:extLst>
              </p:cNvPr>
              <p:cNvSpPr/>
              <p:nvPr/>
            </p:nvSpPr>
            <p:spPr>
              <a:xfrm>
                <a:off x="2716" y="1589"/>
                <a:ext cx="15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2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73877E8-A00C-4D2E-9A24-C348724448A2}"/>
                  </a:ext>
                </a:extLst>
              </p:cNvPr>
              <p:cNvSpPr/>
              <p:nvPr/>
            </p:nvSpPr>
            <p:spPr>
              <a:xfrm>
                <a:off x="175" y="1880"/>
                <a:ext cx="173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 dirty="0" err="1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jim</a:t>
                </a:r>
                <a:r>
                  <a:rPr lang="en-US" altLang="zh-TW" sz="3300" dirty="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    FFF0</a:t>
                </a:r>
                <a:endParaRPr lang="en-US" altLang="zh-TW" sz="3600" dirty="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73EA003-5F37-48DE-9449-61E715DAF49D}"/>
                  </a:ext>
                </a:extLst>
              </p:cNvPr>
              <p:cNvSpPr/>
              <p:nvPr/>
            </p:nvSpPr>
            <p:spPr>
              <a:xfrm>
                <a:off x="2716" y="1880"/>
                <a:ext cx="15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3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C1B47F9-BF8A-4168-B5B5-E8DB2CF664ED}"/>
                  </a:ext>
                </a:extLst>
              </p:cNvPr>
              <p:cNvSpPr/>
              <p:nvPr/>
            </p:nvSpPr>
            <p:spPr>
              <a:xfrm>
                <a:off x="175" y="2167"/>
                <a:ext cx="173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husna  FFEC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43" name="Rectangle 10">
                <a:extLst>
                  <a:ext uri="{FF2B5EF4-FFF2-40B4-BE49-F238E27FC236}">
                    <a16:creationId xmlns:a16="http://schemas.microsoft.com/office/drawing/2014/main" id="{E860E304-BDA0-48D2-83D8-E62F74AE1A51}"/>
                  </a:ext>
                </a:extLst>
              </p:cNvPr>
              <p:cNvSpPr/>
              <p:nvPr/>
            </p:nvSpPr>
            <p:spPr>
              <a:xfrm>
                <a:off x="2716" y="2167"/>
                <a:ext cx="632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FFF2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</p:grpSp>
        <p:grpSp>
          <p:nvGrpSpPr>
            <p:cNvPr id="29" name="Group 18">
              <a:extLst>
                <a:ext uri="{FF2B5EF4-FFF2-40B4-BE49-F238E27FC236}">
                  <a16:creationId xmlns:a16="http://schemas.microsoft.com/office/drawing/2014/main" id="{4264C447-BF63-4341-9F50-637B7BDA1739}"/>
                </a:ext>
              </a:extLst>
            </p:cNvPr>
            <p:cNvGrpSpPr/>
            <p:nvPr/>
          </p:nvGrpSpPr>
          <p:grpSpPr>
            <a:xfrm>
              <a:off x="1254125" y="2611438"/>
              <a:ext cx="2236788" cy="1739900"/>
              <a:chOff x="790" y="1645"/>
              <a:chExt cx="1409" cy="1096"/>
            </a:xfrm>
          </p:grpSpPr>
          <p:sp>
            <p:nvSpPr>
              <p:cNvPr id="34" name="RoundCornerRectangle 12">
                <a:extLst>
                  <a:ext uri="{FF2B5EF4-FFF2-40B4-BE49-F238E27FC236}">
                    <a16:creationId xmlns:a16="http://schemas.microsoft.com/office/drawing/2014/main" id="{F440AA0D-7F6E-4E82-9094-AA0A47049864}"/>
                  </a:ext>
                </a:extLst>
              </p:cNvPr>
              <p:cNvSpPr/>
              <p:nvPr/>
            </p:nvSpPr>
            <p:spPr>
              <a:xfrm>
                <a:off x="790" y="1645"/>
                <a:ext cx="1409" cy="361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solidFill>
                  <a:schemeClr val="bg1"/>
                </a:solidFill>
                <a:miter lim="800000"/>
              </a:ln>
              <a:effectLst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long </a:t>
                </a:r>
                <a:r>
                  <a:rPr lang="en-US" altLang="zh-TW" sz="3600" dirty="0" err="1">
                    <a:solidFill>
                      <a:schemeClr val="tx2"/>
                    </a:solidFill>
                    <a:ea typeface="新細明體" pitchFamily="18" charset="-120"/>
                  </a:rPr>
                  <a:t>jim</a:t>
                </a:r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=3;</a:t>
                </a:r>
                <a:endParaRPr lang="en-US" altLang="zh-TW" sz="2800" dirty="0">
                  <a:solidFill>
                    <a:schemeClr val="tx2"/>
                  </a:solidFill>
                  <a:ea typeface="新細明體" pitchFamily="18" charset="-120"/>
                </a:endParaRPr>
              </a:p>
            </p:txBody>
          </p: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6E4BD81B-7BFE-4833-8598-B20E88DF51BC}"/>
                  </a:ext>
                </a:extLst>
              </p:cNvPr>
              <p:cNvCxnSpPr>
                <a:cxnSpLocks/>
                <a:stCxn id="34" idx="1"/>
                <a:endCxn id="40" idx="1"/>
              </p:cNvCxnSpPr>
              <p:nvPr/>
            </p:nvCxnSpPr>
            <p:spPr>
              <a:xfrm rot="10800000" flipH="1" flipV="1">
                <a:off x="790" y="1826"/>
                <a:ext cx="165" cy="915"/>
              </a:xfrm>
              <a:prstGeom prst="bentConnector3">
                <a:avLst>
                  <a:gd name="adj1" fmla="val -87273"/>
                </a:avLst>
              </a:prstGeom>
              <a:noFill/>
              <a:ln w="38100">
                <a:solidFill>
                  <a:schemeClr val="accent2">
                    <a:lumMod val="50000"/>
                  </a:schemeClr>
                </a:solidFill>
                <a:miter lim="800000"/>
                <a:tailEnd type="triangle"/>
              </a:ln>
              <a:effectLst/>
            </p:spPr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9CAC02F-BE10-4023-B409-94F3474C4B2B}"/>
                </a:ext>
              </a:extLst>
            </p:cNvPr>
            <p:cNvGrpSpPr/>
            <p:nvPr/>
          </p:nvGrpSpPr>
          <p:grpSpPr>
            <a:xfrm>
              <a:off x="3840163" y="2557463"/>
              <a:ext cx="4360863" cy="2249487"/>
              <a:chOff x="2419" y="1611"/>
              <a:chExt cx="2747" cy="1417"/>
            </a:xfrm>
          </p:grpSpPr>
          <p:sp>
            <p:nvSpPr>
              <p:cNvPr id="32" name="RoundCornerRectangle 15">
                <a:extLst>
                  <a:ext uri="{FF2B5EF4-FFF2-40B4-BE49-F238E27FC236}">
                    <a16:creationId xmlns:a16="http://schemas.microsoft.com/office/drawing/2014/main" id="{E6B6464A-6B22-4577-9EC0-74026D16E1D2}"/>
                  </a:ext>
                </a:extLst>
              </p:cNvPr>
              <p:cNvSpPr/>
              <p:nvPr/>
            </p:nvSpPr>
            <p:spPr>
              <a:xfrm>
                <a:off x="2419" y="1611"/>
                <a:ext cx="2747" cy="382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solidFill>
                  <a:schemeClr val="bg1"/>
                </a:solidFill>
                <a:miter lim="800000"/>
              </a:ln>
              <a:effectLst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long *</a:t>
                </a:r>
                <a:r>
                  <a:rPr lang="en-US" altLang="zh-TW" sz="3600" dirty="0" err="1">
                    <a:solidFill>
                      <a:schemeClr val="tx2"/>
                    </a:solidFill>
                    <a:ea typeface="新細明體" pitchFamily="18" charset="-120"/>
                  </a:rPr>
                  <a:t>husna</a:t>
                </a:r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=&amp;</a:t>
                </a:r>
                <a:r>
                  <a:rPr lang="en-US" altLang="zh-TW" sz="3600" dirty="0" err="1">
                    <a:solidFill>
                      <a:schemeClr val="tx2"/>
                    </a:solidFill>
                    <a:ea typeface="新細明體" pitchFamily="18" charset="-120"/>
                  </a:rPr>
                  <a:t>ahmad</a:t>
                </a:r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;</a:t>
                </a:r>
                <a:endParaRPr lang="en-US" altLang="zh-TW" sz="2800" dirty="0">
                  <a:solidFill>
                    <a:schemeClr val="tx2"/>
                  </a:solidFill>
                  <a:ea typeface="新細明體" pitchFamily="18" charset="-120"/>
                </a:endParaRPr>
              </a:p>
            </p:txBody>
          </p: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F20C6473-F8F1-4A1C-A3CB-86134B879D37}"/>
                  </a:ext>
                </a:extLst>
              </p:cNvPr>
              <p:cNvCxnSpPr>
                <a:cxnSpLocks/>
                <a:stCxn id="32" idx="3"/>
                <a:endCxn id="43" idx="3"/>
              </p:cNvCxnSpPr>
              <p:nvPr/>
            </p:nvCxnSpPr>
            <p:spPr>
              <a:xfrm flipH="1">
                <a:off x="4128" y="1802"/>
                <a:ext cx="1038" cy="1226"/>
              </a:xfrm>
              <a:prstGeom prst="bentConnector3">
                <a:avLst>
                  <a:gd name="adj1" fmla="val -13873"/>
                </a:avLst>
              </a:prstGeom>
              <a:noFill/>
              <a:ln w="38100">
                <a:solidFill>
                  <a:schemeClr val="accent2">
                    <a:lumMod val="50000"/>
                  </a:schemeClr>
                </a:solidFill>
                <a:miter lim="800000"/>
                <a:tailEnd type="triangle"/>
              </a:ln>
              <a:effectLst/>
            </p:spPr>
          </p:cxnSp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54E08E-6272-4ABF-9E6D-2A47F6700C3F}"/>
                </a:ext>
              </a:extLst>
            </p:cNvPr>
            <p:cNvCxnSpPr/>
            <p:nvPr/>
          </p:nvCxnSpPr>
          <p:spPr>
            <a:xfrm>
              <a:off x="4275138" y="3889375"/>
              <a:ext cx="1274762" cy="917575"/>
            </a:xfrm>
            <a:prstGeom prst="line">
              <a:avLst/>
            </a:prstGeom>
            <a:noFill/>
            <a:ln w="57150">
              <a:solidFill>
                <a:schemeClr val="accent2">
                  <a:lumMod val="50000"/>
                </a:schemeClr>
              </a:solidFill>
              <a:miter lim="800000"/>
              <a:tailEnd type="triangle"/>
            </a:ln>
            <a:effectLst/>
          </p:spPr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3A84D86-890D-321E-227C-D00C0C547C05}"/>
              </a:ext>
            </a:extLst>
          </p:cNvPr>
          <p:cNvSpPr/>
          <p:nvPr/>
        </p:nvSpPr>
        <p:spPr bwMode="auto">
          <a:xfrm>
            <a:off x="1521282" y="1314166"/>
            <a:ext cx="2191866" cy="12049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>
            <a:extLst>
              <a:ext uri="{FF2B5EF4-FFF2-40B4-BE49-F238E27FC236}">
                <a16:creationId xmlns:a16="http://schemas.microsoft.com/office/drawing/2014/main" id="{C1DC8FDD-6F02-4CF8-D1ED-B5C2ADD2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How Do I Initialize? </a:t>
            </a:r>
          </a:p>
        </p:txBody>
      </p:sp>
      <p:grpSp>
        <p:nvGrpSpPr>
          <p:cNvPr id="42" name="Group 18">
            <a:extLst>
              <a:ext uri="{FF2B5EF4-FFF2-40B4-BE49-F238E27FC236}">
                <a16:creationId xmlns:a16="http://schemas.microsoft.com/office/drawing/2014/main" id="{F551968E-7322-410D-9349-E139E19068B7}"/>
              </a:ext>
            </a:extLst>
          </p:cNvPr>
          <p:cNvGrpSpPr/>
          <p:nvPr/>
        </p:nvGrpSpPr>
        <p:grpSpPr>
          <a:xfrm>
            <a:off x="1395869" y="3971686"/>
            <a:ext cx="6462713" cy="1928812"/>
            <a:chOff x="96" y="1311"/>
            <a:chExt cx="4071" cy="1215"/>
          </a:xfrm>
        </p:grpSpPr>
        <p:sp>
          <p:nvSpPr>
            <p:cNvPr id="43" name="Rectangle 19">
              <a:extLst>
                <a:ext uri="{FF2B5EF4-FFF2-40B4-BE49-F238E27FC236}">
                  <a16:creationId xmlns:a16="http://schemas.microsoft.com/office/drawing/2014/main" id="{649A30C8-96C8-42F6-B8D3-AFB40B0FE27E}"/>
                </a:ext>
              </a:extLst>
            </p:cNvPr>
            <p:cNvSpPr/>
            <p:nvPr/>
          </p:nvSpPr>
          <p:spPr>
            <a:xfrm>
              <a:off x="96" y="1311"/>
              <a:ext cx="4071" cy="1215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D1C1CF3-56FC-4C83-8D9A-0561D8FDB6BC}"/>
                </a:ext>
              </a:extLst>
            </p:cNvPr>
            <p:cNvSpPr/>
            <p:nvPr/>
          </p:nvSpPr>
          <p:spPr>
            <a:xfrm>
              <a:off x="176" y="1322"/>
              <a:ext cx="3792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 dirty="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Name   Add      Contents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D7ABD4C-E572-403E-B275-A15751F057D0}"/>
                </a:ext>
              </a:extLst>
            </p:cNvPr>
            <p:cNvSpPr/>
            <p:nvPr/>
          </p:nvSpPr>
          <p:spPr>
            <a:xfrm>
              <a:off x="175" y="1589"/>
              <a:ext cx="173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 dirty="0" err="1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ahmad</a:t>
              </a:r>
              <a:r>
                <a:rPr lang="en-US" altLang="zh-TW" sz="3300" dirty="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  FFF2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8BBC66C-A52F-407E-AD14-BEB87F457396}"/>
                </a:ext>
              </a:extLst>
            </p:cNvPr>
            <p:cNvSpPr/>
            <p:nvPr/>
          </p:nvSpPr>
          <p:spPr>
            <a:xfrm>
              <a:off x="2716" y="1589"/>
              <a:ext cx="15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2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7EB432B-69CE-4ED7-AF60-274A4EDB9D5D}"/>
                </a:ext>
              </a:extLst>
            </p:cNvPr>
            <p:cNvSpPr/>
            <p:nvPr/>
          </p:nvSpPr>
          <p:spPr>
            <a:xfrm>
              <a:off x="175" y="1880"/>
              <a:ext cx="173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jim    FFF0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13EF965-F784-4928-8940-2E0CB6E6DF88}"/>
                </a:ext>
              </a:extLst>
            </p:cNvPr>
            <p:cNvSpPr/>
            <p:nvPr/>
          </p:nvSpPr>
          <p:spPr>
            <a:xfrm>
              <a:off x="2716" y="1880"/>
              <a:ext cx="15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3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E9BE462-E7AD-41AA-B0C1-1F1A23E8A54B}"/>
                </a:ext>
              </a:extLst>
            </p:cNvPr>
            <p:cNvSpPr/>
            <p:nvPr/>
          </p:nvSpPr>
          <p:spPr>
            <a:xfrm>
              <a:off x="175" y="2167"/>
              <a:ext cx="173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husna  FFEC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50" name="Rectangle 20">
              <a:extLst>
                <a:ext uri="{FF2B5EF4-FFF2-40B4-BE49-F238E27FC236}">
                  <a16:creationId xmlns:a16="http://schemas.microsoft.com/office/drawing/2014/main" id="{B8A1A761-6DF8-4EDF-97EC-DB3F63D5E96A}"/>
                </a:ext>
              </a:extLst>
            </p:cNvPr>
            <p:cNvSpPr/>
            <p:nvPr/>
          </p:nvSpPr>
          <p:spPr>
            <a:xfrm>
              <a:off x="2716" y="2167"/>
              <a:ext cx="632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FFF2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51" name="RightArrow 21">
            <a:extLst>
              <a:ext uri="{FF2B5EF4-FFF2-40B4-BE49-F238E27FC236}">
                <a16:creationId xmlns:a16="http://schemas.microsoft.com/office/drawing/2014/main" id="{8F5A0967-315C-4E23-A124-A5B8A5A4B405}"/>
              </a:ext>
            </a:extLst>
          </p:cNvPr>
          <p:cNvSpPr/>
          <p:nvPr/>
        </p:nvSpPr>
        <p:spPr>
          <a:xfrm>
            <a:off x="457200" y="2739786"/>
            <a:ext cx="4812169" cy="1196975"/>
          </a:xfrm>
          <a:prstGeom prst="rightArrow">
            <a:avLst>
              <a:gd name="adj1" fmla="val 50000"/>
              <a:gd name="adj2" fmla="val 96154"/>
            </a:avLst>
          </a:prstGeom>
          <a:solidFill>
            <a:schemeClr val="accent2"/>
          </a:solidFill>
          <a:ln>
            <a:solidFill>
              <a:schemeClr val="bg1"/>
            </a:solidFill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long *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husna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=&amp;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ahmad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;</a:t>
            </a:r>
            <a:endParaRPr lang="en-US" altLang="zh-TW" sz="2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sp>
        <p:nvSpPr>
          <p:cNvPr id="52" name="RoundCornerRectangle 22">
            <a:extLst>
              <a:ext uri="{FF2B5EF4-FFF2-40B4-BE49-F238E27FC236}">
                <a16:creationId xmlns:a16="http://schemas.microsoft.com/office/drawing/2014/main" id="{4B95641A-02FF-4668-9A15-1A479E534477}"/>
              </a:ext>
            </a:extLst>
          </p:cNvPr>
          <p:cNvSpPr/>
          <p:nvPr/>
        </p:nvSpPr>
        <p:spPr>
          <a:xfrm>
            <a:off x="5285244" y="2688986"/>
            <a:ext cx="3265488" cy="124777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bg1"/>
            </a:solidFill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long *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husna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;</a:t>
            </a:r>
          </a:p>
          <a:p>
            <a:pPr lvl="0"/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husna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=&amp;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ahmad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;</a:t>
            </a:r>
            <a:endParaRPr lang="en-US" altLang="zh-TW" sz="2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112ECD-8C5F-75BB-4A84-325D2FF7404F}"/>
              </a:ext>
            </a:extLst>
          </p:cNvPr>
          <p:cNvSpPr/>
          <p:nvPr/>
        </p:nvSpPr>
        <p:spPr bwMode="auto">
          <a:xfrm>
            <a:off x="1521282" y="1314166"/>
            <a:ext cx="2191866" cy="12049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>
            <a:extLst>
              <a:ext uri="{FF2B5EF4-FFF2-40B4-BE49-F238E27FC236}">
                <a16:creationId xmlns:a16="http://schemas.microsoft.com/office/drawing/2014/main" id="{49D31068-15E0-1093-4A2F-029908F04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Null Initialization </a:t>
            </a:r>
          </a:p>
        </p:txBody>
      </p:sp>
      <p:grpSp>
        <p:nvGrpSpPr>
          <p:cNvPr id="30" name="Group 21">
            <a:extLst>
              <a:ext uri="{FF2B5EF4-FFF2-40B4-BE49-F238E27FC236}">
                <a16:creationId xmlns:a16="http://schemas.microsoft.com/office/drawing/2014/main" id="{5D8DE00E-FC95-460D-87C9-C8F9542556C5}"/>
              </a:ext>
            </a:extLst>
          </p:cNvPr>
          <p:cNvGrpSpPr/>
          <p:nvPr/>
        </p:nvGrpSpPr>
        <p:grpSpPr>
          <a:xfrm>
            <a:off x="1176338" y="1765300"/>
            <a:ext cx="6462712" cy="1385888"/>
            <a:chOff x="780" y="2227"/>
            <a:chExt cx="4071" cy="873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1" name="Rectangle 11">
              <a:extLst>
                <a:ext uri="{FF2B5EF4-FFF2-40B4-BE49-F238E27FC236}">
                  <a16:creationId xmlns:a16="http://schemas.microsoft.com/office/drawing/2014/main" id="{04EA7920-283D-4BF3-9FFF-4E4C24AA4821}"/>
                </a:ext>
              </a:extLst>
            </p:cNvPr>
            <p:cNvSpPr/>
            <p:nvPr/>
          </p:nvSpPr>
          <p:spPr>
            <a:xfrm>
              <a:off x="780" y="2227"/>
              <a:ext cx="4071" cy="873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Rectangle 12">
              <a:extLst>
                <a:ext uri="{FF2B5EF4-FFF2-40B4-BE49-F238E27FC236}">
                  <a16:creationId xmlns:a16="http://schemas.microsoft.com/office/drawing/2014/main" id="{63E046BB-F6B4-43E6-852B-2832790DF722}"/>
                </a:ext>
              </a:extLst>
            </p:cNvPr>
            <p:cNvSpPr/>
            <p:nvPr/>
          </p:nvSpPr>
          <p:spPr>
            <a:xfrm>
              <a:off x="860" y="2238"/>
              <a:ext cx="3792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Name   Add      Contents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3" name="Rectangle 13">
              <a:extLst>
                <a:ext uri="{FF2B5EF4-FFF2-40B4-BE49-F238E27FC236}">
                  <a16:creationId xmlns:a16="http://schemas.microsoft.com/office/drawing/2014/main" id="{E4D413BF-C296-4E0C-A51C-D96399F7418E}"/>
                </a:ext>
              </a:extLst>
            </p:cNvPr>
            <p:cNvSpPr/>
            <p:nvPr/>
          </p:nvSpPr>
          <p:spPr>
            <a:xfrm>
              <a:off x="859" y="2505"/>
              <a:ext cx="173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fazli  FFF2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4" name="Rectangle 14">
              <a:extLst>
                <a:ext uri="{FF2B5EF4-FFF2-40B4-BE49-F238E27FC236}">
                  <a16:creationId xmlns:a16="http://schemas.microsoft.com/office/drawing/2014/main" id="{436D3DE4-D7E4-4758-AD05-6DD8D558BD04}"/>
                </a:ext>
              </a:extLst>
            </p:cNvPr>
            <p:cNvSpPr/>
            <p:nvPr/>
          </p:nvSpPr>
          <p:spPr>
            <a:xfrm>
              <a:off x="3400" y="2505"/>
              <a:ext cx="15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0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AC7CE1A3-5A3A-42E0-9B41-49C81C72EAB1}"/>
                </a:ext>
              </a:extLst>
            </p:cNvPr>
            <p:cNvSpPr/>
            <p:nvPr/>
          </p:nvSpPr>
          <p:spPr>
            <a:xfrm>
              <a:off x="859" y="2783"/>
              <a:ext cx="173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azura  FFEC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6" name="Rectangle 18">
              <a:extLst>
                <a:ext uri="{FF2B5EF4-FFF2-40B4-BE49-F238E27FC236}">
                  <a16:creationId xmlns:a16="http://schemas.microsoft.com/office/drawing/2014/main" id="{588FBFD1-ACB4-4685-B619-24C3BA20D652}"/>
                </a:ext>
              </a:extLst>
            </p:cNvPr>
            <p:cNvSpPr/>
            <p:nvPr/>
          </p:nvSpPr>
          <p:spPr>
            <a:xfrm>
              <a:off x="3400" y="2783"/>
              <a:ext cx="632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0000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grpSp>
        <p:nvGrpSpPr>
          <p:cNvPr id="37" name="Group 33">
            <a:extLst>
              <a:ext uri="{FF2B5EF4-FFF2-40B4-BE49-F238E27FC236}">
                <a16:creationId xmlns:a16="http://schemas.microsoft.com/office/drawing/2014/main" id="{4250ED60-3ED3-47B9-855C-36FA57EE079C}"/>
              </a:ext>
            </a:extLst>
          </p:cNvPr>
          <p:cNvGrpSpPr/>
          <p:nvPr/>
        </p:nvGrpSpPr>
        <p:grpSpPr>
          <a:xfrm>
            <a:off x="1143000" y="1016000"/>
            <a:ext cx="2452688" cy="1443038"/>
            <a:chOff x="720" y="640"/>
            <a:chExt cx="1545" cy="909"/>
          </a:xfrm>
        </p:grpSpPr>
        <p:sp>
          <p:nvSpPr>
            <p:cNvPr id="38" name="RoundCornerRectangle 9">
              <a:extLst>
                <a:ext uri="{FF2B5EF4-FFF2-40B4-BE49-F238E27FC236}">
                  <a16:creationId xmlns:a16="http://schemas.microsoft.com/office/drawing/2014/main" id="{F1F3D490-D453-4FB0-873D-A5D1C3058E03}"/>
                </a:ext>
              </a:extLst>
            </p:cNvPr>
            <p:cNvSpPr/>
            <p:nvPr/>
          </p:nvSpPr>
          <p:spPr>
            <a:xfrm>
              <a:off x="720" y="640"/>
              <a:ext cx="1545" cy="36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long </a:t>
              </a:r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fazli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=0;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1B67AF9C-2B5C-43E2-9EA8-52BF61476DDE}"/>
                </a:ext>
              </a:extLst>
            </p:cNvPr>
            <p:cNvCxnSpPr>
              <a:cxnSpLocks/>
              <a:stCxn id="38" idx="1"/>
              <a:endCxn id="33" idx="1"/>
            </p:cNvCxnSpPr>
            <p:nvPr/>
          </p:nvCxnSpPr>
          <p:spPr>
            <a:xfrm rot="10800000" flipH="1" flipV="1">
              <a:off x="720" y="821"/>
              <a:ext cx="100" cy="728"/>
            </a:xfrm>
            <a:prstGeom prst="bentConnector3">
              <a:avLst>
                <a:gd name="adj1" fmla="val -144000"/>
              </a:avLst>
            </a:prstGeom>
            <a:noFill/>
            <a:ln w="38100">
              <a:solidFill>
                <a:schemeClr val="accent2"/>
              </a:solidFill>
              <a:miter lim="800000"/>
              <a:tailEnd type="triangle"/>
            </a:ln>
            <a:effectLst/>
          </p:spPr>
        </p:cxnSp>
      </p:grpSp>
      <p:grpSp>
        <p:nvGrpSpPr>
          <p:cNvPr id="40" name="Group 32">
            <a:extLst>
              <a:ext uri="{FF2B5EF4-FFF2-40B4-BE49-F238E27FC236}">
                <a16:creationId xmlns:a16="http://schemas.microsoft.com/office/drawing/2014/main" id="{0A707CDF-5CBB-4E7E-8E66-68607F317487}"/>
              </a:ext>
            </a:extLst>
          </p:cNvPr>
          <p:cNvGrpSpPr/>
          <p:nvPr/>
        </p:nvGrpSpPr>
        <p:grpSpPr>
          <a:xfrm>
            <a:off x="3948113" y="1016000"/>
            <a:ext cx="4086225" cy="1884363"/>
            <a:chOff x="2487" y="640"/>
            <a:chExt cx="2574" cy="1187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635C600-03E1-41FB-B978-04BE501028CA}"/>
                </a:ext>
              </a:extLst>
            </p:cNvPr>
            <p:cNvSpPr/>
            <p:nvPr/>
          </p:nvSpPr>
          <p:spPr>
            <a:xfrm>
              <a:off x="2487" y="640"/>
              <a:ext cx="2574" cy="3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long *</a:t>
              </a:r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azura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=NULL;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78F674FC-5C60-4B83-9FE0-733251F146BF}"/>
                </a:ext>
              </a:extLst>
            </p:cNvPr>
            <p:cNvCxnSpPr>
              <a:stCxn id="41" idx="3"/>
              <a:endCxn id="36" idx="3"/>
            </p:cNvCxnSpPr>
            <p:nvPr/>
          </p:nvCxnSpPr>
          <p:spPr>
            <a:xfrm flipH="1">
              <a:off x="3993" y="831"/>
              <a:ext cx="1068" cy="996"/>
            </a:xfrm>
            <a:prstGeom prst="bentConnector3">
              <a:avLst>
                <a:gd name="adj1" fmla="val -13481"/>
              </a:avLst>
            </a:prstGeom>
            <a:noFill/>
            <a:ln w="38100">
              <a:solidFill>
                <a:schemeClr val="accent2">
                  <a:lumMod val="50000"/>
                </a:schemeClr>
              </a:solidFill>
              <a:miter lim="800000"/>
              <a:tailEnd type="triangle"/>
            </a:ln>
            <a:effectLst/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CC75FD-C4D4-4EC4-B166-C18C7EAAFA39}"/>
              </a:ext>
            </a:extLst>
          </p:cNvPr>
          <p:cNvGrpSpPr/>
          <p:nvPr/>
        </p:nvGrpSpPr>
        <p:grpSpPr>
          <a:xfrm>
            <a:off x="4879975" y="4589463"/>
            <a:ext cx="3995738" cy="914400"/>
            <a:chOff x="1755" y="3168"/>
            <a:chExt cx="2517" cy="57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64340EE-8E35-4458-8EAF-828BCB3A5CC9}"/>
                </a:ext>
              </a:extLst>
            </p:cNvPr>
            <p:cNvSpPr txBox="1"/>
            <p:nvPr/>
          </p:nvSpPr>
          <p:spPr>
            <a:xfrm>
              <a:off x="2160" y="3312"/>
              <a:ext cx="2112" cy="32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en-US" altLang="zh-TW" sz="2800" dirty="0">
                  <a:solidFill>
                    <a:schemeClr val="tx2"/>
                  </a:solidFill>
                  <a:ea typeface="新細明體" pitchFamily="18" charset="-120"/>
                </a:rPr>
                <a:t>Initialize all pointers!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338A24B-ADE8-4D25-A4D1-4DD0A8354DAF}"/>
                </a:ext>
              </a:extLst>
            </p:cNvPr>
            <p:cNvGrpSpPr/>
            <p:nvPr/>
          </p:nvGrpSpPr>
          <p:grpSpPr>
            <a:xfrm>
              <a:off x="1755" y="3168"/>
              <a:ext cx="2421" cy="576"/>
              <a:chOff x="1755" y="3168"/>
              <a:chExt cx="2421" cy="576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D41422F-925F-4F53-9BD1-800046D761B8}"/>
                  </a:ext>
                </a:extLst>
              </p:cNvPr>
              <p:cNvSpPr/>
              <p:nvPr/>
            </p:nvSpPr>
            <p:spPr>
              <a:xfrm>
                <a:off x="1776" y="3216"/>
                <a:ext cx="2400" cy="480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  <a:miter lim="800000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 Box 20">
                <a:extLst>
                  <a:ext uri="{FF2B5EF4-FFF2-40B4-BE49-F238E27FC236}">
                    <a16:creationId xmlns:a16="http://schemas.microsoft.com/office/drawing/2014/main" id="{5BA56CBB-E1BC-4831-B242-39ED6801E6FC}"/>
                  </a:ext>
                </a:extLst>
              </p:cNvPr>
              <p:cNvSpPr txBox="1"/>
              <p:nvPr/>
            </p:nvSpPr>
            <p:spPr>
              <a:xfrm>
                <a:off x="1755" y="3168"/>
                <a:ext cx="501" cy="576"/>
              </a:xfrm>
              <a:prstGeom prst="rect">
                <a:avLst/>
              </a:prstGeom>
              <a:noFill/>
              <a:ln>
                <a:noFill/>
                <a:miter lim="800000"/>
              </a:ln>
              <a:effectLst/>
            </p:spPr>
            <p:txBody>
              <a:bodyPr wrap="none" anchor="ctr" anchorCtr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5400" dirty="0">
                    <a:solidFill>
                      <a:schemeClr val="accent2">
                        <a:lumMod val="50000"/>
                      </a:schemeClr>
                    </a:solidFill>
                    <a:latin typeface="Wingdings" pitchFamily="2" charset="2"/>
                    <a:ea typeface="新細明體" pitchFamily="18" charset="-120"/>
                  </a:rPr>
                  <a:t>þ</a:t>
                </a:r>
                <a:endParaRPr lang="en-US" altLang="zh-TW" dirty="0">
                  <a:solidFill>
                    <a:schemeClr val="accent2">
                      <a:lumMod val="50000"/>
                    </a:schemeClr>
                  </a:solidFill>
                  <a:latin typeface="Wingdings" pitchFamily="2" charset="2"/>
                  <a:ea typeface="新細明體" pitchFamily="18" charset="-120"/>
                </a:endParaRPr>
              </a:p>
            </p:txBody>
          </p:sp>
        </p:grpSp>
      </p:grpSp>
      <p:grpSp>
        <p:nvGrpSpPr>
          <p:cNvPr id="48" name="Group 29">
            <a:extLst>
              <a:ext uri="{FF2B5EF4-FFF2-40B4-BE49-F238E27FC236}">
                <a16:creationId xmlns:a16="http://schemas.microsoft.com/office/drawing/2014/main" id="{34769D49-4D78-4C2E-B71A-269F05915432}"/>
              </a:ext>
            </a:extLst>
          </p:cNvPr>
          <p:cNvGrpSpPr/>
          <p:nvPr/>
        </p:nvGrpSpPr>
        <p:grpSpPr>
          <a:xfrm>
            <a:off x="500063" y="4589463"/>
            <a:ext cx="4116387" cy="914400"/>
            <a:chOff x="265" y="3351"/>
            <a:chExt cx="2593" cy="576"/>
          </a:xfrm>
        </p:grpSpPr>
        <p:sp>
          <p:nvSpPr>
            <p:cNvPr id="49" name="Text Box 25">
              <a:extLst>
                <a:ext uri="{FF2B5EF4-FFF2-40B4-BE49-F238E27FC236}">
                  <a16:creationId xmlns:a16="http://schemas.microsoft.com/office/drawing/2014/main" id="{51E22C67-8B9C-442B-A7DF-134D876514A9}"/>
                </a:ext>
              </a:extLst>
            </p:cNvPr>
            <p:cNvSpPr txBox="1"/>
            <p:nvPr/>
          </p:nvSpPr>
          <p:spPr>
            <a:xfrm>
              <a:off x="670" y="3495"/>
              <a:ext cx="2188" cy="32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en-US" altLang="zh-TW" sz="2800" dirty="0">
                  <a:solidFill>
                    <a:schemeClr val="tx2"/>
                  </a:solidFill>
                  <a:ea typeface="新細明體" pitchFamily="18" charset="-120"/>
                </a:rPr>
                <a:t>Initialize all variables!</a:t>
              </a:r>
            </a:p>
          </p:txBody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id="{B5E0177D-B4F5-4F84-B805-ED8E7DB94253}"/>
                </a:ext>
              </a:extLst>
            </p:cNvPr>
            <p:cNvSpPr/>
            <p:nvPr/>
          </p:nvSpPr>
          <p:spPr>
            <a:xfrm>
              <a:off x="286" y="3399"/>
              <a:ext cx="2569" cy="48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28">
              <a:extLst>
                <a:ext uri="{FF2B5EF4-FFF2-40B4-BE49-F238E27FC236}">
                  <a16:creationId xmlns:a16="http://schemas.microsoft.com/office/drawing/2014/main" id="{15350836-B1F3-453A-9F81-B59EBD121A21}"/>
                </a:ext>
              </a:extLst>
            </p:cNvPr>
            <p:cNvSpPr txBox="1"/>
            <p:nvPr/>
          </p:nvSpPr>
          <p:spPr>
            <a:xfrm>
              <a:off x="265" y="3351"/>
              <a:ext cx="501" cy="576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 wrap="none" anchor="ctr" anchorCtr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5400" dirty="0">
                  <a:solidFill>
                    <a:schemeClr val="accent2">
                      <a:lumMod val="50000"/>
                    </a:schemeClr>
                  </a:solidFill>
                  <a:latin typeface="Wingdings" pitchFamily="2" charset="2"/>
                  <a:ea typeface="新細明體" pitchFamily="18" charset="-120"/>
                </a:rPr>
                <a:t>þ</a:t>
              </a:r>
              <a:endParaRPr lang="en-US" altLang="zh-TW" dirty="0">
                <a:solidFill>
                  <a:schemeClr val="accent2">
                    <a:lumMod val="50000"/>
                  </a:schemeClr>
                </a:solidFill>
                <a:latin typeface="Wingdings" pitchFamily="2" charset="2"/>
                <a:ea typeface="新細明體" pitchFamily="18" charset="-12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9BF2731-5F03-4B7D-99EA-6179C17938FA}"/>
              </a:ext>
            </a:extLst>
          </p:cNvPr>
          <p:cNvGrpSpPr/>
          <p:nvPr/>
        </p:nvGrpSpPr>
        <p:grpSpPr>
          <a:xfrm>
            <a:off x="1092200" y="3462338"/>
            <a:ext cx="7010400" cy="1066800"/>
            <a:chOff x="720" y="3120"/>
            <a:chExt cx="4416" cy="6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118DA1-663E-40DB-9FFA-90E4791FB292}"/>
                </a:ext>
              </a:extLst>
            </p:cNvPr>
            <p:cNvSpPr txBox="1"/>
            <p:nvPr/>
          </p:nvSpPr>
          <p:spPr>
            <a:xfrm>
              <a:off x="1248" y="3168"/>
              <a:ext cx="3888" cy="59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en-US" altLang="zh-TW" sz="2800" dirty="0">
                  <a:solidFill>
                    <a:srgbClr val="FF0000"/>
                  </a:solidFill>
                  <a:ea typeface="新細明體" pitchFamily="18" charset="-120"/>
                </a:rPr>
                <a:t>A pointer pointing randomly is dangerous It may actually be pointing at the OS!</a:t>
              </a:r>
              <a:endParaRPr lang="en-US" altLang="zh-TW" sz="2800" dirty="0">
                <a:ea typeface="新細明體" pitchFamily="18" charset="-120"/>
              </a:endParaRPr>
            </a:p>
          </p:txBody>
        </p:sp>
        <p:sp>
          <p:nvSpPr>
            <p:cNvPr id="54" name="Octagon 53">
              <a:extLst>
                <a:ext uri="{FF2B5EF4-FFF2-40B4-BE49-F238E27FC236}">
                  <a16:creationId xmlns:a16="http://schemas.microsoft.com/office/drawing/2014/main" id="{3FCFD5E6-A45C-4B88-BD55-8A2D2D3AAB0D}"/>
                </a:ext>
              </a:extLst>
            </p:cNvPr>
            <p:cNvSpPr/>
            <p:nvPr/>
          </p:nvSpPr>
          <p:spPr>
            <a:xfrm>
              <a:off x="768" y="3216"/>
              <a:ext cx="528" cy="528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>
              <a:solidFill>
                <a:srgbClr val="FF0000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AF88DD5-ECAC-430E-9A1B-912A98E292E9}"/>
                </a:ext>
              </a:extLst>
            </p:cNvPr>
            <p:cNvSpPr/>
            <p:nvPr/>
          </p:nvSpPr>
          <p:spPr>
            <a:xfrm>
              <a:off x="720" y="3120"/>
              <a:ext cx="4416" cy="672"/>
            </a:xfrm>
            <a:prstGeom prst="rect">
              <a:avLst/>
            </a:prstGeom>
            <a:noFill/>
            <a:ln>
              <a:solidFill>
                <a:srgbClr val="FF0000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9" name="Rectangle 3">
            <a:extLst>
              <a:ext uri="{FF2B5EF4-FFF2-40B4-BE49-F238E27FC236}">
                <a16:creationId xmlns:a16="http://schemas.microsoft.com/office/drawing/2014/main" id="{215E01C6-2FED-E074-5633-9FBEFD84A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What Does “**” Mean? </a:t>
            </a:r>
          </a:p>
        </p:txBody>
      </p:sp>
      <p:sp>
        <p:nvSpPr>
          <p:cNvPr id="14" name="Text Placeholder 249867">
            <a:extLst>
              <a:ext uri="{FF2B5EF4-FFF2-40B4-BE49-F238E27FC236}">
                <a16:creationId xmlns:a16="http://schemas.microsoft.com/office/drawing/2014/main" id="{FAFDCCA8-1EC6-4138-928D-F3E6A5300D0D}"/>
              </a:ext>
            </a:extLst>
          </p:cNvPr>
          <p:cNvSpPr txBox="1">
            <a:spLocks/>
          </p:cNvSpPr>
          <p:nvPr/>
        </p:nvSpPr>
        <p:spPr bwMode="auto">
          <a:xfrm>
            <a:off x="0" y="2667000"/>
            <a:ext cx="9144000" cy="3886200"/>
          </a:xfrm>
          <a:prstGeom prst="rect">
            <a:avLst/>
          </a:prstGeom>
          <a:noFill/>
          <a:ln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Declares a pointer to a pointer</a:t>
            </a:r>
          </a:p>
          <a:p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Eg.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long **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pohli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Declares that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will point to a pointer that points to an int. (2 arrows separate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from a value)</a:t>
            </a:r>
          </a:p>
          <a:p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ea typeface="新細明體" pitchFamily="18" charset="-120"/>
              </a:rPr>
              <a:t>may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point to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</a:p>
          <a:p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ea typeface="新細明體" pitchFamily="18" charset="-120"/>
              </a:rPr>
              <a:t>may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ea typeface="新細明體" pitchFamily="18" charset="-120"/>
              </a:rPr>
              <a:t>not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point to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fred</a:t>
            </a:r>
            <a:endParaRPr lang="en-US" altLang="zh-TW" dirty="0">
              <a:solidFill>
                <a:schemeClr val="tx2"/>
              </a:solidFill>
              <a:ea typeface="新細明體" pitchFamily="18" charset="-120"/>
            </a:endParaRPr>
          </a:p>
        </p:txBody>
      </p:sp>
      <p:grpSp>
        <p:nvGrpSpPr>
          <p:cNvPr id="18" name="Group 8">
            <a:extLst>
              <a:ext uri="{FF2B5EF4-FFF2-40B4-BE49-F238E27FC236}">
                <a16:creationId xmlns:a16="http://schemas.microsoft.com/office/drawing/2014/main" id="{6DEB5F0F-0F84-41AE-8A13-9E8FD6AFA818}"/>
              </a:ext>
            </a:extLst>
          </p:cNvPr>
          <p:cNvGrpSpPr/>
          <p:nvPr/>
        </p:nvGrpSpPr>
        <p:grpSpPr>
          <a:xfrm>
            <a:off x="4339964" y="3200400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9BEACBBD-AD2B-4F24-AB1D-3BE5D29071D9}"/>
                </a:ext>
              </a:extLst>
            </p:cNvPr>
            <p:cNvSpPr/>
            <p:nvPr/>
          </p:nvSpPr>
          <p:spPr>
            <a:xfrm>
              <a:off x="528" y="2722"/>
              <a:ext cx="4727" cy="734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0" name="Object 19">
              <a:extLst>
                <a:ext uri="{FF2B5EF4-FFF2-40B4-BE49-F238E27FC236}">
                  <a16:creationId xmlns:a16="http://schemas.microsoft.com/office/drawing/2014/main" id="{0EF793EC-6717-4C11-8C94-C5DB1336404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4282030"/>
                </p:ext>
              </p:extLst>
            </p:nvPr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4683048" imgH="649666" progId="CorelDraw.Graphic.7">
                    <p:embed/>
                  </p:oleObj>
                </mc:Choice>
                <mc:Fallback>
                  <p:oleObj name="CorelDRAW" r:id="rId3" imgW="4683048" imgH="649666" progId="CorelDraw.Graphic.7">
                    <p:embed/>
                    <p:pic>
                      <p:nvPicPr>
                        <p:cNvPr id="249866" name="Object 24986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LeftRightArrow 12">
            <a:extLst>
              <a:ext uri="{FF2B5EF4-FFF2-40B4-BE49-F238E27FC236}">
                <a16:creationId xmlns:a16="http://schemas.microsoft.com/office/drawing/2014/main" id="{F4344A81-4BC9-2DE6-7539-CC47648ACC45}"/>
              </a:ext>
            </a:extLst>
          </p:cNvPr>
          <p:cNvSpPr/>
          <p:nvPr/>
        </p:nvSpPr>
        <p:spPr>
          <a:xfrm>
            <a:off x="2786062" y="1059493"/>
            <a:ext cx="3489325" cy="1387475"/>
          </a:xfrm>
          <a:prstGeom prst="leftRightArrow">
            <a:avLst>
              <a:gd name="adj1" fmla="val 79028"/>
              <a:gd name="adj2" fmla="val 51485"/>
            </a:avLst>
          </a:prstGeom>
          <a:solidFill>
            <a:srgbClr val="0000CC"/>
          </a:solidFill>
          <a:ln>
            <a:noFill/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bg1"/>
                </a:solidFill>
                <a:ea typeface="新細明體" pitchFamily="18" charset="-120"/>
              </a:rPr>
              <a:t>2 different </a:t>
            </a:r>
          </a:p>
          <a:p>
            <a:pPr lvl="0" algn="ctr"/>
            <a:r>
              <a:rPr lang="en-US" altLang="zh-TW" sz="3600" dirty="0">
                <a:solidFill>
                  <a:schemeClr val="bg1"/>
                </a:solidFill>
                <a:ea typeface="新細明體" pitchFamily="18" charset="-120"/>
              </a:rPr>
              <a:t>meanings</a:t>
            </a:r>
          </a:p>
        </p:txBody>
      </p:sp>
      <p:sp>
        <p:nvSpPr>
          <p:cNvPr id="3" name="Text Box 13">
            <a:extLst>
              <a:ext uri="{FF2B5EF4-FFF2-40B4-BE49-F238E27FC236}">
                <a16:creationId xmlns:a16="http://schemas.microsoft.com/office/drawing/2014/main" id="{AAA699F8-156F-0FB4-2D72-0C16EA2D2C78}"/>
              </a:ext>
            </a:extLst>
          </p:cNvPr>
          <p:cNvSpPr txBox="1"/>
          <p:nvPr/>
        </p:nvSpPr>
        <p:spPr>
          <a:xfrm>
            <a:off x="485120" y="1195929"/>
            <a:ext cx="2236510" cy="1200329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within</a:t>
            </a:r>
          </a:p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declaration</a:t>
            </a:r>
          </a:p>
        </p:txBody>
      </p:sp>
      <p:sp>
        <p:nvSpPr>
          <p:cNvPr id="4" name="Text Box 14">
            <a:extLst>
              <a:ext uri="{FF2B5EF4-FFF2-40B4-BE49-F238E27FC236}">
                <a16:creationId xmlns:a16="http://schemas.microsoft.com/office/drawing/2014/main" id="{F64D3315-0E7E-A4BC-7371-2E83ADB0853A}"/>
              </a:ext>
            </a:extLst>
          </p:cNvPr>
          <p:cNvSpPr txBox="1"/>
          <p:nvPr/>
        </p:nvSpPr>
        <p:spPr>
          <a:xfrm>
            <a:off x="6283662" y="1395140"/>
            <a:ext cx="2031325" cy="6463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elsewhere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810549-18DB-2467-1F47-AEFD41F19F57}"/>
              </a:ext>
            </a:extLst>
          </p:cNvPr>
          <p:cNvSpPr/>
          <p:nvPr/>
        </p:nvSpPr>
        <p:spPr bwMode="auto">
          <a:xfrm>
            <a:off x="476845" y="1195929"/>
            <a:ext cx="2253060" cy="12049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>
            <a:extLst>
              <a:ext uri="{FF2B5EF4-FFF2-40B4-BE49-F238E27FC236}">
                <a16:creationId xmlns:a16="http://schemas.microsoft.com/office/drawing/2014/main" id="{60B42AFF-96B0-E920-ECB6-FBE97F5CA4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What Does “**” Mean? </a:t>
            </a:r>
          </a:p>
        </p:txBody>
      </p:sp>
      <p:grpSp>
        <p:nvGrpSpPr>
          <p:cNvPr id="30" name="Group 8">
            <a:extLst>
              <a:ext uri="{FF2B5EF4-FFF2-40B4-BE49-F238E27FC236}">
                <a16:creationId xmlns:a16="http://schemas.microsoft.com/office/drawing/2014/main" id="{08F5E84A-E98F-4B5D-8FE7-20482C2FCBF3}"/>
              </a:ext>
            </a:extLst>
          </p:cNvPr>
          <p:cNvGrpSpPr/>
          <p:nvPr/>
        </p:nvGrpSpPr>
        <p:grpSpPr>
          <a:xfrm>
            <a:off x="2185987" y="2681287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1" name="Rectangle 9">
              <a:extLst>
                <a:ext uri="{FF2B5EF4-FFF2-40B4-BE49-F238E27FC236}">
                  <a16:creationId xmlns:a16="http://schemas.microsoft.com/office/drawing/2014/main" id="{47157988-E3A6-4997-9878-574554BB8601}"/>
                </a:ext>
              </a:extLst>
            </p:cNvPr>
            <p:cNvSpPr/>
            <p:nvPr/>
          </p:nvSpPr>
          <p:spPr>
            <a:xfrm>
              <a:off x="528" y="2722"/>
              <a:ext cx="4727" cy="734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2" name="Object 31">
              <a:extLst>
                <a:ext uri="{FF2B5EF4-FFF2-40B4-BE49-F238E27FC236}">
                  <a16:creationId xmlns:a16="http://schemas.microsoft.com/office/drawing/2014/main" id="{AB476CE2-48ED-4A13-9984-6840B4FD54D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4683048" imgH="649666" progId="CorelDraw.Graphic.7">
                    <p:embed/>
                  </p:oleObj>
                </mc:Choice>
                <mc:Fallback>
                  <p:oleObj name="CorelDRAW" r:id="rId3" imgW="4683048" imgH="649666" progId="CorelDraw.Graphic.7">
                    <p:embed/>
                    <p:pic>
                      <p:nvPicPr>
                        <p:cNvPr id="252938" name="Object 25293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64DC20-546C-4118-B661-F5030EDFA7EE}"/>
              </a:ext>
            </a:extLst>
          </p:cNvPr>
          <p:cNvGrpSpPr/>
          <p:nvPr/>
        </p:nvGrpSpPr>
        <p:grpSpPr>
          <a:xfrm>
            <a:off x="3400425" y="4665663"/>
            <a:ext cx="5370513" cy="1452562"/>
            <a:chOff x="237" y="2054"/>
            <a:chExt cx="3383" cy="915"/>
          </a:xfrm>
          <a:solidFill>
            <a:schemeClr val="tx1">
              <a:lumMod val="60000"/>
              <a:lumOff val="40000"/>
            </a:schemeClr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C075F6F-81A4-419C-BD7A-EB4D118553F3}"/>
                </a:ext>
              </a:extLst>
            </p:cNvPr>
            <p:cNvSpPr/>
            <p:nvPr/>
          </p:nvSpPr>
          <p:spPr>
            <a:xfrm>
              <a:off x="237" y="2054"/>
              <a:ext cx="3383" cy="915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F3F5F6A-1CAA-4FC0-9BE1-E0ED7F37440A}"/>
                </a:ext>
              </a:extLst>
            </p:cNvPr>
            <p:cNvSpPr/>
            <p:nvPr/>
          </p:nvSpPr>
          <p:spPr>
            <a:xfrm>
              <a:off x="310" y="2063"/>
              <a:ext cx="312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 dirty="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Name   Add      Contents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4596E26E-24A4-47FF-AF61-A697072209AD}"/>
                </a:ext>
              </a:extLst>
            </p:cNvPr>
            <p:cNvSpPr/>
            <p:nvPr/>
          </p:nvSpPr>
          <p:spPr>
            <a:xfrm>
              <a:off x="306" y="2306"/>
              <a:ext cx="143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 dirty="0" err="1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fred</a:t>
              </a:r>
              <a:r>
                <a:rPr lang="en-US" altLang="zh-TW" sz="2700" dirty="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   FFF4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7" name="Rectangle 11">
              <a:extLst>
                <a:ext uri="{FF2B5EF4-FFF2-40B4-BE49-F238E27FC236}">
                  <a16:creationId xmlns:a16="http://schemas.microsoft.com/office/drawing/2014/main" id="{D9B39D58-1CA0-4890-BA84-C037126CD4F9}"/>
                </a:ext>
              </a:extLst>
            </p:cNvPr>
            <p:cNvSpPr/>
            <p:nvPr/>
          </p:nvSpPr>
          <p:spPr>
            <a:xfrm>
              <a:off x="2402" y="2306"/>
              <a:ext cx="13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1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8" name="Rectangle 12">
              <a:extLst>
                <a:ext uri="{FF2B5EF4-FFF2-40B4-BE49-F238E27FC236}">
                  <a16:creationId xmlns:a16="http://schemas.microsoft.com/office/drawing/2014/main" id="{68AACDBE-F3A2-4164-B4DA-DD71CBF1ADEE}"/>
                </a:ext>
              </a:extLst>
            </p:cNvPr>
            <p:cNvSpPr/>
            <p:nvPr/>
          </p:nvSpPr>
          <p:spPr>
            <a:xfrm>
              <a:off x="306" y="2501"/>
              <a:ext cx="143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zarina FFEE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E8E85A4D-46B1-43AF-BFF1-56502EECD422}"/>
                </a:ext>
              </a:extLst>
            </p:cNvPr>
            <p:cNvSpPr/>
            <p:nvPr/>
          </p:nvSpPr>
          <p:spPr>
            <a:xfrm>
              <a:off x="2403" y="2501"/>
              <a:ext cx="52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FFF4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0" name="Rectangle 14">
              <a:extLst>
                <a:ext uri="{FF2B5EF4-FFF2-40B4-BE49-F238E27FC236}">
                  <a16:creationId xmlns:a16="http://schemas.microsoft.com/office/drawing/2014/main" id="{F5E4C97C-FFDE-4BBD-BC35-869A059E0E3F}"/>
                </a:ext>
              </a:extLst>
            </p:cNvPr>
            <p:cNvSpPr/>
            <p:nvPr/>
          </p:nvSpPr>
          <p:spPr>
            <a:xfrm>
              <a:off x="306" y="2696"/>
              <a:ext cx="143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pohli  FFEA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1" name="Rectangle 15">
              <a:extLst>
                <a:ext uri="{FF2B5EF4-FFF2-40B4-BE49-F238E27FC236}">
                  <a16:creationId xmlns:a16="http://schemas.microsoft.com/office/drawing/2014/main" id="{6972FB16-BDDC-4CF3-8E21-56BC37F0E592}"/>
                </a:ext>
              </a:extLst>
            </p:cNvPr>
            <p:cNvSpPr/>
            <p:nvPr/>
          </p:nvSpPr>
          <p:spPr>
            <a:xfrm>
              <a:off x="2403" y="2696"/>
              <a:ext cx="52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FFEE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42" name="RoundCornerRectangle 16">
            <a:extLst>
              <a:ext uri="{FF2B5EF4-FFF2-40B4-BE49-F238E27FC236}">
                <a16:creationId xmlns:a16="http://schemas.microsoft.com/office/drawing/2014/main" id="{E51D8596-B243-4939-A440-1164FFEE0AB4}"/>
              </a:ext>
            </a:extLst>
          </p:cNvPr>
          <p:cNvSpPr/>
          <p:nvPr/>
        </p:nvSpPr>
        <p:spPr>
          <a:xfrm>
            <a:off x="520700" y="3632200"/>
            <a:ext cx="6032500" cy="55721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solidFill>
              <a:schemeClr val="bg1"/>
            </a:solidFill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fprintf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(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stdout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,“%d\n”,**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);</a:t>
            </a:r>
            <a:endParaRPr lang="en-US" altLang="zh-TW" sz="2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8ED15A1D-100F-4764-A8F0-AD544D1A70DB}"/>
              </a:ext>
            </a:extLst>
          </p:cNvPr>
          <p:cNvCxnSpPr>
            <a:endCxn id="40" idx="1"/>
          </p:cNvCxnSpPr>
          <p:nvPr/>
        </p:nvCxnSpPr>
        <p:spPr>
          <a:xfrm rot="16200000" flipH="1">
            <a:off x="2310607" y="4691856"/>
            <a:ext cx="1684338" cy="714375"/>
          </a:xfrm>
          <a:prstGeom prst="bentConnector2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7D72F57-281B-4C09-88ED-6DFAA7CAC0C9}"/>
              </a:ext>
            </a:extLst>
          </p:cNvPr>
          <p:cNvCxnSpPr>
            <a:stCxn id="41" idx="1"/>
            <a:endCxn id="38" idx="3"/>
          </p:cNvCxnSpPr>
          <p:nvPr/>
        </p:nvCxnSpPr>
        <p:spPr>
          <a:xfrm flipH="1" flipV="1">
            <a:off x="5780088" y="5581650"/>
            <a:ext cx="1058862" cy="309563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692E6EF-0162-4DA4-9E3C-FA621F94CE6E}"/>
              </a:ext>
            </a:extLst>
          </p:cNvPr>
          <p:cNvCxnSpPr>
            <a:stCxn id="38" idx="3"/>
            <a:endCxn id="39" idx="1"/>
          </p:cNvCxnSpPr>
          <p:nvPr/>
        </p:nvCxnSpPr>
        <p:spPr>
          <a:xfrm>
            <a:off x="5780088" y="5581650"/>
            <a:ext cx="1058862" cy="0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484CBD6-E515-484E-A527-D6406CEE9AF5}"/>
              </a:ext>
            </a:extLst>
          </p:cNvPr>
          <p:cNvCxnSpPr>
            <a:stCxn id="39" idx="1"/>
            <a:endCxn id="36" idx="3"/>
          </p:cNvCxnSpPr>
          <p:nvPr/>
        </p:nvCxnSpPr>
        <p:spPr>
          <a:xfrm flipH="1" flipV="1">
            <a:off x="5780088" y="5272088"/>
            <a:ext cx="1058862" cy="309562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CBFC582-2BD6-4B75-A75D-03B8F06AE616}"/>
              </a:ext>
            </a:extLst>
          </p:cNvPr>
          <p:cNvCxnSpPr>
            <a:stCxn id="36" idx="3"/>
            <a:endCxn id="37" idx="1"/>
          </p:cNvCxnSpPr>
          <p:nvPr/>
        </p:nvCxnSpPr>
        <p:spPr>
          <a:xfrm>
            <a:off x="5780088" y="5272088"/>
            <a:ext cx="1057275" cy="0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571E9D1-96D1-4794-A065-EB600E0C6D69}"/>
              </a:ext>
            </a:extLst>
          </p:cNvPr>
          <p:cNvCxnSpPr>
            <a:stCxn id="40" idx="3"/>
            <a:endCxn id="41" idx="1"/>
          </p:cNvCxnSpPr>
          <p:nvPr/>
        </p:nvCxnSpPr>
        <p:spPr>
          <a:xfrm>
            <a:off x="5780088" y="5891213"/>
            <a:ext cx="1058862" cy="0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sp>
        <p:nvSpPr>
          <p:cNvPr id="2" name="LeftRightArrow 12">
            <a:extLst>
              <a:ext uri="{FF2B5EF4-FFF2-40B4-BE49-F238E27FC236}">
                <a16:creationId xmlns:a16="http://schemas.microsoft.com/office/drawing/2014/main" id="{1423D9F9-B0F1-FF67-4252-E150EF4722A5}"/>
              </a:ext>
            </a:extLst>
          </p:cNvPr>
          <p:cNvSpPr/>
          <p:nvPr/>
        </p:nvSpPr>
        <p:spPr>
          <a:xfrm>
            <a:off x="2786062" y="1059493"/>
            <a:ext cx="3489325" cy="1387475"/>
          </a:xfrm>
          <a:prstGeom prst="leftRightArrow">
            <a:avLst>
              <a:gd name="adj1" fmla="val 79028"/>
              <a:gd name="adj2" fmla="val 51485"/>
            </a:avLst>
          </a:prstGeom>
          <a:solidFill>
            <a:srgbClr val="0000CC"/>
          </a:solidFill>
          <a:ln>
            <a:noFill/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bg1"/>
                </a:solidFill>
                <a:ea typeface="新細明體" pitchFamily="18" charset="-120"/>
              </a:rPr>
              <a:t>2 different </a:t>
            </a:r>
          </a:p>
          <a:p>
            <a:pPr lvl="0" algn="ctr"/>
            <a:r>
              <a:rPr lang="en-US" altLang="zh-TW" sz="3600" dirty="0">
                <a:solidFill>
                  <a:schemeClr val="bg1"/>
                </a:solidFill>
                <a:ea typeface="新細明體" pitchFamily="18" charset="-120"/>
              </a:rPr>
              <a:t>meanings</a:t>
            </a:r>
          </a:p>
        </p:txBody>
      </p:sp>
      <p:sp>
        <p:nvSpPr>
          <p:cNvPr id="3" name="Text Box 13">
            <a:extLst>
              <a:ext uri="{FF2B5EF4-FFF2-40B4-BE49-F238E27FC236}">
                <a16:creationId xmlns:a16="http://schemas.microsoft.com/office/drawing/2014/main" id="{532A1951-EFA6-0343-44AF-2D491E119EBD}"/>
              </a:ext>
            </a:extLst>
          </p:cNvPr>
          <p:cNvSpPr txBox="1"/>
          <p:nvPr/>
        </p:nvSpPr>
        <p:spPr>
          <a:xfrm>
            <a:off x="485120" y="1195929"/>
            <a:ext cx="2236510" cy="1200329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within</a:t>
            </a:r>
          </a:p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declaration</a:t>
            </a:r>
          </a:p>
        </p:txBody>
      </p:sp>
      <p:sp>
        <p:nvSpPr>
          <p:cNvPr id="4" name="Text Box 14">
            <a:extLst>
              <a:ext uri="{FF2B5EF4-FFF2-40B4-BE49-F238E27FC236}">
                <a16:creationId xmlns:a16="http://schemas.microsoft.com/office/drawing/2014/main" id="{140FFFDE-A654-3586-0DA9-F1F2E2FD6114}"/>
              </a:ext>
            </a:extLst>
          </p:cNvPr>
          <p:cNvSpPr txBox="1"/>
          <p:nvPr/>
        </p:nvSpPr>
        <p:spPr>
          <a:xfrm>
            <a:off x="6283662" y="1395140"/>
            <a:ext cx="2031325" cy="6463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elsewhere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B1635A-E464-18D8-444D-335F35EA6787}"/>
              </a:ext>
            </a:extLst>
          </p:cNvPr>
          <p:cNvSpPr/>
          <p:nvPr/>
        </p:nvSpPr>
        <p:spPr bwMode="auto">
          <a:xfrm>
            <a:off x="6275387" y="1395140"/>
            <a:ext cx="2039600" cy="64633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1" name="Rectangle 5">
            <a:extLst>
              <a:ext uri="{FF2B5EF4-FFF2-40B4-BE49-F238E27FC236}">
                <a16:creationId xmlns:a16="http://schemas.microsoft.com/office/drawing/2014/main" id="{797F0F62-4A8B-D0BD-2610-79B7DB0B1F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altLang="zh-TW"/>
              <a:t>Can We Write “&amp;&amp;”?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A8218B7-A208-4E09-AD2C-B5DF69C58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96938"/>
            <a:ext cx="4495800" cy="5199062"/>
          </a:xfrm>
        </p:spPr>
        <p:txBody>
          <a:bodyPr/>
          <a:lstStyle/>
          <a:p>
            <a:r>
              <a:rPr lang="en-US" altLang="zh-TW" dirty="0"/>
              <a:t>This is not defined. </a:t>
            </a:r>
          </a:p>
          <a:p>
            <a:r>
              <a:rPr lang="en-US" altLang="zh-TW" dirty="0"/>
              <a:t>While the address of </a:t>
            </a:r>
            <a:r>
              <a:rPr lang="en-US" altLang="zh-TW" dirty="0" err="1"/>
              <a:t>fred</a:t>
            </a:r>
            <a:r>
              <a:rPr lang="en-US" altLang="zh-TW" dirty="0"/>
              <a:t> is unique (&amp;</a:t>
            </a:r>
            <a:r>
              <a:rPr lang="en-US" altLang="zh-TW" dirty="0" err="1"/>
              <a:t>fred</a:t>
            </a:r>
            <a:r>
              <a:rPr lang="en-US" altLang="zh-TW" dirty="0"/>
              <a:t>),</a:t>
            </a:r>
          </a:p>
          <a:p>
            <a:r>
              <a:rPr lang="en-US" altLang="zh-TW" dirty="0"/>
              <a:t>&amp;&amp;</a:t>
            </a:r>
            <a:r>
              <a:rPr lang="en-US" altLang="zh-TW" dirty="0" err="1"/>
              <a:t>fred</a:t>
            </a:r>
            <a:r>
              <a:rPr lang="en-US" altLang="zh-TW" dirty="0"/>
              <a:t> could be </a:t>
            </a:r>
            <a:r>
              <a:rPr lang="en-US" altLang="zh-TW" dirty="0" err="1"/>
              <a:t>husna</a:t>
            </a:r>
            <a:r>
              <a:rPr lang="en-US" altLang="zh-TW" dirty="0"/>
              <a:t>, </a:t>
            </a:r>
            <a:r>
              <a:rPr lang="en-US" altLang="zh-TW" dirty="0" err="1"/>
              <a:t>zarina</a:t>
            </a:r>
            <a:r>
              <a:rPr lang="en-US" altLang="zh-TW" dirty="0"/>
              <a:t>, or </a:t>
            </a:r>
            <a:r>
              <a:rPr lang="en-US" altLang="zh-TW" dirty="0" err="1"/>
              <a:t>june</a:t>
            </a:r>
            <a:r>
              <a:rPr lang="en-US" altLang="zh-TW" dirty="0"/>
              <a:t> 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404A0C5-1BA0-4F58-B1AB-080178CA2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96938"/>
            <a:ext cx="4495800" cy="5199062"/>
          </a:xfrm>
        </p:spPr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ED38CBF-E384-493B-8152-B7C48816A713}"/>
              </a:ext>
            </a:extLst>
          </p:cNvPr>
          <p:cNvSpPr txBox="1">
            <a:spLocks/>
          </p:cNvSpPr>
          <p:nvPr/>
        </p:nvSpPr>
        <p:spPr>
          <a:xfrm>
            <a:off x="4610100" y="2200708"/>
            <a:ext cx="4572000" cy="569326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Octagon 8">
            <a:extLst>
              <a:ext uri="{FF2B5EF4-FFF2-40B4-BE49-F238E27FC236}">
                <a16:creationId xmlns:a16="http://schemas.microsoft.com/office/drawing/2014/main" id="{11C64780-DB96-496C-B49D-E2DAF7DAB757}"/>
              </a:ext>
            </a:extLst>
          </p:cNvPr>
          <p:cNvSpPr/>
          <p:nvPr/>
        </p:nvSpPr>
        <p:spPr>
          <a:xfrm>
            <a:off x="5806942" y="1055365"/>
            <a:ext cx="1508125" cy="16002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>
            <a:noFill/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4800" b="1" dirty="0">
                <a:solidFill>
                  <a:schemeClr val="tx2"/>
                </a:solidFill>
                <a:ea typeface="新細明體" pitchFamily="18" charset="-120"/>
              </a:rPr>
              <a:t>NO!</a:t>
            </a:r>
            <a:endParaRPr lang="en-US" altLang="zh-TW" sz="4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D9B3002-DEFB-42A4-8E7F-9771E59C75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28581"/>
              </p:ext>
            </p:extLst>
          </p:nvPr>
        </p:nvGraphicFramePr>
        <p:xfrm>
          <a:off x="5134680" y="2853340"/>
          <a:ext cx="3155950" cy="346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155950" imgH="3467100" progId="CorelDraw.Graphic.7">
                  <p:embed/>
                </p:oleObj>
              </mc:Choice>
              <mc:Fallback>
                <p:oleObj name="CorelDRAW" r:id="rId3" imgW="3155950" imgH="3467100" progId="CorelDraw.Graphic.7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CD9B3002-DEFB-42A4-8E7F-9771E59C75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34680" y="2853340"/>
                        <a:ext cx="3155950" cy="34671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80A7E2B7-B525-1B2E-F6DD-F454CBE3B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How is Memory Allocated?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8A9E8C-B41B-4057-A62F-DB48F948E1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78" name="Rectangle 18">
            <a:extLst>
              <a:ext uri="{FF2B5EF4-FFF2-40B4-BE49-F238E27FC236}">
                <a16:creationId xmlns:a16="http://schemas.microsoft.com/office/drawing/2014/main" id="{E02061BA-E0C2-F04C-4295-65DB4009699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dirty="0"/>
              <a:t>Compiler has allocated memory contiguously </a:t>
            </a:r>
          </a:p>
          <a:p>
            <a:r>
              <a:rPr lang="en-US" altLang="zh-TW" dirty="0"/>
              <a:t>In this example,</a:t>
            </a:r>
          </a:p>
          <a:p>
            <a:pPr lvl="1"/>
            <a:r>
              <a:rPr lang="en-US" altLang="zh-TW" dirty="0"/>
              <a:t>int uses 2 bytes (16 bits) </a:t>
            </a:r>
          </a:p>
          <a:p>
            <a:pPr lvl="1"/>
            <a:r>
              <a:rPr lang="en-US" altLang="zh-TW" dirty="0"/>
              <a:t>pointers use 2 bytes (16 bits)</a:t>
            </a:r>
          </a:p>
          <a:p>
            <a:r>
              <a:rPr lang="en-US" altLang="zh-TW" dirty="0"/>
              <a:t>The length of int and pointers depends on the compiler, though those that follow the modern standard use 4 bytes (32 bits).</a:t>
            </a:r>
          </a:p>
          <a:p>
            <a:r>
              <a:rPr lang="en-US" altLang="zh-TW" dirty="0"/>
              <a:t>Note that order is not related to order declared</a:t>
            </a:r>
          </a:p>
        </p:txBody>
      </p:sp>
      <p:grpSp>
        <p:nvGrpSpPr>
          <p:cNvPr id="194585" name="Group 25">
            <a:extLst>
              <a:ext uri="{FF2B5EF4-FFF2-40B4-BE49-F238E27FC236}">
                <a16:creationId xmlns:a16="http://schemas.microsoft.com/office/drawing/2014/main" id="{6A1106A9-8A5C-055A-AC29-ECAC866D1DFF}"/>
              </a:ext>
            </a:extLst>
          </p:cNvPr>
          <p:cNvGrpSpPr>
            <a:grpSpLocks/>
          </p:cNvGrpSpPr>
          <p:nvPr/>
        </p:nvGrpSpPr>
        <p:grpSpPr bwMode="auto">
          <a:xfrm>
            <a:off x="31750" y="2563813"/>
            <a:ext cx="4852988" cy="2247900"/>
            <a:chOff x="20" y="1615"/>
            <a:chExt cx="3057" cy="1416"/>
          </a:xfrm>
        </p:grpSpPr>
        <p:sp>
          <p:nvSpPr>
            <p:cNvPr id="194564" name="Rectangle 4">
              <a:extLst>
                <a:ext uri="{FF2B5EF4-FFF2-40B4-BE49-F238E27FC236}">
                  <a16:creationId xmlns:a16="http://schemas.microsoft.com/office/drawing/2014/main" id="{B8F03359-75F6-C48F-E075-C8AE762B9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" y="1657"/>
              <a:ext cx="3057" cy="1370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565" name="Rectangle 5">
              <a:extLst>
                <a:ext uri="{FF2B5EF4-FFF2-40B4-BE49-F238E27FC236}">
                  <a16:creationId xmlns:a16="http://schemas.microsoft.com/office/drawing/2014/main" id="{1C5D6FB5-0D2B-F0B1-81EC-82AE2A4C7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" y="1615"/>
              <a:ext cx="286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Name   Add    Contents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66" name="Rectangle 6">
              <a:extLst>
                <a:ext uri="{FF2B5EF4-FFF2-40B4-BE49-F238E27FC236}">
                  <a16:creationId xmlns:a16="http://schemas.microsoft.com/office/drawing/2014/main" id="{6F1AC47D-2D2F-66A0-17EA-0F0B33BE9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1809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fred   FFF4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67" name="Rectangle 7">
              <a:extLst>
                <a:ext uri="{FF2B5EF4-FFF2-40B4-BE49-F238E27FC236}">
                  <a16:creationId xmlns:a16="http://schemas.microsoft.com/office/drawing/2014/main" id="{A3AED5DF-E6F4-A473-12FE-160C6528B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" y="1809"/>
              <a:ext cx="131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1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68" name="Rectangle 8">
              <a:extLst>
                <a:ext uri="{FF2B5EF4-FFF2-40B4-BE49-F238E27FC236}">
                  <a16:creationId xmlns:a16="http://schemas.microsoft.com/office/drawing/2014/main" id="{1F21A600-8532-C09A-2F0A-3040FEBBE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001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  FFF2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69" name="Rectangle 9">
              <a:extLst>
                <a:ext uri="{FF2B5EF4-FFF2-40B4-BE49-F238E27FC236}">
                  <a16:creationId xmlns:a16="http://schemas.microsoft.com/office/drawing/2014/main" id="{7F7A69B3-01A6-1494-1AA2-6BDBE9A93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" y="2001"/>
              <a:ext cx="131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0" name="Rectangle 10">
              <a:extLst>
                <a:ext uri="{FF2B5EF4-FFF2-40B4-BE49-F238E27FC236}">
                  <a16:creationId xmlns:a16="http://schemas.microsoft.com/office/drawing/2014/main" id="{F13A56E9-85B8-BB6F-4131-4D294AA43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192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jim    FFF0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1" name="Rectangle 11">
              <a:extLst>
                <a:ext uri="{FF2B5EF4-FFF2-40B4-BE49-F238E27FC236}">
                  <a16:creationId xmlns:a16="http://schemas.microsoft.com/office/drawing/2014/main" id="{A7EF4937-EB6C-F180-602D-7AD7D1E08A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" y="2192"/>
              <a:ext cx="131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3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2" name="Rectangle 12">
              <a:extLst>
                <a:ext uri="{FF2B5EF4-FFF2-40B4-BE49-F238E27FC236}">
                  <a16:creationId xmlns:a16="http://schemas.microsoft.com/office/drawing/2014/main" id="{9EB5E056-1226-F06B-6C31-7ED0B095B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386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 FFEE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3" name="Rectangle 13">
              <a:extLst>
                <a:ext uri="{FF2B5EF4-FFF2-40B4-BE49-F238E27FC236}">
                  <a16:creationId xmlns:a16="http://schemas.microsoft.com/office/drawing/2014/main" id="{C26BFE5D-C5DA-1700-93B0-F74878C81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2386"/>
              <a:ext cx="52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FFF4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4" name="Rectangle 14">
              <a:extLst>
                <a:ext uri="{FF2B5EF4-FFF2-40B4-BE49-F238E27FC236}">
                  <a16:creationId xmlns:a16="http://schemas.microsoft.com/office/drawing/2014/main" id="{92DEF83D-3685-6148-E7D0-51DD16953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579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husna  FFEC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5" name="Rectangle 15">
              <a:extLst>
                <a:ext uri="{FF2B5EF4-FFF2-40B4-BE49-F238E27FC236}">
                  <a16:creationId xmlns:a16="http://schemas.microsoft.com/office/drawing/2014/main" id="{B4B71E7F-0AC1-E311-CED7-3B80DF5C2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2579"/>
              <a:ext cx="52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FFF2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6" name="Rectangle 16">
              <a:extLst>
                <a:ext uri="{FF2B5EF4-FFF2-40B4-BE49-F238E27FC236}">
                  <a16:creationId xmlns:a16="http://schemas.microsoft.com/office/drawing/2014/main" id="{FDB3EF0B-0D23-0D6C-82E9-2F5734B20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771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pohli  FFEA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7" name="Rectangle 17">
              <a:extLst>
                <a:ext uri="{FF2B5EF4-FFF2-40B4-BE49-F238E27FC236}">
                  <a16:creationId xmlns:a16="http://schemas.microsoft.com/office/drawing/2014/main" id="{588BA103-1D48-B7E9-D743-0AFA3F2E6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2772"/>
              <a:ext cx="52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FFEE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</p:grpSp>
      <p:sp>
        <p:nvSpPr>
          <p:cNvPr id="194582" name="AutoShape 2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FCA621B-606D-DC10-6B29-2EA57FE28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7400" y="6516688"/>
            <a:ext cx="493713" cy="341312"/>
          </a:xfrm>
          <a:prstGeom prst="actionButtonHelp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8" grpId="0" uiExpand="1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8" name="Rectangle 6">
            <a:extLst>
              <a:ext uri="{FF2B5EF4-FFF2-40B4-BE49-F238E27FC236}">
                <a16:creationId xmlns:a16="http://schemas.microsoft.com/office/drawing/2014/main" id="{4BF3A037-77CC-FB59-19DE-EDBC3DF8F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Where Would I Need Pointers?</a:t>
            </a:r>
          </a:p>
        </p:txBody>
      </p:sp>
      <p:sp>
        <p:nvSpPr>
          <p:cNvPr id="187399" name="Rectangle 7">
            <a:extLst>
              <a:ext uri="{FF2B5EF4-FFF2-40B4-BE49-F238E27FC236}">
                <a16:creationId xmlns:a16="http://schemas.microsoft.com/office/drawing/2014/main" id="{A362C68F-359F-3806-16B8-DFB8D29578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In Functions: When you want to modify the value contained in a variable in a function called by the main program.</a:t>
            </a:r>
          </a:p>
          <a:p>
            <a:pPr lvl="1"/>
            <a:r>
              <a:rPr lang="en-US" altLang="zh-TW" dirty="0"/>
              <a:t>Pass the variable's address to function</a:t>
            </a:r>
          </a:p>
          <a:p>
            <a:pPr lvl="1"/>
            <a:r>
              <a:rPr lang="en-US" altLang="zh-TW" dirty="0"/>
              <a:t>Need a pointer in the function to hold the address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In implementing other data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See examples in the next modules….</a:t>
            </a:r>
          </a:p>
        </p:txBody>
      </p:sp>
      <p:sp>
        <p:nvSpPr>
          <p:cNvPr id="187404" name="AutoShape 1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B57B54D-5AB4-7B11-ADBF-9EDD04FE8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7400" y="6516688"/>
            <a:ext cx="493713" cy="341312"/>
          </a:xfrm>
          <a:prstGeom prst="actionButtonHelp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9" grpId="0" build="p" bldLvl="2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3" name="Rectangle 3">
            <a:extLst>
              <a:ext uri="{FF2B5EF4-FFF2-40B4-BE49-F238E27FC236}">
                <a16:creationId xmlns:a16="http://schemas.microsoft.com/office/drawing/2014/main" id="{BDE69113-7CF7-4F98-7584-611CD44FE6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Triplet Discussion Point (1/3)</a:t>
            </a:r>
          </a:p>
        </p:txBody>
      </p:sp>
      <p:sp>
        <p:nvSpPr>
          <p:cNvPr id="8" name="NotDefined 4">
            <a:extLst>
              <a:ext uri="{FF2B5EF4-FFF2-40B4-BE49-F238E27FC236}">
                <a16:creationId xmlns:a16="http://schemas.microsoft.com/office/drawing/2014/main" id="{AA82E998-32E8-4393-AF86-943B904E4138}"/>
              </a:ext>
            </a:extLst>
          </p:cNvPr>
          <p:cNvSpPr txBox="1">
            <a:spLocks/>
          </p:cNvSpPr>
          <p:nvPr/>
        </p:nvSpPr>
        <p:spPr>
          <a:xfrm>
            <a:off x="228600" y="914400"/>
            <a:ext cx="8686800" cy="57134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solidFill>
                  <a:schemeClr val="tx2"/>
                </a:solidFill>
              </a:rPr>
              <a:t>Is int ***rachel; a valid declaration?</a:t>
            </a:r>
          </a:p>
          <a:p>
            <a:r>
              <a:rPr lang="en-US" altLang="zh-TW">
                <a:solidFill>
                  <a:schemeClr val="tx2"/>
                </a:solidFill>
              </a:rPr>
              <a:t>If so, to what may rachel point?</a:t>
            </a:r>
            <a:endParaRPr lang="en-US" altLang="zh-TW" dirty="0">
              <a:solidFill>
                <a:schemeClr val="tx2"/>
              </a:solidFill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AF7784B5-263E-47F2-A9D6-FC2B5C56B7DE}"/>
              </a:ext>
            </a:extLst>
          </p:cNvPr>
          <p:cNvGrpSpPr>
            <a:grpSpLocks noChangeAspect="1"/>
          </p:cNvGrpSpPr>
          <p:nvPr/>
        </p:nvGrpSpPr>
        <p:grpSpPr>
          <a:xfrm>
            <a:off x="288925" y="2757487"/>
            <a:ext cx="8626475" cy="1343025"/>
            <a:chOff x="0" y="182"/>
            <a:chExt cx="3075" cy="479"/>
          </a:xfrm>
          <a:solidFill>
            <a:schemeClr val="tx1">
              <a:lumMod val="60000"/>
              <a:lumOff val="40000"/>
            </a:schemeClr>
          </a:solidFill>
        </p:grpSpPr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178F5E47-B339-4E41-B1E0-F3B128361A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182"/>
              <a:ext cx="3075" cy="479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" name="Object 8">
              <a:extLst>
                <a:ext uri="{FF2B5EF4-FFF2-40B4-BE49-F238E27FC236}">
                  <a16:creationId xmlns:a16="http://schemas.microsoft.com/office/drawing/2014/main" id="{CFF1ABCD-59C3-4D7D-9CE6-B60E30B092D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" y="197"/>
            <a:ext cx="3016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8460959" imgH="1233676" progId="CorelDraw.Graphic.7">
                    <p:embed/>
                  </p:oleObj>
                </mc:Choice>
                <mc:Fallback>
                  <p:oleObj name="CorelDRAW" r:id="rId3" imgW="8460959" imgH="1233676" progId="CorelDraw.Graphic.7">
                    <p:embed/>
                    <p:pic>
                      <p:nvPicPr>
                        <p:cNvPr id="189448" name="Object 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3" y="197"/>
                          <a:ext cx="3016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A145ACC-B70D-4FC7-B779-93BA28B5B2E6}"/>
              </a:ext>
            </a:extLst>
          </p:cNvPr>
          <p:cNvSpPr txBox="1"/>
          <p:nvPr/>
        </p:nvSpPr>
        <p:spPr>
          <a:xfrm>
            <a:off x="3636962" y="4330678"/>
            <a:ext cx="1930400" cy="1203325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marL="457200" lvl="0" indent="-457200">
              <a:buAutoNum type="arabicPeriod"/>
            </a:pP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Yes</a:t>
            </a:r>
          </a:p>
          <a:p>
            <a:pPr marL="457200" lvl="0" indent="-457200">
              <a:buAutoNum type="arabicPeriod"/>
            </a:pP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endParaRPr lang="en-US" altLang="zh-TW" sz="3600" dirty="0">
              <a:solidFill>
                <a:schemeClr val="tx2"/>
              </a:solidFill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2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F9CAC58B-CD5B-F686-9A17-6BAABD5F30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Triplet Discussion Point (2/3)</a:t>
            </a:r>
          </a:p>
        </p:txBody>
      </p:sp>
      <p:sp>
        <p:nvSpPr>
          <p:cNvPr id="56" name="NotDefined 3">
            <a:extLst>
              <a:ext uri="{FF2B5EF4-FFF2-40B4-BE49-F238E27FC236}">
                <a16:creationId xmlns:a16="http://schemas.microsoft.com/office/drawing/2014/main" id="{0283AFAB-7AC5-41F1-9DEA-AAFC3B536111}"/>
              </a:ext>
            </a:extLst>
          </p:cNvPr>
          <p:cNvSpPr txBox="1">
            <a:spLocks/>
          </p:cNvSpPr>
          <p:nvPr/>
        </p:nvSpPr>
        <p:spPr>
          <a:xfrm>
            <a:off x="136959" y="1043303"/>
            <a:ext cx="8894251" cy="288981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solidFill>
                  <a:schemeClr val="tx2"/>
                </a:solidFill>
              </a:rPr>
              <a:t>What do these statements print?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fprintf(stdout,"%p",&amp;rachel);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fprintf(stdout,“%p”,rachel);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fprintf(stdout,“%p”,*rachel);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fprintf(stdout,“%p”,**rachel); 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fprintf(stdout,“%p”,***rachel); </a:t>
            </a:r>
            <a:endParaRPr lang="en-US" altLang="zh-TW" dirty="0">
              <a:solidFill>
                <a:schemeClr val="tx2"/>
              </a:solidFill>
            </a:endParaRPr>
          </a:p>
        </p:txBody>
      </p:sp>
      <p:sp>
        <p:nvSpPr>
          <p:cNvPr id="57" name="Text Box 9">
            <a:extLst>
              <a:ext uri="{FF2B5EF4-FFF2-40B4-BE49-F238E27FC236}">
                <a16:creationId xmlns:a16="http://schemas.microsoft.com/office/drawing/2014/main" id="{2E2515E0-2874-4829-99CC-D6AE9D2F3166}"/>
              </a:ext>
            </a:extLst>
          </p:cNvPr>
          <p:cNvSpPr txBox="1"/>
          <p:nvPr/>
        </p:nvSpPr>
        <p:spPr>
          <a:xfrm>
            <a:off x="5980069" y="4299860"/>
            <a:ext cx="3165475" cy="193899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marL="457200" lvl="0" indent="-457200">
              <a:buAutoNum type="arabicPeriod"/>
            </a:pP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&amp;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rachel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 8f740</a:t>
            </a:r>
          </a:p>
          <a:p>
            <a:pPr marL="457200" lvl="0" indent="-457200">
              <a:buAutoNum type="arabicPeriod"/>
            </a:pP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&amp;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   8f744</a:t>
            </a:r>
          </a:p>
          <a:p>
            <a:pPr marL="457200" lvl="0" indent="-457200">
              <a:buAutoNum type="arabicPeriod"/>
            </a:pP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&amp;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  8f748</a:t>
            </a:r>
          </a:p>
          <a:p>
            <a:pPr marL="457200" lvl="0" indent="-457200">
              <a:buAutoNum type="arabicPeriod"/>
            </a:pP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&amp;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fred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     8f74c</a:t>
            </a:r>
          </a:p>
          <a:p>
            <a:pPr marL="457200" lvl="0" indent="-457200">
              <a:buAutoNum type="arabicPeriod"/>
            </a:pP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fred’s</a:t>
            </a:r>
            <a:r>
              <a:rPr lang="en-US" altLang="zh-TW">
                <a:solidFill>
                  <a:schemeClr val="tx2"/>
                </a:solidFill>
                <a:ea typeface="新細明體" pitchFamily="18" charset="-120"/>
              </a:rPr>
              <a:t> contents  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1       </a:t>
            </a:r>
          </a:p>
        </p:txBody>
      </p:sp>
      <p:grpSp>
        <p:nvGrpSpPr>
          <p:cNvPr id="58" name="Group 65">
            <a:extLst>
              <a:ext uri="{FF2B5EF4-FFF2-40B4-BE49-F238E27FC236}">
                <a16:creationId xmlns:a16="http://schemas.microsoft.com/office/drawing/2014/main" id="{437C9A42-B9C1-4868-998F-1AF690F27ED4}"/>
              </a:ext>
            </a:extLst>
          </p:cNvPr>
          <p:cNvGrpSpPr/>
          <p:nvPr/>
        </p:nvGrpSpPr>
        <p:grpSpPr>
          <a:xfrm>
            <a:off x="0" y="4087392"/>
            <a:ext cx="5791200" cy="2222500"/>
            <a:chOff x="1004" y="640"/>
            <a:chExt cx="3783" cy="1400"/>
          </a:xfrm>
        </p:grpSpPr>
        <p:sp>
          <p:nvSpPr>
            <p:cNvPr id="59" name="NotDefined 64">
              <a:extLst>
                <a:ext uri="{FF2B5EF4-FFF2-40B4-BE49-F238E27FC236}">
                  <a16:creationId xmlns:a16="http://schemas.microsoft.com/office/drawing/2014/main" id="{8953355D-AADA-4903-BF5C-2103C46D17ED}"/>
                </a:ext>
              </a:extLst>
            </p:cNvPr>
            <p:cNvSpPr>
              <a:spLocks noTextEdit="1"/>
            </p:cNvSpPr>
            <p:nvPr/>
          </p:nvSpPr>
          <p:spPr>
            <a:xfrm>
              <a:off x="1004" y="1201"/>
              <a:ext cx="1191" cy="839"/>
            </a:xfrm>
            <a:solidFill>
              <a:schemeClr val="hlink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NotDefined 37">
              <a:extLst>
                <a:ext uri="{FF2B5EF4-FFF2-40B4-BE49-F238E27FC236}">
                  <a16:creationId xmlns:a16="http://schemas.microsoft.com/office/drawing/2014/main" id="{4D3B0E5D-FF53-40A1-86C9-0AD5767B948F}"/>
                </a:ext>
              </a:extLst>
            </p:cNvPr>
            <p:cNvSpPr>
              <a:spLocks noTextEdit="1"/>
            </p:cNvSpPr>
            <p:nvPr/>
          </p:nvSpPr>
          <p:spPr>
            <a:xfrm>
              <a:off x="1004" y="644"/>
              <a:ext cx="3783" cy="589"/>
            </a:xfrm>
            <a:solidFill>
              <a:schemeClr val="hlink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Rectangle 39">
              <a:extLst>
                <a:ext uri="{FF2B5EF4-FFF2-40B4-BE49-F238E27FC236}">
                  <a16:creationId xmlns:a16="http://schemas.microsoft.com/office/drawing/2014/main" id="{79C9E490-6F64-4B2E-94BE-BD5DDB37F19B}"/>
                </a:ext>
              </a:extLst>
            </p:cNvPr>
            <p:cNvSpPr/>
            <p:nvPr/>
          </p:nvSpPr>
          <p:spPr>
            <a:xfrm>
              <a:off x="2845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BD94FFF-7C1D-4D1E-9C85-D839CC452E35}"/>
                </a:ext>
              </a:extLst>
            </p:cNvPr>
            <p:cNvSpPr/>
            <p:nvPr/>
          </p:nvSpPr>
          <p:spPr>
            <a:xfrm>
              <a:off x="2845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D6612F0-2330-4EBE-99D7-A2E1FDDAE394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2831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7" y="17"/>
                  </a:moveTo>
                  <a:lnTo>
                    <a:pt x="47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7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7B1ED86-7B49-4124-B289-500B17099EE3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346B911-92B2-46AE-A3B6-8C2052C456C9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118FACF-1124-4C95-B3AE-EE86F403C379}"/>
                </a:ext>
              </a:extLst>
            </p:cNvPr>
            <p:cNvSpPr/>
            <p:nvPr/>
          </p:nvSpPr>
          <p:spPr>
            <a:xfrm>
              <a:off x="2895" y="640"/>
              <a:ext cx="500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zarina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20E82B7-6075-41BB-A2E5-6170AE867AF2}"/>
                </a:ext>
              </a:extLst>
            </p:cNvPr>
            <p:cNvSpPr/>
            <p:nvPr/>
          </p:nvSpPr>
          <p:spPr>
            <a:xfrm>
              <a:off x="3162" y="962"/>
              <a:ext cx="835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Custom 40">
              <a:extLst>
                <a:ext uri="{FF2B5EF4-FFF2-40B4-BE49-F238E27FC236}">
                  <a16:creationId xmlns:a16="http://schemas.microsoft.com/office/drawing/2014/main" id="{BF4D2DBD-2CC2-4ABB-8D22-7B32BF9EB445}"/>
                </a:ext>
              </a:extLst>
            </p:cNvPr>
            <p:cNvSpPr/>
            <p:nvPr/>
          </p:nvSpPr>
          <p:spPr>
            <a:xfrm>
              <a:off x="3877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27"/>
                  </a:lnTo>
                  <a:lnTo>
                    <a:pt x="14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14" y="146"/>
                  </a:lnTo>
                  <a:lnTo>
                    <a:pt x="14" y="159"/>
                  </a:lnTo>
                  <a:lnTo>
                    <a:pt x="14" y="173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Rectangle 41">
              <a:extLst>
                <a:ext uri="{FF2B5EF4-FFF2-40B4-BE49-F238E27FC236}">
                  <a16:creationId xmlns:a16="http://schemas.microsoft.com/office/drawing/2014/main" id="{32D24B64-2088-40D8-8558-7F2A8334F054}"/>
                </a:ext>
              </a:extLst>
            </p:cNvPr>
            <p:cNvSpPr/>
            <p:nvPr/>
          </p:nvSpPr>
          <p:spPr>
            <a:xfrm>
              <a:off x="1573" y="657"/>
              <a:ext cx="636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Rectangle 42">
              <a:extLst>
                <a:ext uri="{FF2B5EF4-FFF2-40B4-BE49-F238E27FC236}">
                  <a16:creationId xmlns:a16="http://schemas.microsoft.com/office/drawing/2014/main" id="{68C8B778-F22B-47F6-AE3B-CCD228B5AA73}"/>
                </a:ext>
              </a:extLst>
            </p:cNvPr>
            <p:cNvSpPr/>
            <p:nvPr/>
          </p:nvSpPr>
          <p:spPr>
            <a:xfrm>
              <a:off x="1573" y="869"/>
              <a:ext cx="636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Custom 43">
              <a:extLst>
                <a:ext uri="{FF2B5EF4-FFF2-40B4-BE49-F238E27FC236}">
                  <a16:creationId xmlns:a16="http://schemas.microsoft.com/office/drawing/2014/main" id="{2877F195-08CF-4B97-ABBA-2365A530ACAA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1560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8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Ellipse 44">
              <a:extLst>
                <a:ext uri="{FF2B5EF4-FFF2-40B4-BE49-F238E27FC236}">
                  <a16:creationId xmlns:a16="http://schemas.microsoft.com/office/drawing/2014/main" id="{8290E385-7E38-4E5E-AA2E-5130281BFB04}"/>
                </a:ext>
              </a:extLst>
            </p:cNvPr>
            <p:cNvSpPr/>
            <p:nvPr/>
          </p:nvSpPr>
          <p:spPr>
            <a:xfrm>
              <a:off x="1785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Ellipse 45">
              <a:extLst>
                <a:ext uri="{FF2B5EF4-FFF2-40B4-BE49-F238E27FC236}">
                  <a16:creationId xmlns:a16="http://schemas.microsoft.com/office/drawing/2014/main" id="{6E71E995-638F-460D-8845-711C7C5D0155}"/>
                </a:ext>
              </a:extLst>
            </p:cNvPr>
            <p:cNvSpPr/>
            <p:nvPr/>
          </p:nvSpPr>
          <p:spPr>
            <a:xfrm>
              <a:off x="1785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46">
              <a:extLst>
                <a:ext uri="{FF2B5EF4-FFF2-40B4-BE49-F238E27FC236}">
                  <a16:creationId xmlns:a16="http://schemas.microsoft.com/office/drawing/2014/main" id="{8B37B611-BDAB-4D08-A43A-E37DEE560E38}"/>
                </a:ext>
              </a:extLst>
            </p:cNvPr>
            <p:cNvSpPr/>
            <p:nvPr/>
          </p:nvSpPr>
          <p:spPr>
            <a:xfrm>
              <a:off x="1703" y="640"/>
              <a:ext cx="388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pohli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75" name="Rectangle 47">
              <a:extLst>
                <a:ext uri="{FF2B5EF4-FFF2-40B4-BE49-F238E27FC236}">
                  <a16:creationId xmlns:a16="http://schemas.microsoft.com/office/drawing/2014/main" id="{45220268-8C4F-4528-97D8-5BEE60041B9F}"/>
                </a:ext>
              </a:extLst>
            </p:cNvPr>
            <p:cNvSpPr/>
            <p:nvPr/>
          </p:nvSpPr>
          <p:spPr>
            <a:xfrm>
              <a:off x="1891" y="962"/>
              <a:ext cx="834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Custom 48">
              <a:extLst>
                <a:ext uri="{FF2B5EF4-FFF2-40B4-BE49-F238E27FC236}">
                  <a16:creationId xmlns:a16="http://schemas.microsoft.com/office/drawing/2014/main" id="{9C916F5F-8630-4823-ADBA-F74C497A3376}"/>
                </a:ext>
              </a:extLst>
            </p:cNvPr>
            <p:cNvSpPr/>
            <p:nvPr/>
          </p:nvSpPr>
          <p:spPr>
            <a:xfrm>
              <a:off x="2606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27"/>
                  </a:lnTo>
                  <a:lnTo>
                    <a:pt x="27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27" y="146"/>
                  </a:lnTo>
                  <a:lnTo>
                    <a:pt x="13" y="159"/>
                  </a:lnTo>
                  <a:lnTo>
                    <a:pt x="13" y="173"/>
                  </a:lnTo>
                  <a:lnTo>
                    <a:pt x="13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Rectangle 49">
              <a:extLst>
                <a:ext uri="{FF2B5EF4-FFF2-40B4-BE49-F238E27FC236}">
                  <a16:creationId xmlns:a16="http://schemas.microsoft.com/office/drawing/2014/main" id="{795D26C6-71E8-4E52-BA31-A630D02E8F15}"/>
                </a:ext>
              </a:extLst>
            </p:cNvPr>
            <p:cNvSpPr/>
            <p:nvPr/>
          </p:nvSpPr>
          <p:spPr>
            <a:xfrm>
              <a:off x="4116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FE9C88E-E039-4729-AF0D-5F6E484228EA}"/>
                </a:ext>
              </a:extLst>
            </p:cNvPr>
            <p:cNvSpPr/>
            <p:nvPr/>
          </p:nvSpPr>
          <p:spPr>
            <a:xfrm>
              <a:off x="4116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96AF0D7-B62E-4621-8C1B-A4F80E960E0E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4089" y="856"/>
              <a:ext cx="676" cy="238"/>
            </a:xfrm>
            <a:custGeom>
              <a:avLst/>
              <a:gdLst/>
              <a:ahLst/>
              <a:cxnLst/>
              <a:rect l="l" t="t" r="r" b="b"/>
              <a:pathLst>
                <a:path w="51" h="18">
                  <a:moveTo>
                    <a:pt x="2" y="16"/>
                  </a:moveTo>
                  <a:lnTo>
                    <a:pt x="50" y="16"/>
                  </a:lnTo>
                  <a:lnTo>
                    <a:pt x="50" y="18"/>
                  </a:lnTo>
                  <a:lnTo>
                    <a:pt x="2" y="18"/>
                  </a:lnTo>
                  <a:lnTo>
                    <a:pt x="2" y="16"/>
                  </a:lnTo>
                  <a:close/>
                  <a:moveTo>
                    <a:pt x="51" y="17"/>
                  </a:move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51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1" y="1"/>
                  </a:lnTo>
                  <a:lnTo>
                    <a:pt x="51" y="17"/>
                  </a:lnTo>
                  <a:lnTo>
                    <a:pt x="48" y="17"/>
                  </a:lnTo>
                  <a:close/>
                  <a:moveTo>
                    <a:pt x="50" y="0"/>
                  </a:moveTo>
                  <a:lnTo>
                    <a:pt x="51" y="0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0"/>
                  </a:lnTo>
                  <a:close/>
                  <a:moveTo>
                    <a:pt x="5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0" y="0"/>
                  </a:lnTo>
                  <a:lnTo>
                    <a:pt x="50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close/>
                  <a:moveTo>
                    <a:pt x="3" y="1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3" y="1"/>
                  </a:lnTo>
                  <a:close/>
                  <a:moveTo>
                    <a:pt x="2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26E82C6-A869-4FB8-BF1E-785968016078}"/>
                </a:ext>
              </a:extLst>
            </p:cNvPr>
            <p:cNvSpPr/>
            <p:nvPr/>
          </p:nvSpPr>
          <p:spPr>
            <a:xfrm>
              <a:off x="4420" y="857"/>
              <a:ext cx="102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1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C042634-E14F-4CC8-B737-4ED082A7C2DC}"/>
                </a:ext>
              </a:extLst>
            </p:cNvPr>
            <p:cNvSpPr/>
            <p:nvPr/>
          </p:nvSpPr>
          <p:spPr>
            <a:xfrm>
              <a:off x="4311" y="640"/>
              <a:ext cx="316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fred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ED14501-D845-42E8-9F69-89797B02CE4E}"/>
                </a:ext>
              </a:extLst>
            </p:cNvPr>
            <p:cNvSpPr/>
            <p:nvPr/>
          </p:nvSpPr>
          <p:spPr>
            <a:xfrm>
              <a:off x="2845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27EC5D9-C68A-48F8-83D7-933DE4B16B4F}"/>
                </a:ext>
              </a:extLst>
            </p:cNvPr>
            <p:cNvSpPr/>
            <p:nvPr/>
          </p:nvSpPr>
          <p:spPr>
            <a:xfrm>
              <a:off x="2845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Custom 50">
              <a:extLst>
                <a:ext uri="{FF2B5EF4-FFF2-40B4-BE49-F238E27FC236}">
                  <a16:creationId xmlns:a16="http://schemas.microsoft.com/office/drawing/2014/main" id="{0C755ABC-0EF9-497A-AF76-8468643D66ED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2831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7" y="17"/>
                  </a:moveTo>
                  <a:lnTo>
                    <a:pt x="47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7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Ellipse 51">
              <a:extLst>
                <a:ext uri="{FF2B5EF4-FFF2-40B4-BE49-F238E27FC236}">
                  <a16:creationId xmlns:a16="http://schemas.microsoft.com/office/drawing/2014/main" id="{189F63A4-B061-4DD3-974C-252EDAFA850E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Ellipse 52">
              <a:extLst>
                <a:ext uri="{FF2B5EF4-FFF2-40B4-BE49-F238E27FC236}">
                  <a16:creationId xmlns:a16="http://schemas.microsoft.com/office/drawing/2014/main" id="{DB69DCE2-66A9-46D1-B885-C5213C0955F7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54">
              <a:extLst>
                <a:ext uri="{FF2B5EF4-FFF2-40B4-BE49-F238E27FC236}">
                  <a16:creationId xmlns:a16="http://schemas.microsoft.com/office/drawing/2014/main" id="{7B18A9B7-E235-4C4F-BB12-A1DE60891BF3}"/>
                </a:ext>
              </a:extLst>
            </p:cNvPr>
            <p:cNvSpPr/>
            <p:nvPr/>
          </p:nvSpPr>
          <p:spPr>
            <a:xfrm>
              <a:off x="3162" y="962"/>
              <a:ext cx="835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Custom 55">
              <a:extLst>
                <a:ext uri="{FF2B5EF4-FFF2-40B4-BE49-F238E27FC236}">
                  <a16:creationId xmlns:a16="http://schemas.microsoft.com/office/drawing/2014/main" id="{BD7F1587-C84F-4DAE-A9DD-E4C9AE7F65DC}"/>
                </a:ext>
              </a:extLst>
            </p:cNvPr>
            <p:cNvSpPr/>
            <p:nvPr/>
          </p:nvSpPr>
          <p:spPr>
            <a:xfrm>
              <a:off x="3877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27"/>
                  </a:lnTo>
                  <a:lnTo>
                    <a:pt x="14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14" y="146"/>
                  </a:lnTo>
                  <a:lnTo>
                    <a:pt x="14" y="159"/>
                  </a:lnTo>
                  <a:lnTo>
                    <a:pt x="14" y="173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Rectangle 56">
              <a:extLst>
                <a:ext uri="{FF2B5EF4-FFF2-40B4-BE49-F238E27FC236}">
                  <a16:creationId xmlns:a16="http://schemas.microsoft.com/office/drawing/2014/main" id="{0D6AC346-76DD-4DF0-8888-23741B8AEE31}"/>
                </a:ext>
              </a:extLst>
            </p:cNvPr>
            <p:cNvSpPr/>
            <p:nvPr/>
          </p:nvSpPr>
          <p:spPr>
            <a:xfrm>
              <a:off x="1030" y="1584"/>
              <a:ext cx="636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Rectangle 57">
              <a:extLst>
                <a:ext uri="{FF2B5EF4-FFF2-40B4-BE49-F238E27FC236}">
                  <a16:creationId xmlns:a16="http://schemas.microsoft.com/office/drawing/2014/main" id="{21E55828-7F34-4CDB-8CAC-2FB478910139}"/>
                </a:ext>
              </a:extLst>
            </p:cNvPr>
            <p:cNvSpPr/>
            <p:nvPr/>
          </p:nvSpPr>
          <p:spPr>
            <a:xfrm>
              <a:off x="1030" y="1796"/>
              <a:ext cx="636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Custom 58">
              <a:extLst>
                <a:ext uri="{FF2B5EF4-FFF2-40B4-BE49-F238E27FC236}">
                  <a16:creationId xmlns:a16="http://schemas.microsoft.com/office/drawing/2014/main" id="{F6B1623A-95F4-4622-8112-4BCDF40623F0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1017" y="1770"/>
              <a:ext cx="676" cy="252"/>
            </a:xfrm>
            <a:custGeom>
              <a:avLst/>
              <a:gdLst/>
              <a:ahLst/>
              <a:cxnLst/>
              <a:rect l="l" t="t" r="r" b="b"/>
              <a:pathLst>
                <a:path w="51" h="19">
                  <a:moveTo>
                    <a:pt x="1" y="16"/>
                  </a:moveTo>
                  <a:lnTo>
                    <a:pt x="49" y="16"/>
                  </a:lnTo>
                  <a:lnTo>
                    <a:pt x="49" y="19"/>
                  </a:lnTo>
                  <a:lnTo>
                    <a:pt x="1" y="19"/>
                  </a:lnTo>
                  <a:lnTo>
                    <a:pt x="1" y="16"/>
                  </a:lnTo>
                  <a:close/>
                  <a:moveTo>
                    <a:pt x="51" y="18"/>
                  </a:moveTo>
                  <a:lnTo>
                    <a:pt x="51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1" y="18"/>
                  </a:lnTo>
                  <a:close/>
                  <a:moveTo>
                    <a:pt x="48" y="18"/>
                  </a:moveTo>
                  <a:lnTo>
                    <a:pt x="48" y="2"/>
                  </a:lnTo>
                  <a:lnTo>
                    <a:pt x="51" y="2"/>
                  </a:lnTo>
                  <a:lnTo>
                    <a:pt x="51" y="18"/>
                  </a:lnTo>
                  <a:lnTo>
                    <a:pt x="48" y="18"/>
                  </a:lnTo>
                  <a:close/>
                  <a:moveTo>
                    <a:pt x="49" y="0"/>
                  </a:moveTo>
                  <a:lnTo>
                    <a:pt x="51" y="0"/>
                  </a:lnTo>
                  <a:lnTo>
                    <a:pt x="51" y="2"/>
                  </a:lnTo>
                  <a:lnTo>
                    <a:pt x="49" y="2"/>
                  </a:lnTo>
                  <a:lnTo>
                    <a:pt x="49" y="0"/>
                  </a:lnTo>
                  <a:close/>
                  <a:moveTo>
                    <a:pt x="49" y="3"/>
                  </a:moveTo>
                  <a:lnTo>
                    <a:pt x="1" y="3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3"/>
                  </a:lnTo>
                  <a:close/>
                  <a:moveTo>
                    <a:pt x="0" y="2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close/>
                  <a:moveTo>
                    <a:pt x="3" y="2"/>
                  </a:moveTo>
                  <a:lnTo>
                    <a:pt x="3" y="18"/>
                  </a:lnTo>
                  <a:lnTo>
                    <a:pt x="0" y="18"/>
                  </a:lnTo>
                  <a:lnTo>
                    <a:pt x="0" y="2"/>
                  </a:lnTo>
                  <a:lnTo>
                    <a:pt x="3" y="2"/>
                  </a:lnTo>
                  <a:close/>
                  <a:moveTo>
                    <a:pt x="1" y="19"/>
                  </a:moveTo>
                  <a:lnTo>
                    <a:pt x="0" y="19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1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Ellipse 59">
              <a:extLst>
                <a:ext uri="{FF2B5EF4-FFF2-40B4-BE49-F238E27FC236}">
                  <a16:creationId xmlns:a16="http://schemas.microsoft.com/office/drawing/2014/main" id="{31CC7D9A-24E2-4A2F-928A-516F1FD4E606}"/>
                </a:ext>
              </a:extLst>
            </p:cNvPr>
            <p:cNvSpPr/>
            <p:nvPr/>
          </p:nvSpPr>
          <p:spPr>
            <a:xfrm>
              <a:off x="1242" y="1796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3C3C097D-4BBB-468D-93BE-238B59309B4C}"/>
                </a:ext>
              </a:extLst>
            </p:cNvPr>
            <p:cNvSpPr/>
            <p:nvPr/>
          </p:nvSpPr>
          <p:spPr>
            <a:xfrm>
              <a:off x="1242" y="1796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50479F1-DC26-4A34-B629-2AFFF3833931}"/>
                </a:ext>
              </a:extLst>
            </p:cNvPr>
            <p:cNvSpPr/>
            <p:nvPr/>
          </p:nvSpPr>
          <p:spPr>
            <a:xfrm>
              <a:off x="1109" y="1558"/>
              <a:ext cx="500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rachel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AC9A3F7-BAA6-4358-991A-4EDAA7F36D8A}"/>
                </a:ext>
              </a:extLst>
            </p:cNvPr>
            <p:cNvSpPr/>
            <p:nvPr/>
          </p:nvSpPr>
          <p:spPr>
            <a:xfrm>
              <a:off x="1348" y="1876"/>
              <a:ext cx="556" cy="40"/>
            </a:xfrm>
            <a:custGeom>
              <a:avLst/>
              <a:gdLst/>
              <a:ahLst/>
              <a:cxnLst/>
              <a:rect l="l" t="t" r="r" b="b"/>
              <a:pathLst>
                <a:path w="556" h="40">
                  <a:moveTo>
                    <a:pt x="556" y="26"/>
                  </a:moveTo>
                  <a:lnTo>
                    <a:pt x="530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530" y="40"/>
                  </a:lnTo>
                  <a:lnTo>
                    <a:pt x="556" y="26"/>
                  </a:lnTo>
                  <a:lnTo>
                    <a:pt x="530" y="40"/>
                  </a:lnTo>
                  <a:lnTo>
                    <a:pt x="556" y="40"/>
                  </a:lnTo>
                  <a:lnTo>
                    <a:pt x="556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D82EAF5-7546-4E75-BF5B-9575757BAAC2}"/>
                </a:ext>
              </a:extLst>
            </p:cNvPr>
            <p:cNvSpPr/>
            <p:nvPr/>
          </p:nvSpPr>
          <p:spPr>
            <a:xfrm>
              <a:off x="1865" y="1214"/>
              <a:ext cx="39" cy="688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E4A069-C8AF-4780-B804-460BE783D641}"/>
                </a:ext>
              </a:extLst>
            </p:cNvPr>
            <p:cNvSpPr/>
            <p:nvPr/>
          </p:nvSpPr>
          <p:spPr>
            <a:xfrm>
              <a:off x="1785" y="1094"/>
              <a:ext cx="199" cy="226"/>
            </a:xfrm>
            <a:custGeom>
              <a:avLst/>
              <a:gdLst/>
              <a:ahLst/>
              <a:cxnLst/>
              <a:rect l="l" t="t" r="r" b="b"/>
              <a:pathLst>
                <a:path w="199" h="226">
                  <a:moveTo>
                    <a:pt x="93" y="0"/>
                  </a:moveTo>
                  <a:lnTo>
                    <a:pt x="0" y="226"/>
                  </a:lnTo>
                  <a:lnTo>
                    <a:pt x="0" y="226"/>
                  </a:lnTo>
                  <a:lnTo>
                    <a:pt x="13" y="226"/>
                  </a:lnTo>
                  <a:lnTo>
                    <a:pt x="27" y="212"/>
                  </a:lnTo>
                  <a:lnTo>
                    <a:pt x="40" y="212"/>
                  </a:lnTo>
                  <a:lnTo>
                    <a:pt x="53" y="212"/>
                  </a:lnTo>
                  <a:lnTo>
                    <a:pt x="66" y="212"/>
                  </a:lnTo>
                  <a:lnTo>
                    <a:pt x="66" y="212"/>
                  </a:lnTo>
                  <a:lnTo>
                    <a:pt x="80" y="199"/>
                  </a:lnTo>
                  <a:lnTo>
                    <a:pt x="93" y="199"/>
                  </a:lnTo>
                  <a:lnTo>
                    <a:pt x="106" y="199"/>
                  </a:lnTo>
                  <a:lnTo>
                    <a:pt x="119" y="212"/>
                  </a:lnTo>
                  <a:lnTo>
                    <a:pt x="133" y="212"/>
                  </a:lnTo>
                  <a:lnTo>
                    <a:pt x="146" y="212"/>
                  </a:lnTo>
                  <a:lnTo>
                    <a:pt x="159" y="212"/>
                  </a:lnTo>
                  <a:lnTo>
                    <a:pt x="172" y="212"/>
                  </a:lnTo>
                  <a:lnTo>
                    <a:pt x="186" y="226"/>
                  </a:lnTo>
                  <a:lnTo>
                    <a:pt x="199" y="226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B4F0546-269C-4E31-B89C-EC06CDBC8A22}"/>
                </a:ext>
              </a:extLst>
            </p:cNvPr>
            <p:cNvSpPr/>
            <p:nvPr/>
          </p:nvSpPr>
          <p:spPr>
            <a:xfrm>
              <a:off x="4116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60">
              <a:extLst>
                <a:ext uri="{FF2B5EF4-FFF2-40B4-BE49-F238E27FC236}">
                  <a16:creationId xmlns:a16="http://schemas.microsoft.com/office/drawing/2014/main" id="{373605C3-95D4-47EA-9A8F-BC61EB511959}"/>
                </a:ext>
              </a:extLst>
            </p:cNvPr>
            <p:cNvSpPr/>
            <p:nvPr/>
          </p:nvSpPr>
          <p:spPr>
            <a:xfrm>
              <a:off x="4116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Custom 61">
              <a:extLst>
                <a:ext uri="{FF2B5EF4-FFF2-40B4-BE49-F238E27FC236}">
                  <a16:creationId xmlns:a16="http://schemas.microsoft.com/office/drawing/2014/main" id="{AF68EDAE-6A66-4B5E-A3AC-8CB711AC123B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4089" y="856"/>
              <a:ext cx="676" cy="238"/>
            </a:xfrm>
            <a:custGeom>
              <a:avLst/>
              <a:gdLst/>
              <a:ahLst/>
              <a:cxnLst/>
              <a:rect l="l" t="t" r="r" b="b"/>
              <a:pathLst>
                <a:path w="51" h="18">
                  <a:moveTo>
                    <a:pt x="2" y="16"/>
                  </a:moveTo>
                  <a:lnTo>
                    <a:pt x="50" y="16"/>
                  </a:lnTo>
                  <a:lnTo>
                    <a:pt x="50" y="18"/>
                  </a:lnTo>
                  <a:lnTo>
                    <a:pt x="2" y="18"/>
                  </a:lnTo>
                  <a:lnTo>
                    <a:pt x="2" y="16"/>
                  </a:lnTo>
                  <a:close/>
                  <a:moveTo>
                    <a:pt x="51" y="17"/>
                  </a:move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51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1" y="1"/>
                  </a:lnTo>
                  <a:lnTo>
                    <a:pt x="51" y="17"/>
                  </a:lnTo>
                  <a:lnTo>
                    <a:pt x="48" y="17"/>
                  </a:lnTo>
                  <a:close/>
                  <a:moveTo>
                    <a:pt x="50" y="0"/>
                  </a:moveTo>
                  <a:lnTo>
                    <a:pt x="51" y="0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0"/>
                  </a:lnTo>
                  <a:close/>
                  <a:moveTo>
                    <a:pt x="5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0" y="0"/>
                  </a:lnTo>
                  <a:lnTo>
                    <a:pt x="50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close/>
                  <a:moveTo>
                    <a:pt x="3" y="1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3" y="1"/>
                  </a:lnTo>
                  <a:close/>
                  <a:moveTo>
                    <a:pt x="2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Rectangle 62">
              <a:extLst>
                <a:ext uri="{FF2B5EF4-FFF2-40B4-BE49-F238E27FC236}">
                  <a16:creationId xmlns:a16="http://schemas.microsoft.com/office/drawing/2014/main" id="{049119FF-2A62-4BB9-91F4-D66C03FF6950}"/>
                </a:ext>
              </a:extLst>
            </p:cNvPr>
            <p:cNvSpPr/>
            <p:nvPr/>
          </p:nvSpPr>
          <p:spPr>
            <a:xfrm>
              <a:off x="4381" y="861"/>
              <a:ext cx="102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dirty="0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1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02" name="Rectangle 63">
              <a:extLst>
                <a:ext uri="{FF2B5EF4-FFF2-40B4-BE49-F238E27FC236}">
                  <a16:creationId xmlns:a16="http://schemas.microsoft.com/office/drawing/2014/main" id="{8E817E50-4B0D-49B0-889C-C42B496D3D46}"/>
                </a:ext>
              </a:extLst>
            </p:cNvPr>
            <p:cNvSpPr/>
            <p:nvPr/>
          </p:nvSpPr>
          <p:spPr>
            <a:xfrm>
              <a:off x="4311" y="640"/>
              <a:ext cx="316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fred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103" name="Text Box 67">
            <a:extLst>
              <a:ext uri="{FF2B5EF4-FFF2-40B4-BE49-F238E27FC236}">
                <a16:creationId xmlns:a16="http://schemas.microsoft.com/office/drawing/2014/main" id="{AD713682-AA85-4096-8F19-D5CBBADAD66E}"/>
              </a:ext>
            </a:extLst>
          </p:cNvPr>
          <p:cNvSpPr txBox="1"/>
          <p:nvPr/>
        </p:nvSpPr>
        <p:spPr>
          <a:xfrm>
            <a:off x="5546264" y="1506911"/>
            <a:ext cx="3508375" cy="1955800"/>
          </a:xfrm>
          <a:prstGeom prst="rect">
            <a:avLst/>
          </a:prstGeom>
          <a:solidFill>
            <a:srgbClr val="DDDDDD"/>
          </a:solidFill>
          <a:ln w="38100">
            <a:solidFill>
              <a:schemeClr val="bg1"/>
            </a:solidFill>
            <a:miter lim="800000"/>
          </a:ln>
          <a:effectLst/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name  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Addre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Conte</a:t>
            </a:r>
          </a:p>
          <a:p>
            <a:pPr lvl="0"/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rachel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8f740 8f744</a:t>
            </a:r>
          </a:p>
          <a:p>
            <a:pPr lvl="0"/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pohli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 8f744 8f748</a:t>
            </a:r>
          </a:p>
          <a:p>
            <a:pPr lvl="0"/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zarina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8f748 8f74c</a:t>
            </a:r>
          </a:p>
          <a:p>
            <a:pPr lvl="0"/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fred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  8f74c     1</a:t>
            </a:r>
            <a:endParaRPr lang="zh-TW" altLang="en-US" b="1" dirty="0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832C5-48DB-0AD3-AE49-1F6D50A67CA0}"/>
              </a:ext>
            </a:extLst>
          </p:cNvPr>
          <p:cNvSpPr txBox="1"/>
          <p:nvPr/>
        </p:nvSpPr>
        <p:spPr>
          <a:xfrm>
            <a:off x="6750318" y="1092706"/>
            <a:ext cx="2342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</a:rPr>
              <a:t>(Windows 32 bit)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>
            <a:extLst>
              <a:ext uri="{FF2B5EF4-FFF2-40B4-BE49-F238E27FC236}">
                <a16:creationId xmlns:a16="http://schemas.microsoft.com/office/drawing/2014/main" id="{54D4DEBE-49FE-98D6-0D27-0694AE4AE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Triplet Discussion Point (3/3)</a:t>
            </a:r>
          </a:p>
        </p:txBody>
      </p:sp>
      <p:grpSp>
        <p:nvGrpSpPr>
          <p:cNvPr id="99" name="Group 5">
            <a:extLst>
              <a:ext uri="{FF2B5EF4-FFF2-40B4-BE49-F238E27FC236}">
                <a16:creationId xmlns:a16="http://schemas.microsoft.com/office/drawing/2014/main" id="{942CB473-810E-4CB5-A664-C3C326E9DF1A}"/>
              </a:ext>
            </a:extLst>
          </p:cNvPr>
          <p:cNvGrpSpPr/>
          <p:nvPr/>
        </p:nvGrpSpPr>
        <p:grpSpPr>
          <a:xfrm>
            <a:off x="228600" y="931418"/>
            <a:ext cx="6005512" cy="2222500"/>
            <a:chOff x="1004" y="640"/>
            <a:chExt cx="3783" cy="1400"/>
          </a:xfrm>
        </p:grpSpPr>
        <p:sp>
          <p:nvSpPr>
            <p:cNvPr id="100" name="NotDefined 6">
              <a:extLst>
                <a:ext uri="{FF2B5EF4-FFF2-40B4-BE49-F238E27FC236}">
                  <a16:creationId xmlns:a16="http://schemas.microsoft.com/office/drawing/2014/main" id="{5A082929-6D8B-4026-88EE-020DAE1213E2}"/>
                </a:ext>
              </a:extLst>
            </p:cNvPr>
            <p:cNvSpPr>
              <a:spLocks noTextEdit="1"/>
            </p:cNvSpPr>
            <p:nvPr/>
          </p:nvSpPr>
          <p:spPr>
            <a:xfrm>
              <a:off x="1004" y="1201"/>
              <a:ext cx="1191" cy="839"/>
            </a:xfrm>
            <a:solidFill>
              <a:schemeClr val="hlink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NotDefined 7">
              <a:extLst>
                <a:ext uri="{FF2B5EF4-FFF2-40B4-BE49-F238E27FC236}">
                  <a16:creationId xmlns:a16="http://schemas.microsoft.com/office/drawing/2014/main" id="{6823FE6F-8208-4D72-B0FE-A650E7DEC60A}"/>
                </a:ext>
              </a:extLst>
            </p:cNvPr>
            <p:cNvSpPr>
              <a:spLocks noTextEdit="1"/>
            </p:cNvSpPr>
            <p:nvPr/>
          </p:nvSpPr>
          <p:spPr>
            <a:xfrm>
              <a:off x="1004" y="644"/>
              <a:ext cx="3783" cy="589"/>
            </a:xfrm>
            <a:solidFill>
              <a:schemeClr val="hlink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Rectangle 8">
              <a:extLst>
                <a:ext uri="{FF2B5EF4-FFF2-40B4-BE49-F238E27FC236}">
                  <a16:creationId xmlns:a16="http://schemas.microsoft.com/office/drawing/2014/main" id="{D10F5ACE-DC5A-4969-B885-0F23C941B14F}"/>
                </a:ext>
              </a:extLst>
            </p:cNvPr>
            <p:cNvSpPr/>
            <p:nvPr/>
          </p:nvSpPr>
          <p:spPr>
            <a:xfrm>
              <a:off x="2845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9">
              <a:extLst>
                <a:ext uri="{FF2B5EF4-FFF2-40B4-BE49-F238E27FC236}">
                  <a16:creationId xmlns:a16="http://schemas.microsoft.com/office/drawing/2014/main" id="{B6222EAB-18F0-4CE6-B4DD-7746B095EE4F}"/>
                </a:ext>
              </a:extLst>
            </p:cNvPr>
            <p:cNvSpPr/>
            <p:nvPr/>
          </p:nvSpPr>
          <p:spPr>
            <a:xfrm>
              <a:off x="2845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069E541-958A-4853-ABD9-D3801B6E8553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2831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7" y="17"/>
                  </a:moveTo>
                  <a:lnTo>
                    <a:pt x="47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7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07F0DF5D-76EE-4E60-9FC0-A98CFE2989E2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CCF4757-0CB9-4C88-AA0C-4FA7784F8F69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ED99C68-5A63-4AC6-B5E8-ED3B40EA554F}"/>
                </a:ext>
              </a:extLst>
            </p:cNvPr>
            <p:cNvSpPr/>
            <p:nvPr/>
          </p:nvSpPr>
          <p:spPr>
            <a:xfrm>
              <a:off x="2895" y="640"/>
              <a:ext cx="500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zarina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6330A25E-E3A1-4A41-8B8F-746784A3EB90}"/>
                </a:ext>
              </a:extLst>
            </p:cNvPr>
            <p:cNvSpPr/>
            <p:nvPr/>
          </p:nvSpPr>
          <p:spPr>
            <a:xfrm>
              <a:off x="3162" y="962"/>
              <a:ext cx="835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259C1AE-BE63-44B5-B5AB-D403351F7116}"/>
                </a:ext>
              </a:extLst>
            </p:cNvPr>
            <p:cNvSpPr/>
            <p:nvPr/>
          </p:nvSpPr>
          <p:spPr>
            <a:xfrm>
              <a:off x="3877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27"/>
                  </a:lnTo>
                  <a:lnTo>
                    <a:pt x="14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14" y="146"/>
                  </a:lnTo>
                  <a:lnTo>
                    <a:pt x="14" y="159"/>
                  </a:lnTo>
                  <a:lnTo>
                    <a:pt x="14" y="173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10">
              <a:extLst>
                <a:ext uri="{FF2B5EF4-FFF2-40B4-BE49-F238E27FC236}">
                  <a16:creationId xmlns:a16="http://schemas.microsoft.com/office/drawing/2014/main" id="{AEFB91ED-ECC2-452B-9CEA-AA4CA9B391F5}"/>
                </a:ext>
              </a:extLst>
            </p:cNvPr>
            <p:cNvSpPr/>
            <p:nvPr/>
          </p:nvSpPr>
          <p:spPr>
            <a:xfrm>
              <a:off x="1573" y="657"/>
              <a:ext cx="636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Rectangle 11">
              <a:extLst>
                <a:ext uri="{FF2B5EF4-FFF2-40B4-BE49-F238E27FC236}">
                  <a16:creationId xmlns:a16="http://schemas.microsoft.com/office/drawing/2014/main" id="{175C0C9B-D870-46BB-A3AA-45B44E653652}"/>
                </a:ext>
              </a:extLst>
            </p:cNvPr>
            <p:cNvSpPr/>
            <p:nvPr/>
          </p:nvSpPr>
          <p:spPr>
            <a:xfrm>
              <a:off x="1573" y="869"/>
              <a:ext cx="636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Custom 12">
              <a:extLst>
                <a:ext uri="{FF2B5EF4-FFF2-40B4-BE49-F238E27FC236}">
                  <a16:creationId xmlns:a16="http://schemas.microsoft.com/office/drawing/2014/main" id="{E671AD11-1D6A-4CD1-9AE2-2BD745753B91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1560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8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Ellipse 13">
              <a:extLst>
                <a:ext uri="{FF2B5EF4-FFF2-40B4-BE49-F238E27FC236}">
                  <a16:creationId xmlns:a16="http://schemas.microsoft.com/office/drawing/2014/main" id="{CF383B18-352A-4615-AE84-F5C5FCF1D7B8}"/>
                </a:ext>
              </a:extLst>
            </p:cNvPr>
            <p:cNvSpPr/>
            <p:nvPr/>
          </p:nvSpPr>
          <p:spPr>
            <a:xfrm>
              <a:off x="1785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Ellipse 14">
              <a:extLst>
                <a:ext uri="{FF2B5EF4-FFF2-40B4-BE49-F238E27FC236}">
                  <a16:creationId xmlns:a16="http://schemas.microsoft.com/office/drawing/2014/main" id="{426A51FD-FB28-466E-B077-60BA978F6666}"/>
                </a:ext>
              </a:extLst>
            </p:cNvPr>
            <p:cNvSpPr/>
            <p:nvPr/>
          </p:nvSpPr>
          <p:spPr>
            <a:xfrm>
              <a:off x="1785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Rectangle 15">
              <a:extLst>
                <a:ext uri="{FF2B5EF4-FFF2-40B4-BE49-F238E27FC236}">
                  <a16:creationId xmlns:a16="http://schemas.microsoft.com/office/drawing/2014/main" id="{89AB3CB6-4FC3-4299-BC56-680C3F810F0D}"/>
                </a:ext>
              </a:extLst>
            </p:cNvPr>
            <p:cNvSpPr/>
            <p:nvPr/>
          </p:nvSpPr>
          <p:spPr>
            <a:xfrm>
              <a:off x="1703" y="640"/>
              <a:ext cx="388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pohli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16" name="Rectangle 16">
              <a:extLst>
                <a:ext uri="{FF2B5EF4-FFF2-40B4-BE49-F238E27FC236}">
                  <a16:creationId xmlns:a16="http://schemas.microsoft.com/office/drawing/2014/main" id="{78B2B569-0D5F-418D-AB19-5191AECB169A}"/>
                </a:ext>
              </a:extLst>
            </p:cNvPr>
            <p:cNvSpPr/>
            <p:nvPr/>
          </p:nvSpPr>
          <p:spPr>
            <a:xfrm>
              <a:off x="1891" y="962"/>
              <a:ext cx="834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Custom 17">
              <a:extLst>
                <a:ext uri="{FF2B5EF4-FFF2-40B4-BE49-F238E27FC236}">
                  <a16:creationId xmlns:a16="http://schemas.microsoft.com/office/drawing/2014/main" id="{E1102821-E81B-4117-BE2A-5B84544A57EC}"/>
                </a:ext>
              </a:extLst>
            </p:cNvPr>
            <p:cNvSpPr/>
            <p:nvPr/>
          </p:nvSpPr>
          <p:spPr>
            <a:xfrm>
              <a:off x="2606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27"/>
                  </a:lnTo>
                  <a:lnTo>
                    <a:pt x="27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27" y="146"/>
                  </a:lnTo>
                  <a:lnTo>
                    <a:pt x="13" y="159"/>
                  </a:lnTo>
                  <a:lnTo>
                    <a:pt x="13" y="173"/>
                  </a:lnTo>
                  <a:lnTo>
                    <a:pt x="13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Rectangle 18">
              <a:extLst>
                <a:ext uri="{FF2B5EF4-FFF2-40B4-BE49-F238E27FC236}">
                  <a16:creationId xmlns:a16="http://schemas.microsoft.com/office/drawing/2014/main" id="{E2B7BE41-99BA-49D9-A594-D3A53F00C4AF}"/>
                </a:ext>
              </a:extLst>
            </p:cNvPr>
            <p:cNvSpPr/>
            <p:nvPr/>
          </p:nvSpPr>
          <p:spPr>
            <a:xfrm>
              <a:off x="4116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Rectangle 19">
              <a:extLst>
                <a:ext uri="{FF2B5EF4-FFF2-40B4-BE49-F238E27FC236}">
                  <a16:creationId xmlns:a16="http://schemas.microsoft.com/office/drawing/2014/main" id="{105A93C8-E367-4B2B-A32F-60C4D75076FE}"/>
                </a:ext>
              </a:extLst>
            </p:cNvPr>
            <p:cNvSpPr/>
            <p:nvPr/>
          </p:nvSpPr>
          <p:spPr>
            <a:xfrm>
              <a:off x="4116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7AE7668-61EE-4BA8-AC92-6F4FC0D267FD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4089" y="856"/>
              <a:ext cx="676" cy="238"/>
            </a:xfrm>
            <a:custGeom>
              <a:avLst/>
              <a:gdLst/>
              <a:ahLst/>
              <a:cxnLst/>
              <a:rect l="l" t="t" r="r" b="b"/>
              <a:pathLst>
                <a:path w="51" h="18">
                  <a:moveTo>
                    <a:pt x="2" y="16"/>
                  </a:moveTo>
                  <a:lnTo>
                    <a:pt x="50" y="16"/>
                  </a:lnTo>
                  <a:lnTo>
                    <a:pt x="50" y="18"/>
                  </a:lnTo>
                  <a:lnTo>
                    <a:pt x="2" y="18"/>
                  </a:lnTo>
                  <a:lnTo>
                    <a:pt x="2" y="16"/>
                  </a:lnTo>
                  <a:close/>
                  <a:moveTo>
                    <a:pt x="51" y="17"/>
                  </a:move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51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1" y="1"/>
                  </a:lnTo>
                  <a:lnTo>
                    <a:pt x="51" y="17"/>
                  </a:lnTo>
                  <a:lnTo>
                    <a:pt x="48" y="17"/>
                  </a:lnTo>
                  <a:close/>
                  <a:moveTo>
                    <a:pt x="50" y="0"/>
                  </a:moveTo>
                  <a:lnTo>
                    <a:pt x="51" y="0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0"/>
                  </a:lnTo>
                  <a:close/>
                  <a:moveTo>
                    <a:pt x="5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0" y="0"/>
                  </a:lnTo>
                  <a:lnTo>
                    <a:pt x="50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close/>
                  <a:moveTo>
                    <a:pt x="3" y="1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3" y="1"/>
                  </a:lnTo>
                  <a:close/>
                  <a:moveTo>
                    <a:pt x="2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73043C5-5645-4BAE-9588-9C84438F0EFF}"/>
                </a:ext>
              </a:extLst>
            </p:cNvPr>
            <p:cNvSpPr/>
            <p:nvPr/>
          </p:nvSpPr>
          <p:spPr>
            <a:xfrm>
              <a:off x="4420" y="857"/>
              <a:ext cx="102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1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34B40A4-3664-4A57-AC63-7C3157F32203}"/>
                </a:ext>
              </a:extLst>
            </p:cNvPr>
            <p:cNvSpPr/>
            <p:nvPr/>
          </p:nvSpPr>
          <p:spPr>
            <a:xfrm>
              <a:off x="4311" y="640"/>
              <a:ext cx="316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fred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DFB88D0-5C09-45B7-B880-70BD6C276BCF}"/>
                </a:ext>
              </a:extLst>
            </p:cNvPr>
            <p:cNvSpPr/>
            <p:nvPr/>
          </p:nvSpPr>
          <p:spPr>
            <a:xfrm>
              <a:off x="2845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C397FD75-DC88-43EF-81DE-C2DEA62DD249}"/>
                </a:ext>
              </a:extLst>
            </p:cNvPr>
            <p:cNvSpPr/>
            <p:nvPr/>
          </p:nvSpPr>
          <p:spPr>
            <a:xfrm>
              <a:off x="2845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D5C2B54-087F-43A7-9BE1-1ECD897EA0F2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2831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7" y="17"/>
                  </a:moveTo>
                  <a:lnTo>
                    <a:pt x="47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7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Ellipse 20">
              <a:extLst>
                <a:ext uri="{FF2B5EF4-FFF2-40B4-BE49-F238E27FC236}">
                  <a16:creationId xmlns:a16="http://schemas.microsoft.com/office/drawing/2014/main" id="{32851BA5-7D4E-4FA3-A6A1-1059696725EA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Ellipse 21">
              <a:extLst>
                <a:ext uri="{FF2B5EF4-FFF2-40B4-BE49-F238E27FC236}">
                  <a16:creationId xmlns:a16="http://schemas.microsoft.com/office/drawing/2014/main" id="{24EA3623-CA75-4457-B7BD-D78EE9B82BA3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Rectangle 22">
              <a:extLst>
                <a:ext uri="{FF2B5EF4-FFF2-40B4-BE49-F238E27FC236}">
                  <a16:creationId xmlns:a16="http://schemas.microsoft.com/office/drawing/2014/main" id="{6BCC74C3-7C94-47B1-8AAB-A924A8508C9B}"/>
                </a:ext>
              </a:extLst>
            </p:cNvPr>
            <p:cNvSpPr/>
            <p:nvPr/>
          </p:nvSpPr>
          <p:spPr>
            <a:xfrm>
              <a:off x="3162" y="962"/>
              <a:ext cx="835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Custom 23">
              <a:extLst>
                <a:ext uri="{FF2B5EF4-FFF2-40B4-BE49-F238E27FC236}">
                  <a16:creationId xmlns:a16="http://schemas.microsoft.com/office/drawing/2014/main" id="{082C7E27-0663-4002-887A-4CC9199EF8D5}"/>
                </a:ext>
              </a:extLst>
            </p:cNvPr>
            <p:cNvSpPr/>
            <p:nvPr/>
          </p:nvSpPr>
          <p:spPr>
            <a:xfrm>
              <a:off x="3877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27"/>
                  </a:lnTo>
                  <a:lnTo>
                    <a:pt x="14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14" y="146"/>
                  </a:lnTo>
                  <a:lnTo>
                    <a:pt x="14" y="159"/>
                  </a:lnTo>
                  <a:lnTo>
                    <a:pt x="14" y="173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Rectangle 24">
              <a:extLst>
                <a:ext uri="{FF2B5EF4-FFF2-40B4-BE49-F238E27FC236}">
                  <a16:creationId xmlns:a16="http://schemas.microsoft.com/office/drawing/2014/main" id="{245255B2-C079-48AC-80BA-C99F17C5DD5F}"/>
                </a:ext>
              </a:extLst>
            </p:cNvPr>
            <p:cNvSpPr/>
            <p:nvPr/>
          </p:nvSpPr>
          <p:spPr>
            <a:xfrm>
              <a:off x="1030" y="1584"/>
              <a:ext cx="636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Rectangle 25">
              <a:extLst>
                <a:ext uri="{FF2B5EF4-FFF2-40B4-BE49-F238E27FC236}">
                  <a16:creationId xmlns:a16="http://schemas.microsoft.com/office/drawing/2014/main" id="{8E59B0F0-1932-45D0-8218-87BA680DFF6A}"/>
                </a:ext>
              </a:extLst>
            </p:cNvPr>
            <p:cNvSpPr/>
            <p:nvPr/>
          </p:nvSpPr>
          <p:spPr>
            <a:xfrm>
              <a:off x="1030" y="1796"/>
              <a:ext cx="636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Custom 26">
              <a:extLst>
                <a:ext uri="{FF2B5EF4-FFF2-40B4-BE49-F238E27FC236}">
                  <a16:creationId xmlns:a16="http://schemas.microsoft.com/office/drawing/2014/main" id="{7A4C536D-78A8-471C-AF93-47DD2F4BE121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1017" y="1770"/>
              <a:ext cx="676" cy="252"/>
            </a:xfrm>
            <a:custGeom>
              <a:avLst/>
              <a:gdLst/>
              <a:ahLst/>
              <a:cxnLst/>
              <a:rect l="l" t="t" r="r" b="b"/>
              <a:pathLst>
                <a:path w="51" h="19">
                  <a:moveTo>
                    <a:pt x="1" y="16"/>
                  </a:moveTo>
                  <a:lnTo>
                    <a:pt x="49" y="16"/>
                  </a:lnTo>
                  <a:lnTo>
                    <a:pt x="49" y="19"/>
                  </a:lnTo>
                  <a:lnTo>
                    <a:pt x="1" y="19"/>
                  </a:lnTo>
                  <a:lnTo>
                    <a:pt x="1" y="16"/>
                  </a:lnTo>
                  <a:close/>
                  <a:moveTo>
                    <a:pt x="51" y="18"/>
                  </a:moveTo>
                  <a:lnTo>
                    <a:pt x="51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1" y="18"/>
                  </a:lnTo>
                  <a:close/>
                  <a:moveTo>
                    <a:pt x="48" y="18"/>
                  </a:moveTo>
                  <a:lnTo>
                    <a:pt x="48" y="2"/>
                  </a:lnTo>
                  <a:lnTo>
                    <a:pt x="51" y="2"/>
                  </a:lnTo>
                  <a:lnTo>
                    <a:pt x="51" y="18"/>
                  </a:lnTo>
                  <a:lnTo>
                    <a:pt x="48" y="18"/>
                  </a:lnTo>
                  <a:close/>
                  <a:moveTo>
                    <a:pt x="49" y="0"/>
                  </a:moveTo>
                  <a:lnTo>
                    <a:pt x="51" y="0"/>
                  </a:lnTo>
                  <a:lnTo>
                    <a:pt x="51" y="2"/>
                  </a:lnTo>
                  <a:lnTo>
                    <a:pt x="49" y="2"/>
                  </a:lnTo>
                  <a:lnTo>
                    <a:pt x="49" y="0"/>
                  </a:lnTo>
                  <a:close/>
                  <a:moveTo>
                    <a:pt x="49" y="3"/>
                  </a:moveTo>
                  <a:lnTo>
                    <a:pt x="1" y="3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3"/>
                  </a:lnTo>
                  <a:close/>
                  <a:moveTo>
                    <a:pt x="0" y="2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close/>
                  <a:moveTo>
                    <a:pt x="3" y="2"/>
                  </a:moveTo>
                  <a:lnTo>
                    <a:pt x="3" y="18"/>
                  </a:lnTo>
                  <a:lnTo>
                    <a:pt x="0" y="18"/>
                  </a:lnTo>
                  <a:lnTo>
                    <a:pt x="0" y="2"/>
                  </a:lnTo>
                  <a:lnTo>
                    <a:pt x="3" y="2"/>
                  </a:lnTo>
                  <a:close/>
                  <a:moveTo>
                    <a:pt x="1" y="19"/>
                  </a:moveTo>
                  <a:lnTo>
                    <a:pt x="0" y="19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1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Ellipse 27">
              <a:extLst>
                <a:ext uri="{FF2B5EF4-FFF2-40B4-BE49-F238E27FC236}">
                  <a16:creationId xmlns:a16="http://schemas.microsoft.com/office/drawing/2014/main" id="{9081C01B-6E27-4BA4-8682-2EEFADD3269E}"/>
                </a:ext>
              </a:extLst>
            </p:cNvPr>
            <p:cNvSpPr/>
            <p:nvPr/>
          </p:nvSpPr>
          <p:spPr>
            <a:xfrm>
              <a:off x="1242" y="1796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Ellipse 28">
              <a:extLst>
                <a:ext uri="{FF2B5EF4-FFF2-40B4-BE49-F238E27FC236}">
                  <a16:creationId xmlns:a16="http://schemas.microsoft.com/office/drawing/2014/main" id="{79CA1F3C-A9C8-4D78-B0C5-ED6FD4134EA1}"/>
                </a:ext>
              </a:extLst>
            </p:cNvPr>
            <p:cNvSpPr/>
            <p:nvPr/>
          </p:nvSpPr>
          <p:spPr>
            <a:xfrm>
              <a:off x="1242" y="1796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Rectangle 29">
              <a:extLst>
                <a:ext uri="{FF2B5EF4-FFF2-40B4-BE49-F238E27FC236}">
                  <a16:creationId xmlns:a16="http://schemas.microsoft.com/office/drawing/2014/main" id="{2E2B185C-A0F6-46D7-BAE7-D9BEDF191E27}"/>
                </a:ext>
              </a:extLst>
            </p:cNvPr>
            <p:cNvSpPr/>
            <p:nvPr/>
          </p:nvSpPr>
          <p:spPr>
            <a:xfrm>
              <a:off x="1109" y="1558"/>
              <a:ext cx="500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rachel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D01586A-6DE3-4E5E-A92D-F65CC3D7D1CA}"/>
                </a:ext>
              </a:extLst>
            </p:cNvPr>
            <p:cNvSpPr/>
            <p:nvPr/>
          </p:nvSpPr>
          <p:spPr>
            <a:xfrm>
              <a:off x="1348" y="1876"/>
              <a:ext cx="556" cy="40"/>
            </a:xfrm>
            <a:custGeom>
              <a:avLst/>
              <a:gdLst/>
              <a:ahLst/>
              <a:cxnLst/>
              <a:rect l="l" t="t" r="r" b="b"/>
              <a:pathLst>
                <a:path w="556" h="40">
                  <a:moveTo>
                    <a:pt x="556" y="26"/>
                  </a:moveTo>
                  <a:lnTo>
                    <a:pt x="530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530" y="40"/>
                  </a:lnTo>
                  <a:lnTo>
                    <a:pt x="556" y="26"/>
                  </a:lnTo>
                  <a:lnTo>
                    <a:pt x="530" y="40"/>
                  </a:lnTo>
                  <a:lnTo>
                    <a:pt x="556" y="40"/>
                  </a:lnTo>
                  <a:lnTo>
                    <a:pt x="556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756F0BBD-4E09-48EE-A1D3-B457BD064EF6}"/>
                </a:ext>
              </a:extLst>
            </p:cNvPr>
            <p:cNvSpPr/>
            <p:nvPr/>
          </p:nvSpPr>
          <p:spPr>
            <a:xfrm>
              <a:off x="1865" y="1214"/>
              <a:ext cx="39" cy="688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1FDCBA8-2D54-474D-9E5E-510D15D07499}"/>
                </a:ext>
              </a:extLst>
            </p:cNvPr>
            <p:cNvSpPr/>
            <p:nvPr/>
          </p:nvSpPr>
          <p:spPr>
            <a:xfrm>
              <a:off x="1785" y="1094"/>
              <a:ext cx="199" cy="226"/>
            </a:xfrm>
            <a:custGeom>
              <a:avLst/>
              <a:gdLst/>
              <a:ahLst/>
              <a:cxnLst/>
              <a:rect l="l" t="t" r="r" b="b"/>
              <a:pathLst>
                <a:path w="199" h="226">
                  <a:moveTo>
                    <a:pt x="93" y="0"/>
                  </a:moveTo>
                  <a:lnTo>
                    <a:pt x="0" y="226"/>
                  </a:lnTo>
                  <a:lnTo>
                    <a:pt x="0" y="226"/>
                  </a:lnTo>
                  <a:lnTo>
                    <a:pt x="13" y="226"/>
                  </a:lnTo>
                  <a:lnTo>
                    <a:pt x="27" y="212"/>
                  </a:lnTo>
                  <a:lnTo>
                    <a:pt x="40" y="212"/>
                  </a:lnTo>
                  <a:lnTo>
                    <a:pt x="53" y="212"/>
                  </a:lnTo>
                  <a:lnTo>
                    <a:pt x="66" y="212"/>
                  </a:lnTo>
                  <a:lnTo>
                    <a:pt x="66" y="212"/>
                  </a:lnTo>
                  <a:lnTo>
                    <a:pt x="80" y="199"/>
                  </a:lnTo>
                  <a:lnTo>
                    <a:pt x="93" y="199"/>
                  </a:lnTo>
                  <a:lnTo>
                    <a:pt x="106" y="199"/>
                  </a:lnTo>
                  <a:lnTo>
                    <a:pt x="119" y="212"/>
                  </a:lnTo>
                  <a:lnTo>
                    <a:pt x="133" y="212"/>
                  </a:lnTo>
                  <a:lnTo>
                    <a:pt x="146" y="212"/>
                  </a:lnTo>
                  <a:lnTo>
                    <a:pt x="159" y="212"/>
                  </a:lnTo>
                  <a:lnTo>
                    <a:pt x="172" y="212"/>
                  </a:lnTo>
                  <a:lnTo>
                    <a:pt x="186" y="226"/>
                  </a:lnTo>
                  <a:lnTo>
                    <a:pt x="199" y="226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56972019-2017-4D63-8862-A91DEAAF54F4}"/>
                </a:ext>
              </a:extLst>
            </p:cNvPr>
            <p:cNvSpPr/>
            <p:nvPr/>
          </p:nvSpPr>
          <p:spPr>
            <a:xfrm>
              <a:off x="4116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11E06C8-8004-4754-BBEB-BA5A1DE26A73}"/>
                </a:ext>
              </a:extLst>
            </p:cNvPr>
            <p:cNvSpPr/>
            <p:nvPr/>
          </p:nvSpPr>
          <p:spPr>
            <a:xfrm>
              <a:off x="4116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CC46339F-9398-4381-9086-7234D3564E11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4089" y="856"/>
              <a:ext cx="676" cy="238"/>
            </a:xfrm>
            <a:custGeom>
              <a:avLst/>
              <a:gdLst/>
              <a:ahLst/>
              <a:cxnLst/>
              <a:rect l="l" t="t" r="r" b="b"/>
              <a:pathLst>
                <a:path w="51" h="18">
                  <a:moveTo>
                    <a:pt x="2" y="16"/>
                  </a:moveTo>
                  <a:lnTo>
                    <a:pt x="50" y="16"/>
                  </a:lnTo>
                  <a:lnTo>
                    <a:pt x="50" y="18"/>
                  </a:lnTo>
                  <a:lnTo>
                    <a:pt x="2" y="18"/>
                  </a:lnTo>
                  <a:lnTo>
                    <a:pt x="2" y="16"/>
                  </a:lnTo>
                  <a:close/>
                  <a:moveTo>
                    <a:pt x="51" y="17"/>
                  </a:move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51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1" y="1"/>
                  </a:lnTo>
                  <a:lnTo>
                    <a:pt x="51" y="17"/>
                  </a:lnTo>
                  <a:lnTo>
                    <a:pt x="48" y="17"/>
                  </a:lnTo>
                  <a:close/>
                  <a:moveTo>
                    <a:pt x="50" y="0"/>
                  </a:moveTo>
                  <a:lnTo>
                    <a:pt x="51" y="0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0"/>
                  </a:lnTo>
                  <a:close/>
                  <a:moveTo>
                    <a:pt x="5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0" y="0"/>
                  </a:lnTo>
                  <a:lnTo>
                    <a:pt x="50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close/>
                  <a:moveTo>
                    <a:pt x="3" y="1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3" y="1"/>
                  </a:lnTo>
                  <a:close/>
                  <a:moveTo>
                    <a:pt x="2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Rectangle 30">
              <a:extLst>
                <a:ext uri="{FF2B5EF4-FFF2-40B4-BE49-F238E27FC236}">
                  <a16:creationId xmlns:a16="http://schemas.microsoft.com/office/drawing/2014/main" id="{8880F2EF-B59C-4C1A-B811-DAF1F75B4F0D}"/>
                </a:ext>
              </a:extLst>
            </p:cNvPr>
            <p:cNvSpPr/>
            <p:nvPr/>
          </p:nvSpPr>
          <p:spPr>
            <a:xfrm>
              <a:off x="4420" y="857"/>
              <a:ext cx="102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1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43" name="Rectangle 31">
              <a:extLst>
                <a:ext uri="{FF2B5EF4-FFF2-40B4-BE49-F238E27FC236}">
                  <a16:creationId xmlns:a16="http://schemas.microsoft.com/office/drawing/2014/main" id="{1E956350-0C38-4353-A5D1-9E69149D2CF8}"/>
                </a:ext>
              </a:extLst>
            </p:cNvPr>
            <p:cNvSpPr/>
            <p:nvPr/>
          </p:nvSpPr>
          <p:spPr>
            <a:xfrm>
              <a:off x="4311" y="640"/>
              <a:ext cx="316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fred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145" name="Rectangle 36">
            <a:extLst>
              <a:ext uri="{FF2B5EF4-FFF2-40B4-BE49-F238E27FC236}">
                <a16:creationId xmlns:a16="http://schemas.microsoft.com/office/drawing/2014/main" id="{BCC3F25D-A748-4494-80E5-2F9F9B617204}"/>
              </a:ext>
            </a:extLst>
          </p:cNvPr>
          <p:cNvSpPr/>
          <p:nvPr/>
        </p:nvSpPr>
        <p:spPr>
          <a:xfrm>
            <a:off x="2126489" y="1820418"/>
            <a:ext cx="5705408" cy="447814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  <a:miter lim="800000"/>
          </a:ln>
          <a:effectLst/>
        </p:spPr>
        <p:txBody>
          <a:bodyPr wrap="squar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900" dirty="0">
                <a:solidFill>
                  <a:srgbClr val="92D050"/>
                </a:solidFill>
              </a:rPr>
              <a:t>1 /* 13ptr1q.c : triple pointers*/ </a:t>
            </a:r>
          </a:p>
          <a:p>
            <a:pPr lvl="0"/>
            <a:r>
              <a:rPr lang="en-US" altLang="zh-TW" sz="1900" dirty="0">
                <a:solidFill>
                  <a:srgbClr val="92D050"/>
                </a:solidFill>
              </a:rPr>
              <a:t>2 /* 2014 J D White */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3 </a:t>
            </a:r>
            <a:r>
              <a:rPr lang="en-US" altLang="zh-TW" sz="1900" b="1" dirty="0">
                <a:solidFill>
                  <a:srgbClr val="CC9900"/>
                </a:solidFill>
              </a:rPr>
              <a:t>#</a:t>
            </a:r>
            <a:r>
              <a:rPr lang="en-US" altLang="zh-TW" sz="1900" dirty="0">
                <a:solidFill>
                  <a:srgbClr val="CC9900"/>
                </a:solidFill>
              </a:rPr>
              <a:t>include &lt;</a:t>
            </a:r>
            <a:r>
              <a:rPr lang="en-US" altLang="zh-TW" sz="1900" dirty="0" err="1">
                <a:solidFill>
                  <a:srgbClr val="CC9900"/>
                </a:solidFill>
              </a:rPr>
              <a:t>stdio.h</a:t>
            </a:r>
            <a:r>
              <a:rPr lang="en-US" altLang="zh-TW" sz="1900" dirty="0">
                <a:solidFill>
                  <a:srgbClr val="CC9900"/>
                </a:solidFill>
              </a:rPr>
              <a:t>&gt;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4   </a:t>
            </a:r>
            <a:r>
              <a:rPr lang="en-US" altLang="zh-TW" sz="1900" b="1" dirty="0">
                <a:solidFill>
                  <a:srgbClr val="AD8CF1"/>
                </a:solidFill>
              </a:rPr>
              <a:t>int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>
                <a:solidFill>
                  <a:schemeClr val="tx2"/>
                </a:solidFill>
              </a:rPr>
              <a:t>main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b="1" dirty="0">
                <a:solidFill>
                  <a:srgbClr val="006699"/>
                </a:solidFill>
              </a:rPr>
              <a:t>void</a:t>
            </a:r>
            <a:r>
              <a:rPr lang="en-US" altLang="zh-TW" sz="1900" b="1" dirty="0">
                <a:solidFill>
                  <a:srgbClr val="000000"/>
                </a:solidFill>
              </a:rPr>
              <a:t>){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chemeClr val="bg1"/>
                </a:solidFill>
              </a:rPr>
              <a:t>5 </a:t>
            </a:r>
            <a:r>
              <a:rPr lang="en-US" altLang="zh-TW" sz="1900" dirty="0">
                <a:solidFill>
                  <a:srgbClr val="990066"/>
                </a:solidFill>
              </a:rPr>
              <a:t>  </a:t>
            </a:r>
            <a:r>
              <a:rPr lang="en-US" altLang="zh-TW" sz="1900" b="1" dirty="0">
                <a:solidFill>
                  <a:srgbClr val="AD8CF1"/>
                </a:solidFill>
              </a:rPr>
              <a:t>long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fred</a:t>
            </a:r>
            <a:r>
              <a:rPr lang="en-US" altLang="zh-TW" sz="1900" b="1" dirty="0">
                <a:solidFill>
                  <a:srgbClr val="000000"/>
                </a:solidFill>
              </a:rPr>
              <a:t>=</a:t>
            </a:r>
            <a:r>
              <a:rPr lang="en-US" altLang="zh-TW" sz="1900" dirty="0">
                <a:solidFill>
                  <a:srgbClr val="FFC000"/>
                </a:solidFill>
              </a:rPr>
              <a:t>1</a:t>
            </a:r>
            <a:r>
              <a:rPr lang="en-US" altLang="zh-TW" sz="1900" b="1" dirty="0">
                <a:solidFill>
                  <a:srgbClr val="000000"/>
                </a:solidFill>
              </a:rPr>
              <a:t>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6   </a:t>
            </a:r>
            <a:r>
              <a:rPr lang="en-US" altLang="zh-TW" sz="1900" b="1" dirty="0">
                <a:solidFill>
                  <a:srgbClr val="AD8CF1"/>
                </a:solidFill>
              </a:rPr>
              <a:t>long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b="1" dirty="0">
                <a:solidFill>
                  <a:srgbClr val="0000CC"/>
                </a:solidFill>
              </a:rPr>
              <a:t>*</a:t>
            </a:r>
            <a:r>
              <a:rPr lang="en-US" altLang="zh-TW" sz="1900" dirty="0" err="1">
                <a:solidFill>
                  <a:srgbClr val="000000"/>
                </a:solidFill>
              </a:rPr>
              <a:t>zarina</a:t>
            </a:r>
            <a:r>
              <a:rPr lang="en-US" altLang="zh-TW" sz="1900" b="1" dirty="0">
                <a:solidFill>
                  <a:srgbClr val="0000CC"/>
                </a:solidFill>
              </a:rPr>
              <a:t>=&amp;</a:t>
            </a:r>
            <a:r>
              <a:rPr lang="en-US" altLang="zh-TW" sz="1900" dirty="0" err="1">
                <a:solidFill>
                  <a:srgbClr val="000000"/>
                </a:solidFill>
              </a:rPr>
              <a:t>fred</a:t>
            </a:r>
            <a:r>
              <a:rPr lang="en-US" altLang="zh-TW" sz="1900" b="1" dirty="0">
                <a:solidFill>
                  <a:srgbClr val="000000"/>
                </a:solidFill>
              </a:rPr>
              <a:t>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7   </a:t>
            </a:r>
            <a:r>
              <a:rPr lang="en-US" altLang="zh-TW" sz="1900" b="1" dirty="0">
                <a:solidFill>
                  <a:srgbClr val="AD8CF1"/>
                </a:solidFill>
              </a:rPr>
              <a:t>long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b="1" dirty="0">
                <a:solidFill>
                  <a:srgbClr val="0000CC"/>
                </a:solidFill>
              </a:rPr>
              <a:t>**</a:t>
            </a:r>
            <a:r>
              <a:rPr lang="en-US" altLang="zh-TW" sz="1900" dirty="0" err="1">
                <a:solidFill>
                  <a:srgbClr val="000000"/>
                </a:solidFill>
              </a:rPr>
              <a:t>pohli</a:t>
            </a:r>
            <a:r>
              <a:rPr lang="en-US" altLang="zh-TW" sz="1900" b="1" dirty="0">
                <a:solidFill>
                  <a:srgbClr val="0000CC"/>
                </a:solidFill>
              </a:rPr>
              <a:t>=&amp;</a:t>
            </a:r>
            <a:r>
              <a:rPr lang="en-US" altLang="zh-TW" sz="1900" dirty="0" err="1">
                <a:solidFill>
                  <a:srgbClr val="000000"/>
                </a:solidFill>
              </a:rPr>
              <a:t>zarina</a:t>
            </a:r>
            <a:r>
              <a:rPr lang="en-US" altLang="zh-TW" sz="1900" b="1" dirty="0">
                <a:solidFill>
                  <a:srgbClr val="000000"/>
                </a:solidFill>
              </a:rPr>
              <a:t>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8   </a:t>
            </a:r>
            <a:r>
              <a:rPr lang="en-US" altLang="zh-TW" sz="1900" b="1" dirty="0">
                <a:solidFill>
                  <a:srgbClr val="AD8CF1"/>
                </a:solidFill>
              </a:rPr>
              <a:t>long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b="1" dirty="0">
                <a:solidFill>
                  <a:srgbClr val="0000CC"/>
                </a:solidFill>
              </a:rPr>
              <a:t>***</a:t>
            </a:r>
            <a:r>
              <a:rPr lang="en-US" altLang="zh-TW" sz="1900" dirty="0" err="1">
                <a:solidFill>
                  <a:srgbClr val="000000"/>
                </a:solidFill>
              </a:rPr>
              <a:t>rachel</a:t>
            </a:r>
            <a:r>
              <a:rPr lang="en-US" altLang="zh-TW" sz="1900" b="1" dirty="0">
                <a:solidFill>
                  <a:srgbClr val="0000CC"/>
                </a:solidFill>
              </a:rPr>
              <a:t>=&amp;</a:t>
            </a:r>
            <a:r>
              <a:rPr lang="en-US" altLang="zh-TW" sz="1900" dirty="0" err="1">
                <a:solidFill>
                  <a:srgbClr val="000000"/>
                </a:solidFill>
              </a:rPr>
              <a:t>pohli</a:t>
            </a:r>
            <a:r>
              <a:rPr lang="en-US" altLang="zh-TW" sz="1900" b="1" dirty="0">
                <a:solidFill>
                  <a:srgbClr val="000000"/>
                </a:solidFill>
              </a:rPr>
              <a:t>;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9  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chemeClr val="tx1">
                    <a:lumMod val="75000"/>
                  </a:schemeClr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"name 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Addre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Conte\n"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chemeClr val="bg1"/>
                </a:solidFill>
              </a:rPr>
              <a:t>10</a:t>
            </a:r>
            <a:r>
              <a:rPr lang="en-US" altLang="zh-TW" sz="1900" dirty="0">
                <a:solidFill>
                  <a:srgbClr val="990066"/>
                </a:solidFill>
              </a:rPr>
              <a:t>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fred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%5p %5p\n"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b="1" dirty="0">
                <a:solidFill>
                  <a:srgbClr val="0000CC"/>
                </a:solidFill>
              </a:rPr>
              <a:t>&amp;</a:t>
            </a:r>
            <a:r>
              <a:rPr lang="en-US" altLang="zh-TW" sz="1900" dirty="0" err="1">
                <a:solidFill>
                  <a:srgbClr val="000000"/>
                </a:solidFill>
              </a:rPr>
              <a:t>fred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fred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11 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zarina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%5p %5p\n"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b="1" dirty="0">
                <a:solidFill>
                  <a:srgbClr val="0000CC"/>
                </a:solidFill>
              </a:rPr>
              <a:t>&amp;</a:t>
            </a:r>
            <a:r>
              <a:rPr lang="en-US" altLang="zh-TW" sz="1900" dirty="0" err="1">
                <a:solidFill>
                  <a:srgbClr val="000000"/>
                </a:solidFill>
              </a:rPr>
              <a:t>zarina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zarina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12 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pohli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%5p %5p\n"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b="1" dirty="0">
                <a:solidFill>
                  <a:srgbClr val="0000CC"/>
                </a:solidFill>
              </a:rPr>
              <a:t>&amp;</a:t>
            </a:r>
            <a:r>
              <a:rPr lang="en-US" altLang="zh-TW" sz="1900" dirty="0" err="1">
                <a:solidFill>
                  <a:srgbClr val="000000"/>
                </a:solidFill>
              </a:rPr>
              <a:t>pohli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pohli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13 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rachel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%5p %5p\n"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b="1" dirty="0">
                <a:solidFill>
                  <a:srgbClr val="0000CC"/>
                </a:solidFill>
              </a:rPr>
              <a:t>&amp;</a:t>
            </a:r>
            <a:r>
              <a:rPr lang="en-US" altLang="zh-TW" sz="1900" dirty="0" err="1">
                <a:solidFill>
                  <a:srgbClr val="000000"/>
                </a:solidFill>
              </a:rPr>
              <a:t>rachel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rachel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14 </a:t>
            </a:r>
            <a:r>
              <a:rPr lang="en-US" altLang="zh-TW" sz="1900" b="1" dirty="0">
                <a:solidFill>
                  <a:srgbClr val="006699"/>
                </a:solidFill>
              </a:rPr>
              <a:t>return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>
                <a:solidFill>
                  <a:srgbClr val="FFC000"/>
                </a:solidFill>
              </a:rPr>
              <a:t>0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chemeClr val="bg1"/>
                </a:solidFill>
              </a:rPr>
              <a:t>15 </a:t>
            </a:r>
            <a:r>
              <a:rPr lang="en-US" altLang="zh-TW" sz="1900" b="1" dirty="0">
                <a:solidFill>
                  <a:srgbClr val="000000"/>
                </a:solidFill>
              </a:rPr>
              <a:t>}</a:t>
            </a:r>
            <a:r>
              <a:rPr lang="en-US" altLang="zh-TW" sz="1900" dirty="0">
                <a:solidFill>
                  <a:schemeClr val="bg1"/>
                </a:solidFill>
              </a:rPr>
              <a:t> </a:t>
            </a:r>
            <a:endParaRPr lang="en-US" altLang="zh-TW" sz="1900" dirty="0"/>
          </a:p>
        </p:txBody>
      </p:sp>
      <p:sp>
        <p:nvSpPr>
          <p:cNvPr id="146" name="Text Box 32">
            <a:extLst>
              <a:ext uri="{FF2B5EF4-FFF2-40B4-BE49-F238E27FC236}">
                <a16:creationId xmlns:a16="http://schemas.microsoft.com/office/drawing/2014/main" id="{52E4A87F-5F0F-4C81-AEE6-B95FE794BC61}"/>
              </a:ext>
            </a:extLst>
          </p:cNvPr>
          <p:cNvSpPr txBox="1"/>
          <p:nvPr/>
        </p:nvSpPr>
        <p:spPr>
          <a:xfrm>
            <a:off x="5106416" y="2222882"/>
            <a:ext cx="3508375" cy="1955800"/>
          </a:xfrm>
          <a:prstGeom prst="rect">
            <a:avLst/>
          </a:prstGeom>
          <a:solidFill>
            <a:srgbClr val="DDDDDD"/>
          </a:solidFill>
          <a:ln w="38100">
            <a:solidFill>
              <a:schemeClr val="bg1"/>
            </a:solidFill>
            <a:miter lim="800000"/>
          </a:ln>
          <a:effectLst/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name   </a:t>
            </a:r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Addre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Conte</a:t>
            </a:r>
          </a:p>
          <a:p>
            <a:pPr lvl="0"/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rachel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8f740 8f744</a:t>
            </a:r>
          </a:p>
          <a:p>
            <a:pPr lvl="0"/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pohli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 8f744 8f748</a:t>
            </a:r>
          </a:p>
          <a:p>
            <a:pPr lvl="0"/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zarina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8f748 8f74c</a:t>
            </a:r>
          </a:p>
          <a:p>
            <a:pPr lvl="0"/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fred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  8f74c     1</a:t>
            </a:r>
            <a:endParaRPr lang="zh-TW" altLang="en-US" b="1" dirty="0">
              <a:solidFill>
                <a:srgbClr val="0000CC"/>
              </a:solidFill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90" name="Rectangle 14">
            <a:extLst>
              <a:ext uri="{FF2B5EF4-FFF2-40B4-BE49-F238E27FC236}">
                <a16:creationId xmlns:a16="http://schemas.microsoft.com/office/drawing/2014/main" id="{736DCB78-36B5-664E-6917-5C5FB5B69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/>
              <a:t>Summary</a:t>
            </a:r>
          </a:p>
        </p:txBody>
      </p:sp>
      <p:sp>
        <p:nvSpPr>
          <p:cNvPr id="152591" name="Rectangle 15">
            <a:extLst>
              <a:ext uri="{FF2B5EF4-FFF2-40B4-BE49-F238E27FC236}">
                <a16:creationId xmlns:a16="http://schemas.microsoft.com/office/drawing/2014/main" id="{FCC0DF92-669F-F0C8-5DA5-166907F803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Contents</a:t>
            </a:r>
          </a:p>
          <a:p>
            <a:pPr lvl="1"/>
            <a:r>
              <a:rPr lang="en-US" altLang="zh-TW" dirty="0"/>
              <a:t>Variables hold values</a:t>
            </a:r>
          </a:p>
          <a:p>
            <a:pPr lvl="1"/>
            <a:r>
              <a:rPr lang="en-US" altLang="zh-TW" dirty="0"/>
              <a:t>Pointers hold addresses</a:t>
            </a:r>
          </a:p>
          <a:p>
            <a:r>
              <a:rPr lang="en-US" altLang="zh-TW" dirty="0"/>
              <a:t>Declaration:</a:t>
            </a:r>
          </a:p>
          <a:p>
            <a:pPr lvl="1"/>
            <a:r>
              <a:rPr lang="en-US" altLang="zh-TW" dirty="0"/>
              <a:t>Variables: type name;</a:t>
            </a:r>
          </a:p>
          <a:p>
            <a:pPr lvl="1"/>
            <a:r>
              <a:rPr lang="en-US" altLang="zh-TW" dirty="0"/>
              <a:t>Pointers:  type *name;</a:t>
            </a:r>
          </a:p>
          <a:p>
            <a:r>
              <a:rPr lang="en-US" altLang="zh-TW" dirty="0"/>
              <a:t>Both should be initialized at least to zero</a:t>
            </a:r>
          </a:p>
          <a:p>
            <a:pPr lvl="1"/>
            <a:r>
              <a:rPr lang="en-US" altLang="zh-TW" dirty="0"/>
              <a:t>type name=0; </a:t>
            </a:r>
          </a:p>
          <a:p>
            <a:pPr lvl="1"/>
            <a:r>
              <a:rPr lang="en-US" altLang="zh-TW" dirty="0"/>
              <a:t>type *name=NULL;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67A457-B429-3323-0BE6-5922D0D0FD9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zh-TW" altLang="en-US" dirty="0"/>
              <a:t>變數內的值</a:t>
            </a:r>
            <a:endParaRPr lang="en-US" altLang="zh-TW" dirty="0"/>
          </a:p>
          <a:p>
            <a:r>
              <a:rPr lang="zh-TW" altLang="en-US" dirty="0"/>
              <a:t>指標指向的位置</a:t>
            </a:r>
            <a:endParaRPr lang="en-US" altLang="zh-TW" dirty="0"/>
          </a:p>
          <a:p>
            <a:r>
              <a:rPr lang="zh-TW" altLang="en-US" dirty="0"/>
              <a:t>變數宣告</a:t>
            </a:r>
            <a:r>
              <a:rPr lang="en-US" altLang="zh-TW" dirty="0"/>
              <a:t>: type name;</a:t>
            </a:r>
          </a:p>
          <a:p>
            <a:r>
              <a:rPr lang="zh-TW" altLang="en-US" dirty="0"/>
              <a:t>指標宣告</a:t>
            </a:r>
            <a:r>
              <a:rPr lang="en-US" altLang="zh-TW" dirty="0"/>
              <a:t>:  type *name;</a:t>
            </a:r>
          </a:p>
          <a:p>
            <a:r>
              <a:rPr lang="zh-TW" altLang="en-US" dirty="0"/>
              <a:t>所有變數及指標都初始值必須被定義為零</a:t>
            </a:r>
            <a:endParaRPr lang="en-CA" altLang="zh-TW" dirty="0"/>
          </a:p>
          <a:p>
            <a:pPr lvl="1"/>
            <a:r>
              <a:rPr lang="en-US" altLang="zh-TW" dirty="0"/>
              <a:t>type name=0; </a:t>
            </a:r>
          </a:p>
          <a:p>
            <a:pPr lvl="1"/>
            <a:r>
              <a:rPr lang="en-US" altLang="zh-TW" dirty="0"/>
              <a:t>type *name=NULL;</a:t>
            </a:r>
          </a:p>
        </p:txBody>
      </p:sp>
      <p:pic>
        <p:nvPicPr>
          <p:cNvPr id="152592" name="Picture 16">
            <a:hlinkClick r:id="rId3" action="ppaction://hlinksldjump" tooltip="Summary"/>
            <a:extLst>
              <a:ext uri="{FF2B5EF4-FFF2-40B4-BE49-F238E27FC236}">
                <a16:creationId xmlns:a16="http://schemas.microsoft.com/office/drawing/2014/main" id="{908283EC-A3D9-1861-CBC8-D5BBFF5E04E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6511925"/>
            <a:ext cx="493713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00C0DCA4-922A-1CC7-AF92-96B6C1886F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目標</a:t>
            </a:r>
            <a:endParaRPr lang="en-US" altLang="zh-TW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5427FFC8-8F67-5FD0-C33B-9AA152F90F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/>
              <a:t>在這個單元我們將學習</a:t>
            </a:r>
            <a:r>
              <a:rPr lang="en-US" altLang="zh-TW"/>
              <a:t>:</a:t>
            </a:r>
          </a:p>
          <a:p>
            <a:pPr lvl="1"/>
            <a:r>
              <a:rPr lang="zh-TW" altLang="en-US"/>
              <a:t>介紹指標的概念</a:t>
            </a:r>
            <a:endParaRPr lang="en-US" altLang="zh-TW"/>
          </a:p>
          <a:p>
            <a:pPr lvl="1"/>
            <a:r>
              <a:rPr lang="zh-TW" altLang="en-US"/>
              <a:t>學習</a:t>
            </a:r>
            <a:r>
              <a:rPr lang="en-US" altLang="zh-TW"/>
              <a:t>VP</a:t>
            </a:r>
            <a:r>
              <a:rPr lang="zh-TW" altLang="en-US"/>
              <a:t>圖示表示法</a:t>
            </a:r>
            <a:endParaRPr lang="en-US" altLang="zh-TW"/>
          </a:p>
          <a:p>
            <a:pPr lvl="1"/>
            <a:r>
              <a:rPr lang="zh-TW" altLang="en-US"/>
              <a:t>在</a:t>
            </a:r>
            <a:r>
              <a:rPr lang="en-US" altLang="zh-TW"/>
              <a:t>ANSI-C</a:t>
            </a:r>
            <a:r>
              <a:rPr lang="zh-TW" altLang="en-US"/>
              <a:t>規範下，定義及初始化指標</a:t>
            </a:r>
          </a:p>
          <a:p>
            <a:r>
              <a:rPr lang="zh-TW" altLang="en-US"/>
              <a:t>在這個單元之後你將學習到</a:t>
            </a:r>
            <a:r>
              <a:rPr lang="en-US" altLang="zh-TW"/>
              <a:t>:</a:t>
            </a:r>
          </a:p>
          <a:p>
            <a:pPr lvl="1"/>
            <a:r>
              <a:rPr lang="zh-TW" altLang="en-US"/>
              <a:t>會寫</a:t>
            </a:r>
            <a:r>
              <a:rPr lang="en-US" altLang="zh-TW"/>
              <a:t>VP</a:t>
            </a:r>
            <a:r>
              <a:rPr lang="zh-TW" altLang="en-US"/>
              <a:t>圖指標器</a:t>
            </a:r>
            <a:endParaRPr lang="en-US" altLang="zh-TW"/>
          </a:p>
          <a:p>
            <a:pPr lvl="1"/>
            <a:r>
              <a:rPr lang="zh-TW" altLang="en-US"/>
              <a:t>在簡單的程式下使用指標器</a:t>
            </a:r>
            <a:endParaRPr lang="en-US" altLang="zh-TW"/>
          </a:p>
          <a:p>
            <a:pPr lvl="1"/>
            <a:r>
              <a:rPr lang="zh-TW" altLang="en-US"/>
              <a:t>對一個問題能正確的描述</a:t>
            </a:r>
          </a:p>
        </p:txBody>
      </p:sp>
      <p:sp>
        <p:nvSpPr>
          <p:cNvPr id="234500" name="AutoShape 4">
            <a:hlinkClick r:id="rId3" action="ppaction://hlinksldjump"/>
            <a:extLst>
              <a:ext uri="{FF2B5EF4-FFF2-40B4-BE49-F238E27FC236}">
                <a16:creationId xmlns:a16="http://schemas.microsoft.com/office/drawing/2014/main" id="{5BDD720F-1485-237E-84CF-01E31966E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8313" y="6516688"/>
            <a:ext cx="493712" cy="341312"/>
          </a:xfrm>
          <a:prstGeom prst="curvedLeftArrow">
            <a:avLst>
              <a:gd name="adj1" fmla="val 20000"/>
              <a:gd name="adj2" fmla="val 40000"/>
              <a:gd name="adj3" fmla="val 482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A1C29718-39E2-78E7-CB48-2336CDB53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Optional Discussion…</a:t>
            </a:r>
          </a:p>
        </p:txBody>
      </p:sp>
      <p:sp>
        <p:nvSpPr>
          <p:cNvPr id="86019" name="WordArt 3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CDEE7FBB-0C9A-FD27-38AA-96B53507349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0501" y="1477769"/>
            <a:ext cx="8593138" cy="32861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en-US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 panose="020B0A04020102020204" pitchFamily="34" charset="0"/>
              </a:rPr>
              <a:t>*&amp; - &amp;*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22FC-FD9C-E6BF-7F9F-48B1B0471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Check Your Comprehension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C3450-008D-A8DE-00CF-E7CD82E0A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Open work book: General Concepts §4 (pg. 25)</a:t>
            </a:r>
          </a:p>
          <a:p>
            <a:r>
              <a:rPr lang="en-CA" dirty="0"/>
              <a:t>Complete the questions</a:t>
            </a:r>
          </a:p>
          <a:p>
            <a:r>
              <a:rPr lang="en-CA" dirty="0"/>
              <a:t>(Use a computer program to check for the errors)</a:t>
            </a:r>
          </a:p>
          <a:p>
            <a:r>
              <a:rPr lang="en-CA" dirty="0"/>
              <a:t>Ask the facilitator or a tutor about anything that is confusing.</a:t>
            </a:r>
          </a:p>
          <a:p>
            <a:r>
              <a:rPr lang="en-CA" dirty="0"/>
              <a:t>When you are complete, have the TA stamp.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767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DBD6-B3B2-0710-84A5-19C089771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953" y="943605"/>
            <a:ext cx="8610600" cy="2616200"/>
          </a:xfrm>
        </p:spPr>
        <p:txBody>
          <a:bodyPr/>
          <a:lstStyle/>
          <a:p>
            <a:r>
              <a:rPr lang="en-CA" dirty="0"/>
              <a:t>Pointers, Addresses &amp; Functions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3FD3BE-BDE4-A4B7-42D5-8A4507F70D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39825" y="3559175"/>
            <a:ext cx="6859588" cy="3079750"/>
          </a:xfrm>
        </p:spPr>
        <p:txBody>
          <a:bodyPr>
            <a:normAutofit/>
          </a:bodyPr>
          <a:lstStyle/>
          <a:p>
            <a:r>
              <a:rPr lang="en-US" altLang="zh-TW" dirty="0"/>
              <a:t>Pre-Reading: Structuring Data and Building Algorithms §1.4</a:t>
            </a:r>
          </a:p>
          <a:p>
            <a:r>
              <a:rPr lang="en-US" altLang="zh-TW" dirty="0"/>
              <a:t>Link to </a:t>
            </a:r>
            <a:r>
              <a:rPr lang="en-US" altLang="zh-TW" dirty="0">
                <a:hlinkClick r:id="rId2" action="ppaction://hlinkpres?slideindex=1&amp;slidetitle="/>
              </a:rPr>
              <a:t>6sdba14vpfunc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12302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8811B0-2B9C-95FD-5864-27A36551EE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Input and Output</a:t>
            </a:r>
            <a:br>
              <a:rPr lang="en-CA" dirty="0"/>
            </a:br>
            <a:r>
              <a:rPr lang="en-CA" dirty="0"/>
              <a:t>Pointers and Variables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1C824A-9FF9-0CE1-C5A1-1686D2F3DD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Input Use Pointers (pass Addresses)</a:t>
            </a:r>
          </a:p>
          <a:p>
            <a:r>
              <a:rPr lang="en-CA" dirty="0"/>
              <a:t>Output Use Variables (pass Values)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641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2902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7BFF-77ED-4381-8293-926E9BE7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0B459-2715-496C-9C8E-B6FCB096C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format of </a:t>
            </a:r>
            <a:r>
              <a:rPr lang="en-US" dirty="0" err="1"/>
              <a:t>fscanf</a:t>
            </a:r>
            <a:r>
              <a:rPr lang="en-US" dirty="0"/>
              <a:t>()?</a:t>
            </a:r>
          </a:p>
          <a:p>
            <a:r>
              <a:rPr lang="en-US" dirty="0"/>
              <a:t>Can we get information without using pointers?</a:t>
            </a:r>
          </a:p>
          <a:p>
            <a:r>
              <a:rPr lang="en-US" dirty="0"/>
              <a:t>How do </a:t>
            </a:r>
            <a:r>
              <a:rPr lang="en-US" dirty="0" err="1"/>
              <a:t>fprintf</a:t>
            </a:r>
            <a:r>
              <a:rPr lang="en-US" dirty="0"/>
              <a:t>() &amp; </a:t>
            </a:r>
            <a:r>
              <a:rPr lang="en-US" dirty="0" err="1"/>
              <a:t>fscanf</a:t>
            </a:r>
            <a:r>
              <a:rPr lang="en-US" dirty="0"/>
              <a:t>() work?</a:t>
            </a:r>
          </a:p>
        </p:txBody>
      </p:sp>
    </p:spTree>
    <p:extLst>
      <p:ext uri="{BB962C8B-B14F-4D97-AF65-F5344CB8AC3E}">
        <p14:creationId xmlns:p14="http://schemas.microsoft.com/office/powerpoint/2010/main" val="3183462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Down 7">
            <a:extLst>
              <a:ext uri="{FF2B5EF4-FFF2-40B4-BE49-F238E27FC236}">
                <a16:creationId xmlns:a16="http://schemas.microsoft.com/office/drawing/2014/main" id="{EA7C355B-E4A5-4D4E-AC9E-AC2CFF34E4C9}"/>
              </a:ext>
            </a:extLst>
          </p:cNvPr>
          <p:cNvSpPr/>
          <p:nvPr/>
        </p:nvSpPr>
        <p:spPr bwMode="auto">
          <a:xfrm rot="10800000">
            <a:off x="958774" y="1713278"/>
            <a:ext cx="362310" cy="954106"/>
          </a:xfrm>
          <a:prstGeom prst="down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B7BFF-77ED-4381-8293-926E9BE7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format of </a:t>
            </a:r>
            <a:r>
              <a:rPr lang="en-US" dirty="0" err="1"/>
              <a:t>fscanf</a:t>
            </a:r>
            <a:r>
              <a:rPr lang="en-US" dirty="0"/>
              <a:t>()?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3525D-6C65-477D-BC40-6024AE63CD6D}"/>
              </a:ext>
            </a:extLst>
          </p:cNvPr>
          <p:cNvSpPr txBox="1"/>
          <p:nvPr/>
        </p:nvSpPr>
        <p:spPr>
          <a:xfrm>
            <a:off x="0" y="2544791"/>
            <a:ext cx="3262432" cy="138499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800" dirty="0">
                <a:solidFill>
                  <a:schemeClr val="tx2"/>
                </a:solidFill>
              </a:rPr>
              <a:t>Standard C 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function to input data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(</a:t>
            </a:r>
            <a:r>
              <a:rPr lang="en-CA" sz="2800" dirty="0" err="1">
                <a:solidFill>
                  <a:schemeClr val="tx2"/>
                </a:solidFill>
              </a:rPr>
              <a:t>stdio.h</a:t>
            </a:r>
            <a:r>
              <a:rPr lang="en-CA" sz="2800" dirty="0">
                <a:solidFill>
                  <a:schemeClr val="tx2"/>
                </a:solidFill>
              </a:rPr>
              <a:t>)</a:t>
            </a:r>
            <a:endParaRPr lang="en-US" sz="2800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BFAD98E1-0316-47D2-A161-01C512A2907A}"/>
              </a:ext>
            </a:extLst>
          </p:cNvPr>
          <p:cNvSpPr/>
          <p:nvPr/>
        </p:nvSpPr>
        <p:spPr bwMode="auto">
          <a:xfrm rot="10800000">
            <a:off x="3317935" y="1700932"/>
            <a:ext cx="362310" cy="2627511"/>
          </a:xfrm>
          <a:prstGeom prst="down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A96391-BCAF-4045-8D5D-8E5C28B6C4FE}"/>
              </a:ext>
            </a:extLst>
          </p:cNvPr>
          <p:cNvSpPr txBox="1"/>
          <p:nvPr/>
        </p:nvSpPr>
        <p:spPr>
          <a:xfrm>
            <a:off x="114819" y="4145228"/>
            <a:ext cx="5174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Where do I get the data?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862362-E6A8-44C8-8CB6-5528685EC934}"/>
              </a:ext>
            </a:extLst>
          </p:cNvPr>
          <p:cNvSpPr txBox="1"/>
          <p:nvPr/>
        </p:nvSpPr>
        <p:spPr>
          <a:xfrm>
            <a:off x="235014" y="4826534"/>
            <a:ext cx="51742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400050" indent="-457200" algn="ctr"/>
            <a:r>
              <a:rPr lang="en-CA" sz="2800" dirty="0">
                <a:solidFill>
                  <a:schemeClr val="tx2"/>
                </a:solidFill>
              </a:rPr>
              <a:t>stdin</a:t>
            </a:r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en-CA" sz="2800" dirty="0">
                <a:solidFill>
                  <a:srgbClr val="FF0000"/>
                </a:solidFill>
                <a:sym typeface="Wingdings" panose="05000000000000000000" pitchFamily="2" charset="2"/>
              </a:rPr>
              <a:t>st</a:t>
            </a:r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an</a:t>
            </a:r>
            <a:r>
              <a:rPr lang="en-CA" sz="2800" dirty="0">
                <a:solidFill>
                  <a:srgbClr val="FF0000"/>
                </a:solidFill>
                <a:sym typeface="Wingdings" panose="05000000000000000000" pitchFamily="2" charset="2"/>
              </a:rPr>
              <a:t>d</a:t>
            </a:r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ard </a:t>
            </a:r>
            <a:r>
              <a:rPr lang="en-CA" sz="2800" dirty="0">
                <a:solidFill>
                  <a:srgbClr val="FF0000"/>
                </a:solidFill>
                <a:sym typeface="Wingdings" panose="05000000000000000000" pitchFamily="2" charset="2"/>
              </a:rPr>
              <a:t>in</a:t>
            </a:r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put device </a:t>
            </a:r>
          </a:p>
          <a:p>
            <a:pPr marL="400050" indent="-457200" algn="ctr"/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(on PC, by default your keyboard)</a:t>
            </a:r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C571DD-CE7B-4E28-B6C3-209527EEC8FE}"/>
              </a:ext>
            </a:extLst>
          </p:cNvPr>
          <p:cNvSpPr txBox="1"/>
          <p:nvPr/>
        </p:nvSpPr>
        <p:spPr>
          <a:xfrm>
            <a:off x="3086141" y="2940928"/>
            <a:ext cx="5174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What type of data?</a:t>
            </a:r>
            <a:endParaRPr lang="en-CA" sz="2000" dirty="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BEAD85-370F-41B6-B8E2-8B714FC4CB76}"/>
              </a:ext>
            </a:extLst>
          </p:cNvPr>
          <p:cNvGrpSpPr/>
          <p:nvPr/>
        </p:nvGrpSpPr>
        <p:grpSpPr>
          <a:xfrm>
            <a:off x="5673717" y="3589779"/>
            <a:ext cx="1468964" cy="1477327"/>
            <a:chOff x="6475552" y="3173782"/>
            <a:chExt cx="1468964" cy="147732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120A59-BB9F-4714-B5F3-9F799BF564FC}"/>
                </a:ext>
              </a:extLst>
            </p:cNvPr>
            <p:cNvSpPr txBox="1"/>
            <p:nvPr/>
          </p:nvSpPr>
          <p:spPr>
            <a:xfrm>
              <a:off x="6475552" y="3173782"/>
              <a:ext cx="1468964" cy="5232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marL="400050" indent="-457200" algn="ctr"/>
              <a:r>
                <a:rPr lang="en-CA" sz="2800" dirty="0">
                  <a:solidFill>
                    <a:schemeClr val="tx2"/>
                  </a:solidFill>
                </a:rPr>
                <a:t>1 double</a:t>
              </a:r>
              <a:endParaRPr lang="en-US" sz="16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E30D54-772C-4177-B46D-21F312FF579D}"/>
                </a:ext>
              </a:extLst>
            </p:cNvPr>
            <p:cNvSpPr txBox="1"/>
            <p:nvPr/>
          </p:nvSpPr>
          <p:spPr>
            <a:xfrm>
              <a:off x="6475552" y="3697002"/>
              <a:ext cx="1468964" cy="9541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>
                  <a:solidFill>
                    <a:srgbClr val="FF0000"/>
                  </a:solidFill>
                </a:rPr>
                <a:t>l</a:t>
              </a:r>
              <a:r>
                <a:rPr lang="en-CA" sz="2800" dirty="0">
                  <a:solidFill>
                    <a:schemeClr val="tx2"/>
                  </a:solidFill>
                </a:rPr>
                <a:t>ong</a:t>
              </a:r>
              <a:endParaRPr lang="en-US" sz="1600" dirty="0"/>
            </a:p>
            <a:p>
              <a:pPr algn="ctr"/>
              <a:r>
                <a:rPr lang="en-CA" sz="2800" dirty="0">
                  <a:solidFill>
                    <a:srgbClr val="FF0000"/>
                  </a:solidFill>
                </a:rPr>
                <a:t>f</a:t>
              </a:r>
              <a:r>
                <a:rPr lang="en-CA" sz="2800" dirty="0">
                  <a:solidFill>
                    <a:schemeClr val="tx2"/>
                  </a:solidFill>
                </a:rPr>
                <a:t>loating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2A04C95-7BCB-4781-A3B4-617C50FD699B}"/>
              </a:ext>
            </a:extLst>
          </p:cNvPr>
          <p:cNvSpPr txBox="1"/>
          <p:nvPr/>
        </p:nvSpPr>
        <p:spPr>
          <a:xfrm>
            <a:off x="5673242" y="2142537"/>
            <a:ext cx="3535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Where to put it?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34DA03-ED36-4951-8FD1-F774383EBF83}"/>
              </a:ext>
            </a:extLst>
          </p:cNvPr>
          <p:cNvSpPr/>
          <p:nvPr/>
        </p:nvSpPr>
        <p:spPr>
          <a:xfrm>
            <a:off x="0" y="931492"/>
            <a:ext cx="8024501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 dirty="0" err="1">
                <a:solidFill>
                  <a:schemeClr val="tx2"/>
                </a:solidFill>
                <a:latin typeface="Consolas" panose="020B0609020204030204" pitchFamily="49" charset="0"/>
              </a:rPr>
              <a:t>fscanf</a:t>
            </a:r>
            <a:r>
              <a:rPr lang="en-US" sz="4400" dirty="0">
                <a:solidFill>
                  <a:schemeClr val="tx2"/>
                </a:solidFill>
                <a:latin typeface="Consolas" panose="020B0609020204030204" pitchFamily="49" charset="0"/>
              </a:rPr>
              <a:t>(stdin,“%</a:t>
            </a:r>
            <a:r>
              <a:rPr lang="en-US" sz="4400" dirty="0" err="1">
                <a:solidFill>
                  <a:schemeClr val="tx2"/>
                </a:solidFill>
                <a:latin typeface="Consolas" panose="020B0609020204030204" pitchFamily="49" charset="0"/>
              </a:rPr>
              <a:t>lf</a:t>
            </a:r>
            <a:r>
              <a:rPr lang="en-US" sz="4400" dirty="0">
                <a:solidFill>
                  <a:schemeClr val="tx2"/>
                </a:solidFill>
                <a:latin typeface="Consolas" panose="020B0609020204030204" pitchFamily="49" charset="0"/>
              </a:rPr>
              <a:t>”, &amp;x);</a:t>
            </a:r>
            <a:endParaRPr lang="en-IN" sz="44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8725342-D074-4713-881A-B02C5FB5B9E3}"/>
              </a:ext>
            </a:extLst>
          </p:cNvPr>
          <p:cNvSpPr/>
          <p:nvPr/>
        </p:nvSpPr>
        <p:spPr bwMode="auto">
          <a:xfrm rot="10800000">
            <a:off x="6625498" y="1713131"/>
            <a:ext cx="362310" cy="526939"/>
          </a:xfrm>
          <a:prstGeom prst="down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B2CD7F82-AAC2-49B3-BF52-AD83B0822E16}"/>
              </a:ext>
            </a:extLst>
          </p:cNvPr>
          <p:cNvSpPr/>
          <p:nvPr/>
        </p:nvSpPr>
        <p:spPr bwMode="auto">
          <a:xfrm rot="10800000">
            <a:off x="5027084" y="1700931"/>
            <a:ext cx="362310" cy="1401191"/>
          </a:xfrm>
          <a:prstGeom prst="down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8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7" grpId="0" animBg="1"/>
      <p:bldP spid="10" grpId="0"/>
      <p:bldP spid="11" grpId="0" animBg="1"/>
      <p:bldP spid="12" grpId="0"/>
      <p:bldP spid="15" grpId="0"/>
      <p:bldP spid="19" grpId="0" animBg="1"/>
      <p:bldP spid="2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95C2-E2A8-48D1-B1DD-2DEBFBAF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get info without Pointers?</a:t>
            </a:r>
          </a:p>
        </p:txBody>
      </p:sp>
      <p:sp>
        <p:nvSpPr>
          <p:cNvPr id="3" name="&quot;Not Allowed&quot; Symbol 2">
            <a:extLst>
              <a:ext uri="{FF2B5EF4-FFF2-40B4-BE49-F238E27FC236}">
                <a16:creationId xmlns:a16="http://schemas.microsoft.com/office/drawing/2014/main" id="{9D1479ED-45D5-018E-B590-8E212649E015}"/>
              </a:ext>
            </a:extLst>
          </p:cNvPr>
          <p:cNvSpPr/>
          <p:nvPr/>
        </p:nvSpPr>
        <p:spPr bwMode="auto">
          <a:xfrm>
            <a:off x="4170110" y="1410056"/>
            <a:ext cx="854579" cy="893036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85D8CA7-7911-9609-B493-BDB8FBCDAFD4}"/>
              </a:ext>
            </a:extLst>
          </p:cNvPr>
          <p:cNvGrpSpPr/>
          <p:nvPr/>
        </p:nvGrpSpPr>
        <p:grpSpPr>
          <a:xfrm>
            <a:off x="5689951" y="1537487"/>
            <a:ext cx="3110364" cy="2166711"/>
            <a:chOff x="5525327" y="1588773"/>
            <a:chExt cx="3110364" cy="2166711"/>
          </a:xfrm>
        </p:grpSpPr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12A435AC-31F2-0D35-C41F-567BBEE11FB6}"/>
                </a:ext>
              </a:extLst>
            </p:cNvPr>
            <p:cNvCxnSpPr>
              <a:endCxn id="15" idx="3"/>
            </p:cNvCxnSpPr>
            <p:nvPr/>
          </p:nvCxnSpPr>
          <p:spPr bwMode="auto">
            <a:xfrm flipH="1">
              <a:off x="5525327" y="3419165"/>
              <a:ext cx="851696" cy="154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387C976E-E4F0-EF8A-7834-ACD231AA5AE9}"/>
                </a:ext>
              </a:extLst>
            </p:cNvPr>
            <p:cNvSpPr/>
            <p:nvPr/>
          </p:nvSpPr>
          <p:spPr bwMode="auto">
            <a:xfrm>
              <a:off x="7468384" y="2232210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4A11386-3728-1C27-C997-507A74893B9B}"/>
                </a:ext>
              </a:extLst>
            </p:cNvPr>
            <p:cNvSpPr txBox="1"/>
            <p:nvPr/>
          </p:nvSpPr>
          <p:spPr>
            <a:xfrm>
              <a:off x="7463698" y="2748933"/>
              <a:ext cx="1082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%</a:t>
              </a:r>
              <a:r>
                <a:rPr lang="en-US" sz="2400" dirty="0" err="1">
                  <a:solidFill>
                    <a:srgbClr val="0033CC"/>
                  </a:solidFill>
                  <a:latin typeface="Consolas" panose="020B0609020204030204" pitchFamily="49" charset="0"/>
                </a:rPr>
                <a:t>lf</a:t>
              </a:r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83F18D1D-0382-3728-2596-E4D0AE854B75}"/>
                </a:ext>
              </a:extLst>
            </p:cNvPr>
            <p:cNvGrpSpPr/>
            <p:nvPr/>
          </p:nvGrpSpPr>
          <p:grpSpPr>
            <a:xfrm>
              <a:off x="5845973" y="1831741"/>
              <a:ext cx="1493896" cy="1923743"/>
              <a:chOff x="1893173" y="4693741"/>
              <a:chExt cx="1493896" cy="1923743"/>
            </a:xfrm>
          </p:grpSpPr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12FADD5D-A116-263E-FBD7-7D30EB6757AD}"/>
                  </a:ext>
                </a:extLst>
              </p:cNvPr>
              <p:cNvSpPr txBox="1"/>
              <p:nvPr/>
            </p:nvSpPr>
            <p:spPr>
              <a:xfrm>
                <a:off x="1893173" y="4693741"/>
                <a:ext cx="1187769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FDFB76B1-C385-D698-E673-30DE096C7811}"/>
                  </a:ext>
                </a:extLst>
              </p:cNvPr>
              <p:cNvSpPr/>
              <p:nvPr/>
            </p:nvSpPr>
            <p:spPr bwMode="auto">
              <a:xfrm>
                <a:off x="1964999" y="5104804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173B2219-6035-1201-4FFD-C83EA9AC5CD4}"/>
                  </a:ext>
                </a:extLst>
              </p:cNvPr>
              <p:cNvSpPr/>
              <p:nvPr/>
            </p:nvSpPr>
            <p:spPr bwMode="auto">
              <a:xfrm>
                <a:off x="1964999" y="558870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4887B827-BFCC-14C5-1E64-4BF7CD97B705}"/>
                  </a:ext>
                </a:extLst>
              </p:cNvPr>
              <p:cNvSpPr/>
              <p:nvPr/>
            </p:nvSpPr>
            <p:spPr bwMode="auto">
              <a:xfrm>
                <a:off x="1964999" y="6072598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C70A26DD-0F62-2735-2DD5-E17A5BD493D0}"/>
                  </a:ext>
                </a:extLst>
              </p:cNvPr>
              <p:cNvSpPr/>
              <p:nvPr/>
            </p:nvSpPr>
            <p:spPr bwMode="auto">
              <a:xfrm>
                <a:off x="2305497" y="6064448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&quot;No&quot; Symbol 11">
                <a:extLst>
                  <a:ext uri="{FF2B5EF4-FFF2-40B4-BE49-F238E27FC236}">
                    <a16:creationId xmlns:a16="http://schemas.microsoft.com/office/drawing/2014/main" id="{B83F11AF-EAA7-729B-5513-38B895D0AAE2}"/>
                  </a:ext>
                </a:extLst>
              </p:cNvPr>
              <p:cNvSpPr/>
              <p:nvPr/>
            </p:nvSpPr>
            <p:spPr bwMode="auto">
              <a:xfrm>
                <a:off x="2974552" y="4832577"/>
                <a:ext cx="164161" cy="150665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5458934F-36A9-F7E0-BCDB-9EDDB9BC88DE}"/>
                  </a:ext>
                </a:extLst>
              </p:cNvPr>
              <p:cNvSpPr/>
              <p:nvPr/>
            </p:nvSpPr>
            <p:spPr bwMode="auto">
              <a:xfrm>
                <a:off x="1923613" y="4774200"/>
                <a:ext cx="1261382" cy="1843284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7F38CFAB-994A-B91F-C147-145ED98A6EFB}"/>
                  </a:ext>
                </a:extLst>
              </p:cNvPr>
              <p:cNvSpPr/>
              <p:nvPr/>
            </p:nvSpPr>
            <p:spPr bwMode="auto">
              <a:xfrm>
                <a:off x="2295589" y="5588701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3273EF6B-2226-F2F6-E018-DDDCDF46590D}"/>
                  </a:ext>
                </a:extLst>
              </p:cNvPr>
              <p:cNvSpPr/>
              <p:nvPr/>
            </p:nvSpPr>
            <p:spPr bwMode="auto">
              <a:xfrm>
                <a:off x="2295588" y="5104804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E0ABF3DB-04E7-3703-2A32-7189E1FE3609}"/>
                  </a:ext>
                </a:extLst>
              </p:cNvPr>
              <p:cNvCxnSpPr/>
              <p:nvPr/>
            </p:nvCxnSpPr>
            <p:spPr bwMode="auto">
              <a:xfrm flipH="1">
                <a:off x="2698971" y="5322794"/>
                <a:ext cx="681109" cy="225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9151C5DD-7C90-9D7F-AB01-F98D3FE61D4B}"/>
                  </a:ext>
                </a:extLst>
              </p:cNvPr>
              <p:cNvCxnSpPr/>
              <p:nvPr/>
            </p:nvCxnSpPr>
            <p:spPr bwMode="auto">
              <a:xfrm flipH="1">
                <a:off x="2705960" y="5806691"/>
                <a:ext cx="681109" cy="225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21D62807-C93D-1EAE-0313-0BF644D9ED82}"/>
                </a:ext>
              </a:extLst>
            </p:cNvPr>
            <p:cNvCxnSpPr/>
            <p:nvPr/>
          </p:nvCxnSpPr>
          <p:spPr bwMode="auto">
            <a:xfrm>
              <a:off x="6714683" y="2460794"/>
              <a:ext cx="740845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3F83799-A845-3211-9E4D-27AB7C39F155}"/>
                </a:ext>
              </a:extLst>
            </p:cNvPr>
            <p:cNvCxnSpPr/>
            <p:nvPr/>
          </p:nvCxnSpPr>
          <p:spPr bwMode="auto">
            <a:xfrm>
              <a:off x="8013184" y="1588773"/>
              <a:ext cx="0" cy="64343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D795F87C-ED51-92E5-8046-CFBEAB6F6D03}"/>
                </a:ext>
              </a:extLst>
            </p:cNvPr>
            <p:cNvCxnSpPr/>
            <p:nvPr/>
          </p:nvCxnSpPr>
          <p:spPr bwMode="auto">
            <a:xfrm>
              <a:off x="6731372" y="2944691"/>
              <a:ext cx="740845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FDF0D9E7-BA9F-C2B2-5B1F-1C54CE307415}"/>
                </a:ext>
              </a:extLst>
            </p:cNvPr>
            <p:cNvSpPr/>
            <p:nvPr/>
          </p:nvSpPr>
          <p:spPr bwMode="auto">
            <a:xfrm>
              <a:off x="7468384" y="277461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15F4A7-B8B9-3FDD-CBC9-804CF7B62132}"/>
              </a:ext>
            </a:extLst>
          </p:cNvPr>
          <p:cNvGrpSpPr/>
          <p:nvPr/>
        </p:nvGrpSpPr>
        <p:grpSpPr>
          <a:xfrm>
            <a:off x="4464718" y="2498562"/>
            <a:ext cx="1257904" cy="1163588"/>
            <a:chOff x="5891877" y="3335462"/>
            <a:chExt cx="1257904" cy="285673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6B0BA5-F2B4-0D33-905C-29D42346235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2C77BF-8484-9423-D37E-813CEA845FD7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6A173C-1309-32AF-416B-F53F4651A452}"/>
              </a:ext>
            </a:extLst>
          </p:cNvPr>
          <p:cNvGrpSpPr/>
          <p:nvPr/>
        </p:nvGrpSpPr>
        <p:grpSpPr>
          <a:xfrm>
            <a:off x="4522644" y="2759819"/>
            <a:ext cx="1167307" cy="841500"/>
            <a:chOff x="6877748" y="1750241"/>
            <a:chExt cx="1167307" cy="8415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62ED88-17BD-7AA6-D0B1-F2245712004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8B932F0-0CE2-9D4E-4B51-6ED42423D6D8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117" name="Arrow: Down 116">
            <a:extLst>
              <a:ext uri="{FF2B5EF4-FFF2-40B4-BE49-F238E27FC236}">
                <a16:creationId xmlns:a16="http://schemas.microsoft.com/office/drawing/2014/main" id="{DADDFE90-D0F6-6A9B-5AE7-8D6755AAAA88}"/>
              </a:ext>
            </a:extLst>
          </p:cNvPr>
          <p:cNvSpPr/>
          <p:nvPr/>
        </p:nvSpPr>
        <p:spPr bwMode="auto">
          <a:xfrm rot="5400000" flipV="1">
            <a:off x="-142505" y="150542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887422E8-C0E8-6810-F0AA-906F5F8E50DB}"/>
              </a:ext>
            </a:extLst>
          </p:cNvPr>
          <p:cNvSpPr/>
          <p:nvPr/>
        </p:nvSpPr>
        <p:spPr bwMode="auto">
          <a:xfrm rot="5400000" flipV="1">
            <a:off x="-156062" y="195720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9" name="Arrow: Down 118">
            <a:extLst>
              <a:ext uri="{FF2B5EF4-FFF2-40B4-BE49-F238E27FC236}">
                <a16:creationId xmlns:a16="http://schemas.microsoft.com/office/drawing/2014/main" id="{C34E3EF7-23EE-4DEA-02F5-9254055BCA3C}"/>
              </a:ext>
            </a:extLst>
          </p:cNvPr>
          <p:cNvSpPr/>
          <p:nvPr/>
        </p:nvSpPr>
        <p:spPr bwMode="auto">
          <a:xfrm rot="5400000" flipV="1">
            <a:off x="-156062" y="224175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0" name="Arrow: Down 119">
            <a:extLst>
              <a:ext uri="{FF2B5EF4-FFF2-40B4-BE49-F238E27FC236}">
                <a16:creationId xmlns:a16="http://schemas.microsoft.com/office/drawing/2014/main" id="{D28F2F41-895E-1CB8-3F62-8420780296DA}"/>
              </a:ext>
            </a:extLst>
          </p:cNvPr>
          <p:cNvSpPr/>
          <p:nvPr/>
        </p:nvSpPr>
        <p:spPr bwMode="auto">
          <a:xfrm rot="5400000" flipV="1">
            <a:off x="333538" y="257488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1" name="Arrow: Down 120">
            <a:extLst>
              <a:ext uri="{FF2B5EF4-FFF2-40B4-BE49-F238E27FC236}">
                <a16:creationId xmlns:a16="http://schemas.microsoft.com/office/drawing/2014/main" id="{2B72A5E9-4FA1-A31F-B42E-F4B81DDC4544}"/>
              </a:ext>
            </a:extLst>
          </p:cNvPr>
          <p:cNvSpPr/>
          <p:nvPr/>
        </p:nvSpPr>
        <p:spPr bwMode="auto">
          <a:xfrm rot="5400000" flipV="1">
            <a:off x="333538" y="287157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2" name="Arrow: Down 121">
            <a:extLst>
              <a:ext uri="{FF2B5EF4-FFF2-40B4-BE49-F238E27FC236}">
                <a16:creationId xmlns:a16="http://schemas.microsoft.com/office/drawing/2014/main" id="{552A6029-FA07-FED0-CBDF-CE807CE46FF5}"/>
              </a:ext>
            </a:extLst>
          </p:cNvPr>
          <p:cNvSpPr/>
          <p:nvPr/>
        </p:nvSpPr>
        <p:spPr bwMode="auto">
          <a:xfrm rot="5400000" flipV="1">
            <a:off x="333538" y="315612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3" name="Arrow: Down 122">
            <a:extLst>
              <a:ext uri="{FF2B5EF4-FFF2-40B4-BE49-F238E27FC236}">
                <a16:creationId xmlns:a16="http://schemas.microsoft.com/office/drawing/2014/main" id="{488E2BF1-4442-B1D6-FE4C-EF53834257F0}"/>
              </a:ext>
            </a:extLst>
          </p:cNvPr>
          <p:cNvSpPr/>
          <p:nvPr/>
        </p:nvSpPr>
        <p:spPr bwMode="auto">
          <a:xfrm rot="5400000" flipV="1">
            <a:off x="333538" y="342448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6A9CE94-3569-C717-FAA7-531A99B59038}"/>
              </a:ext>
            </a:extLst>
          </p:cNvPr>
          <p:cNvSpPr txBox="1"/>
          <p:nvPr/>
        </p:nvSpPr>
        <p:spPr>
          <a:xfrm>
            <a:off x="7628322" y="2147903"/>
            <a:ext cx="1167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6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9099777-2AFB-9A17-E30E-C56FBF162C8D}"/>
              </a:ext>
            </a:extLst>
          </p:cNvPr>
          <p:cNvSpPr txBox="1"/>
          <p:nvPr/>
        </p:nvSpPr>
        <p:spPr>
          <a:xfrm>
            <a:off x="4565728" y="3121431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CD671205-E8AA-19C6-3966-60852C213174}"/>
              </a:ext>
            </a:extLst>
          </p:cNvPr>
          <p:cNvGrpSpPr/>
          <p:nvPr/>
        </p:nvGrpSpPr>
        <p:grpSpPr>
          <a:xfrm>
            <a:off x="5931990" y="4343248"/>
            <a:ext cx="2763042" cy="2013827"/>
            <a:chOff x="5878817" y="4330819"/>
            <a:chExt cx="2763042" cy="2013827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244D31A1-FE6D-28B7-48FE-334F30A0E7B9}"/>
                </a:ext>
              </a:extLst>
            </p:cNvPr>
            <p:cNvGrpSpPr/>
            <p:nvPr/>
          </p:nvGrpSpPr>
          <p:grpSpPr>
            <a:xfrm>
              <a:off x="5878817" y="4330819"/>
              <a:ext cx="2763042" cy="2013827"/>
              <a:chOff x="5878817" y="4330819"/>
              <a:chExt cx="2763042" cy="2013827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0B4DA0E-356A-CBE8-388C-B2D946EFC816}"/>
                  </a:ext>
                </a:extLst>
              </p:cNvPr>
              <p:cNvSpPr/>
              <p:nvPr/>
            </p:nvSpPr>
            <p:spPr bwMode="auto">
              <a:xfrm>
                <a:off x="7463270" y="5395129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1D06B17-345E-C92C-B8F4-45633F41FFFF}"/>
                  </a:ext>
                </a:extLst>
              </p:cNvPr>
              <p:cNvSpPr txBox="1"/>
              <p:nvPr/>
            </p:nvSpPr>
            <p:spPr>
              <a:xfrm>
                <a:off x="7474552" y="5369444"/>
                <a:ext cx="11673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  <a:latin typeface="Consolas" panose="020B0609020204030204" pitchFamily="49" charset="0"/>
                  </a:rPr>
                  <a:t>%</a:t>
                </a:r>
                <a:r>
                  <a:rPr lang="en-US" sz="2400" dirty="0" err="1">
                    <a:solidFill>
                      <a:srgbClr val="0033CC"/>
                    </a:solidFill>
                    <a:latin typeface="Consolas" panose="020B0609020204030204" pitchFamily="49" charset="0"/>
                  </a:rPr>
                  <a:t>lf</a:t>
                </a:r>
                <a:endParaRPr lang="en-IN" sz="2400" dirty="0">
                  <a:solidFill>
                    <a:srgbClr val="0033CC"/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AE6EBBD7-2CCA-3110-1FB3-A2135ECC3DED}"/>
                  </a:ext>
                </a:extLst>
              </p:cNvPr>
              <p:cNvCxnSpPr/>
              <p:nvPr/>
            </p:nvCxnSpPr>
            <p:spPr bwMode="auto">
              <a:xfrm>
                <a:off x="6709569" y="5081305"/>
                <a:ext cx="740845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5A6BBFAE-4043-F84B-E073-6B81098BF75C}"/>
                  </a:ext>
                </a:extLst>
              </p:cNvPr>
              <p:cNvCxnSpPr/>
              <p:nvPr/>
            </p:nvCxnSpPr>
            <p:spPr bwMode="auto">
              <a:xfrm>
                <a:off x="6726258" y="5565202"/>
                <a:ext cx="740845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35B8B6B6-C917-4FBF-39CF-63C2219CFC3F}"/>
                  </a:ext>
                </a:extLst>
              </p:cNvPr>
              <p:cNvCxnSpPr/>
              <p:nvPr/>
            </p:nvCxnSpPr>
            <p:spPr bwMode="auto">
              <a:xfrm flipV="1">
                <a:off x="8046923" y="4330819"/>
                <a:ext cx="0" cy="5951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48F6AC6-8301-9D16-FF49-764ADF890D40}"/>
                  </a:ext>
                </a:extLst>
              </p:cNvPr>
              <p:cNvSpPr/>
              <p:nvPr/>
            </p:nvSpPr>
            <p:spPr bwMode="auto">
              <a:xfrm>
                <a:off x="7463270" y="485272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19DDA31B-A1AE-7B25-5EC3-B978EDD6C694}"/>
                  </a:ext>
                </a:extLst>
              </p:cNvPr>
              <p:cNvGrpSpPr/>
              <p:nvPr/>
            </p:nvGrpSpPr>
            <p:grpSpPr>
              <a:xfrm>
                <a:off x="5878817" y="4445611"/>
                <a:ext cx="1501769" cy="1899035"/>
                <a:chOff x="3580785" y="4226236"/>
                <a:chExt cx="1501769" cy="1899035"/>
              </a:xfrm>
            </p:grpSpPr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45F228AC-3A91-B813-C7C6-596D2C3CFB1D}"/>
                    </a:ext>
                  </a:extLst>
                </p:cNvPr>
                <p:cNvSpPr/>
                <p:nvPr/>
              </p:nvSpPr>
              <p:spPr bwMode="auto">
                <a:xfrm>
                  <a:off x="3612950" y="4281987"/>
                  <a:ext cx="1261382" cy="1843284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0033CC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28BD36E3-7F48-F751-0819-8660B66CFCE9}"/>
                    </a:ext>
                  </a:extLst>
                </p:cNvPr>
                <p:cNvSpPr txBox="1"/>
                <p:nvPr/>
              </p:nvSpPr>
              <p:spPr>
                <a:xfrm>
                  <a:off x="3580785" y="4226236"/>
                  <a:ext cx="1232677" cy="461665"/>
                </a:xfrm>
                <a:prstGeom prst="rect">
                  <a:avLst/>
                </a:prstGeom>
                <a:noFill/>
                <a:ln>
                  <a:noFill/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()</a:t>
                  </a:r>
                </a:p>
              </p:txBody>
            </p:sp>
            <p:sp>
              <p:nvSpPr>
                <p:cNvPr id="108" name="&quot;No&quot; Symbol 11">
                  <a:extLst>
                    <a:ext uri="{FF2B5EF4-FFF2-40B4-BE49-F238E27FC236}">
                      <a16:creationId xmlns:a16="http://schemas.microsoft.com/office/drawing/2014/main" id="{98B9DB27-9E64-12F0-0D23-F5C3D6F7635A}"/>
                    </a:ext>
                  </a:extLst>
                </p:cNvPr>
                <p:cNvSpPr/>
                <p:nvPr/>
              </p:nvSpPr>
              <p:spPr bwMode="auto">
                <a:xfrm>
                  <a:off x="4649301" y="4337815"/>
                  <a:ext cx="164161" cy="150665"/>
                </a:xfrm>
                <a:prstGeom prst="noSmoking">
                  <a:avLst>
                    <a:gd name="adj" fmla="val 13748"/>
                  </a:avLst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3BD8873E-DA34-AC5E-AB88-95D9364603D7}"/>
                    </a:ext>
                  </a:extLst>
                </p:cNvPr>
                <p:cNvSpPr/>
                <p:nvPr/>
              </p:nvSpPr>
              <p:spPr bwMode="auto">
                <a:xfrm>
                  <a:off x="3646155" y="4648065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443BE53A-1E81-A974-24CA-A5526F6235BB}"/>
                    </a:ext>
                  </a:extLst>
                </p:cNvPr>
                <p:cNvSpPr/>
                <p:nvPr/>
              </p:nvSpPr>
              <p:spPr bwMode="auto">
                <a:xfrm>
                  <a:off x="3646155" y="5131962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E40F7300-BDF7-2B7C-A8FD-3700723FEF01}"/>
                    </a:ext>
                  </a:extLst>
                </p:cNvPr>
                <p:cNvSpPr/>
                <p:nvPr/>
              </p:nvSpPr>
              <p:spPr bwMode="auto">
                <a:xfrm>
                  <a:off x="3646155" y="5615859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112" name="Straight Arrow Connector 111">
                  <a:extLst>
                    <a:ext uri="{FF2B5EF4-FFF2-40B4-BE49-F238E27FC236}">
                      <a16:creationId xmlns:a16="http://schemas.microsoft.com/office/drawing/2014/main" id="{F065EE20-0285-A8AA-99BD-579EFA17CCEC}"/>
                    </a:ext>
                  </a:extLst>
                </p:cNvPr>
                <p:cNvCxnSpPr/>
                <p:nvPr/>
              </p:nvCxnSpPr>
              <p:spPr bwMode="auto">
                <a:xfrm flipH="1">
                  <a:off x="4394456" y="4862189"/>
                  <a:ext cx="681109" cy="2257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3" name="Straight Arrow Connector 112">
                  <a:extLst>
                    <a:ext uri="{FF2B5EF4-FFF2-40B4-BE49-F238E27FC236}">
                      <a16:creationId xmlns:a16="http://schemas.microsoft.com/office/drawing/2014/main" id="{F6D08BD9-9F20-9039-ACFA-612E33042585}"/>
                    </a:ext>
                  </a:extLst>
                </p:cNvPr>
                <p:cNvCxnSpPr/>
                <p:nvPr/>
              </p:nvCxnSpPr>
              <p:spPr bwMode="auto">
                <a:xfrm flipH="1">
                  <a:off x="4401445" y="5346086"/>
                  <a:ext cx="681109" cy="2257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018D9D3F-ECAA-40CF-FABB-54F1939987AC}"/>
                    </a:ext>
                  </a:extLst>
                </p:cNvPr>
                <p:cNvSpPr/>
                <p:nvPr/>
              </p:nvSpPr>
              <p:spPr bwMode="auto">
                <a:xfrm>
                  <a:off x="3951207" y="4653199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42799120-DD6B-DEAF-61E8-BB144B21B8E3}"/>
                    </a:ext>
                  </a:extLst>
                </p:cNvPr>
                <p:cNvSpPr/>
                <p:nvPr/>
              </p:nvSpPr>
              <p:spPr bwMode="auto">
                <a:xfrm>
                  <a:off x="3948343" y="5131962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3DCE96D-8B01-1CD8-5428-6BFE6CF6D0B4}"/>
                </a:ext>
              </a:extLst>
            </p:cNvPr>
            <p:cNvSpPr txBox="1"/>
            <p:nvPr/>
          </p:nvSpPr>
          <p:spPr>
            <a:xfrm>
              <a:off x="6092271" y="58005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C66C1AB2-DA37-EF14-DF4D-8C7AE5A6F72C}"/>
              </a:ext>
            </a:extLst>
          </p:cNvPr>
          <p:cNvSpPr txBox="1"/>
          <p:nvPr/>
        </p:nvSpPr>
        <p:spPr>
          <a:xfrm>
            <a:off x="7571824" y="4841755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6.0000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C453CD-50C3-00B4-0EEC-697C751553F0}"/>
              </a:ext>
            </a:extLst>
          </p:cNvPr>
          <p:cNvSpPr txBox="1"/>
          <p:nvPr/>
        </p:nvSpPr>
        <p:spPr>
          <a:xfrm>
            <a:off x="6101161" y="5812948"/>
            <a:ext cx="1129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2DE9AC6-AF70-A8F7-E3B2-7E2BD982495E}"/>
              </a:ext>
            </a:extLst>
          </p:cNvPr>
          <p:cNvCxnSpPr/>
          <p:nvPr/>
        </p:nvCxnSpPr>
        <p:spPr bwMode="auto">
          <a:xfrm>
            <a:off x="4972556" y="3595292"/>
            <a:ext cx="959434" cy="24703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7883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6" grpId="0"/>
      <p:bldP spid="129" grpId="0"/>
      <p:bldP spid="141" grpId="0"/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74CBDC8-861D-CB9C-E0E5-5085AA24B36F}"/>
              </a:ext>
            </a:extLst>
          </p:cNvPr>
          <p:cNvSpPr/>
          <p:nvPr/>
        </p:nvSpPr>
        <p:spPr bwMode="auto">
          <a:xfrm>
            <a:off x="2492483" y="4276920"/>
            <a:ext cx="1307932" cy="637620"/>
          </a:xfrm>
          <a:prstGeom prst="wedgeRoundRectCallout">
            <a:avLst>
              <a:gd name="adj1" fmla="val 33540"/>
              <a:gd name="adj2" fmla="val -159670"/>
              <a:gd name="adj3" fmla="val 16667"/>
            </a:avLst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Consolas" panose="020B0609020204030204" pitchFamily="49" charset="0"/>
              </a:rPr>
              <a:t>%.0lf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F854FD2-B0B3-0659-BECA-E16CDF785D02}"/>
              </a:ext>
            </a:extLst>
          </p:cNvPr>
          <p:cNvGrpSpPr/>
          <p:nvPr/>
        </p:nvGrpSpPr>
        <p:grpSpPr>
          <a:xfrm>
            <a:off x="5689951" y="1537487"/>
            <a:ext cx="3110364" cy="2166711"/>
            <a:chOff x="5525327" y="1588773"/>
            <a:chExt cx="3110364" cy="2166711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A054FFF-AB3A-697D-9445-03F40F769302}"/>
                </a:ext>
              </a:extLst>
            </p:cNvPr>
            <p:cNvCxnSpPr>
              <a:endCxn id="45" idx="3"/>
            </p:cNvCxnSpPr>
            <p:nvPr/>
          </p:nvCxnSpPr>
          <p:spPr bwMode="auto">
            <a:xfrm flipH="1">
              <a:off x="5525327" y="3419165"/>
              <a:ext cx="851696" cy="154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6D87AA0-7533-17C3-4D31-2749E1DED647}"/>
                </a:ext>
              </a:extLst>
            </p:cNvPr>
            <p:cNvSpPr/>
            <p:nvPr/>
          </p:nvSpPr>
          <p:spPr bwMode="auto">
            <a:xfrm>
              <a:off x="7468384" y="2232210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AEF7B5-3404-CB53-2852-F63FB70082D8}"/>
                </a:ext>
              </a:extLst>
            </p:cNvPr>
            <p:cNvSpPr txBox="1"/>
            <p:nvPr/>
          </p:nvSpPr>
          <p:spPr>
            <a:xfrm>
              <a:off x="7463698" y="2748933"/>
              <a:ext cx="1082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%</a:t>
              </a:r>
              <a:r>
                <a:rPr lang="en-US" sz="2400" dirty="0" err="1">
                  <a:solidFill>
                    <a:srgbClr val="0033CC"/>
                  </a:solidFill>
                  <a:latin typeface="Consolas" panose="020B0609020204030204" pitchFamily="49" charset="0"/>
                </a:rPr>
                <a:t>lf</a:t>
              </a:r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00FE1B5-3579-AF0D-13AD-C8EED0847683}"/>
                </a:ext>
              </a:extLst>
            </p:cNvPr>
            <p:cNvGrpSpPr/>
            <p:nvPr/>
          </p:nvGrpSpPr>
          <p:grpSpPr>
            <a:xfrm>
              <a:off x="5845973" y="1831741"/>
              <a:ext cx="1493896" cy="1923743"/>
              <a:chOff x="1893173" y="4693741"/>
              <a:chExt cx="1493896" cy="192374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63431F-56B0-B9FD-4679-27035EBB56C6}"/>
                  </a:ext>
                </a:extLst>
              </p:cNvPr>
              <p:cNvSpPr txBox="1"/>
              <p:nvPr/>
            </p:nvSpPr>
            <p:spPr>
              <a:xfrm>
                <a:off x="1893173" y="4693741"/>
                <a:ext cx="1187769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0647DE9-957C-4937-1DFC-AB8D784B4810}"/>
                  </a:ext>
                </a:extLst>
              </p:cNvPr>
              <p:cNvSpPr/>
              <p:nvPr/>
            </p:nvSpPr>
            <p:spPr bwMode="auto">
              <a:xfrm>
                <a:off x="1964999" y="5104804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F223F1C-746E-4F7A-B56A-658AC3A8A272}"/>
                  </a:ext>
                </a:extLst>
              </p:cNvPr>
              <p:cNvSpPr/>
              <p:nvPr/>
            </p:nvSpPr>
            <p:spPr bwMode="auto">
              <a:xfrm>
                <a:off x="1964999" y="558870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E75C92-9F84-63E3-30AC-8B657D962B29}"/>
                  </a:ext>
                </a:extLst>
              </p:cNvPr>
              <p:cNvSpPr/>
              <p:nvPr/>
            </p:nvSpPr>
            <p:spPr bwMode="auto">
              <a:xfrm>
                <a:off x="1964999" y="6072598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E51D729-B0B1-4030-844F-FE35B75F1C82}"/>
                  </a:ext>
                </a:extLst>
              </p:cNvPr>
              <p:cNvSpPr/>
              <p:nvPr/>
            </p:nvSpPr>
            <p:spPr bwMode="auto">
              <a:xfrm>
                <a:off x="2305497" y="6064448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&quot;No&quot; Symbol 11">
                <a:extLst>
                  <a:ext uri="{FF2B5EF4-FFF2-40B4-BE49-F238E27FC236}">
                    <a16:creationId xmlns:a16="http://schemas.microsoft.com/office/drawing/2014/main" id="{99D89D97-B67D-C125-9195-F6CE50B680B7}"/>
                  </a:ext>
                </a:extLst>
              </p:cNvPr>
              <p:cNvSpPr/>
              <p:nvPr/>
            </p:nvSpPr>
            <p:spPr bwMode="auto">
              <a:xfrm>
                <a:off x="2974552" y="4832577"/>
                <a:ext cx="164161" cy="150665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C729A4F-B498-2D34-8978-216CDBFE65FF}"/>
                  </a:ext>
                </a:extLst>
              </p:cNvPr>
              <p:cNvSpPr/>
              <p:nvPr/>
            </p:nvSpPr>
            <p:spPr bwMode="auto">
              <a:xfrm>
                <a:off x="1923613" y="4774200"/>
                <a:ext cx="1261382" cy="1843284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48E360A-D0FC-3FC9-5F1A-C431BF3BA383}"/>
                  </a:ext>
                </a:extLst>
              </p:cNvPr>
              <p:cNvSpPr/>
              <p:nvPr/>
            </p:nvSpPr>
            <p:spPr bwMode="auto">
              <a:xfrm>
                <a:off x="2295589" y="5588701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65FAE74-0AD8-E7DE-FDDB-BC19EE3DB417}"/>
                  </a:ext>
                </a:extLst>
              </p:cNvPr>
              <p:cNvSpPr/>
              <p:nvPr/>
            </p:nvSpPr>
            <p:spPr bwMode="auto">
              <a:xfrm>
                <a:off x="2295588" y="5104804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0C3F9960-3D7E-AC40-B834-D1D2A2601CD4}"/>
                  </a:ext>
                </a:extLst>
              </p:cNvPr>
              <p:cNvCxnSpPr/>
              <p:nvPr/>
            </p:nvCxnSpPr>
            <p:spPr bwMode="auto">
              <a:xfrm flipH="1">
                <a:off x="2698971" y="5322794"/>
                <a:ext cx="681109" cy="225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9341F3DA-5344-26DA-647D-2AEE87ADD0E7}"/>
                  </a:ext>
                </a:extLst>
              </p:cNvPr>
              <p:cNvCxnSpPr/>
              <p:nvPr/>
            </p:nvCxnSpPr>
            <p:spPr bwMode="auto">
              <a:xfrm flipH="1">
                <a:off x="2705960" y="5806691"/>
                <a:ext cx="681109" cy="225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D79D818-7C83-EE42-B2DF-A56C75313934}"/>
                </a:ext>
              </a:extLst>
            </p:cNvPr>
            <p:cNvCxnSpPr/>
            <p:nvPr/>
          </p:nvCxnSpPr>
          <p:spPr bwMode="auto">
            <a:xfrm>
              <a:off x="6714683" y="2460794"/>
              <a:ext cx="740845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A993593-861D-5B32-865A-7A72853F4834}"/>
                </a:ext>
              </a:extLst>
            </p:cNvPr>
            <p:cNvCxnSpPr/>
            <p:nvPr/>
          </p:nvCxnSpPr>
          <p:spPr bwMode="auto">
            <a:xfrm>
              <a:off x="8013184" y="1588773"/>
              <a:ext cx="0" cy="64343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90EDA04-1EB6-7F71-FD8D-FB109C39FFD6}"/>
                </a:ext>
              </a:extLst>
            </p:cNvPr>
            <p:cNvCxnSpPr/>
            <p:nvPr/>
          </p:nvCxnSpPr>
          <p:spPr bwMode="auto">
            <a:xfrm>
              <a:off x="6731372" y="2944691"/>
              <a:ext cx="740845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0A67EF3-DC84-D1FE-FAEF-5C2FAA394470}"/>
                </a:ext>
              </a:extLst>
            </p:cNvPr>
            <p:cNvSpPr/>
            <p:nvPr/>
          </p:nvSpPr>
          <p:spPr bwMode="auto">
            <a:xfrm>
              <a:off x="7468384" y="277461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CDD7ED1-1770-2E3C-193C-5F6AD37AEEFA}"/>
              </a:ext>
            </a:extLst>
          </p:cNvPr>
          <p:cNvGrpSpPr/>
          <p:nvPr/>
        </p:nvGrpSpPr>
        <p:grpSpPr>
          <a:xfrm>
            <a:off x="4464718" y="2498562"/>
            <a:ext cx="1257904" cy="1163588"/>
            <a:chOff x="5891877" y="3335462"/>
            <a:chExt cx="1257904" cy="285673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27B4733-2AB0-94BF-02DF-9F66DB9612E3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FFC3B0-E1D8-8EC5-2869-AB1A242F974B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5A702F-EFDA-F41C-E1F4-5E7121F69042}"/>
              </a:ext>
            </a:extLst>
          </p:cNvPr>
          <p:cNvGrpSpPr/>
          <p:nvPr/>
        </p:nvGrpSpPr>
        <p:grpSpPr>
          <a:xfrm>
            <a:off x="4522644" y="2759819"/>
            <a:ext cx="1167307" cy="841500"/>
            <a:chOff x="6877748" y="1750241"/>
            <a:chExt cx="1167307" cy="84150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4324DF9-E9D7-4439-2B07-25B1816D58F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07547FC-8C30-CFE0-B16C-FECE29E1BA7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8C6ED36-68D4-357E-A8FA-4A7960A8C19D}"/>
              </a:ext>
            </a:extLst>
          </p:cNvPr>
          <p:cNvSpPr txBox="1"/>
          <p:nvPr/>
        </p:nvSpPr>
        <p:spPr>
          <a:xfrm>
            <a:off x="7628322" y="2147903"/>
            <a:ext cx="1167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6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2E6FB63-399A-6934-3E7D-07B5E690EA36}"/>
              </a:ext>
            </a:extLst>
          </p:cNvPr>
          <p:cNvSpPr txBox="1"/>
          <p:nvPr/>
        </p:nvSpPr>
        <p:spPr>
          <a:xfrm>
            <a:off x="4565728" y="3121431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6537E69-AF21-096E-640E-032E1A4ED71F}"/>
              </a:ext>
            </a:extLst>
          </p:cNvPr>
          <p:cNvGrpSpPr/>
          <p:nvPr/>
        </p:nvGrpSpPr>
        <p:grpSpPr>
          <a:xfrm>
            <a:off x="5931990" y="4343248"/>
            <a:ext cx="2763042" cy="2013827"/>
            <a:chOff x="5878817" y="4330819"/>
            <a:chExt cx="2763042" cy="201382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C8BD4B3-6294-1CE6-827E-F48C8A438899}"/>
                </a:ext>
              </a:extLst>
            </p:cNvPr>
            <p:cNvGrpSpPr/>
            <p:nvPr/>
          </p:nvGrpSpPr>
          <p:grpSpPr>
            <a:xfrm>
              <a:off x="5878817" y="4330819"/>
              <a:ext cx="2763042" cy="2013827"/>
              <a:chOff x="5878817" y="4330819"/>
              <a:chExt cx="2763042" cy="2013827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C8B229D-606E-CE4C-0E6A-94FBF36EBD1D}"/>
                  </a:ext>
                </a:extLst>
              </p:cNvPr>
              <p:cNvSpPr/>
              <p:nvPr/>
            </p:nvSpPr>
            <p:spPr bwMode="auto">
              <a:xfrm>
                <a:off x="7463270" y="5395129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47BE72A-19DD-F720-4882-810301DA2DE6}"/>
                  </a:ext>
                </a:extLst>
              </p:cNvPr>
              <p:cNvSpPr txBox="1"/>
              <p:nvPr/>
            </p:nvSpPr>
            <p:spPr>
              <a:xfrm>
                <a:off x="7474552" y="5369444"/>
                <a:ext cx="11673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  <a:latin typeface="Consolas" panose="020B0609020204030204" pitchFamily="49" charset="0"/>
                  </a:rPr>
                  <a:t>%.0lf</a:t>
                </a:r>
                <a:endParaRPr lang="en-IN" sz="2400" dirty="0">
                  <a:solidFill>
                    <a:srgbClr val="0033CC"/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B6D19FD9-1DEE-EBED-60D8-A83F73797BBD}"/>
                  </a:ext>
                </a:extLst>
              </p:cNvPr>
              <p:cNvCxnSpPr/>
              <p:nvPr/>
            </p:nvCxnSpPr>
            <p:spPr bwMode="auto">
              <a:xfrm>
                <a:off x="6709569" y="5081305"/>
                <a:ext cx="740845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78C66F72-053D-285C-C283-630357A1E1E2}"/>
                  </a:ext>
                </a:extLst>
              </p:cNvPr>
              <p:cNvCxnSpPr/>
              <p:nvPr/>
            </p:nvCxnSpPr>
            <p:spPr bwMode="auto">
              <a:xfrm>
                <a:off x="6726258" y="5565202"/>
                <a:ext cx="740845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5F007D2B-4960-8FCF-7646-6B48B32AFAC9}"/>
                  </a:ext>
                </a:extLst>
              </p:cNvPr>
              <p:cNvCxnSpPr/>
              <p:nvPr/>
            </p:nvCxnSpPr>
            <p:spPr bwMode="auto">
              <a:xfrm flipV="1">
                <a:off x="8046923" y="4330819"/>
                <a:ext cx="0" cy="5951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5D178154-9A50-C490-7683-EC56E643ACB4}"/>
                  </a:ext>
                </a:extLst>
              </p:cNvPr>
              <p:cNvSpPr/>
              <p:nvPr/>
            </p:nvSpPr>
            <p:spPr bwMode="auto">
              <a:xfrm>
                <a:off x="7463270" y="485272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641D85B-9C6C-66A5-A47C-87F556424E56}"/>
                  </a:ext>
                </a:extLst>
              </p:cNvPr>
              <p:cNvGrpSpPr/>
              <p:nvPr/>
            </p:nvGrpSpPr>
            <p:grpSpPr>
              <a:xfrm>
                <a:off x="5878817" y="4445611"/>
                <a:ext cx="1501769" cy="1899035"/>
                <a:chOff x="3580785" y="4226236"/>
                <a:chExt cx="1501769" cy="1899035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F83024E-3076-81EA-6751-8F0145FC62F9}"/>
                    </a:ext>
                  </a:extLst>
                </p:cNvPr>
                <p:cNvSpPr/>
                <p:nvPr/>
              </p:nvSpPr>
              <p:spPr bwMode="auto">
                <a:xfrm>
                  <a:off x="3612950" y="4281987"/>
                  <a:ext cx="1261382" cy="1843284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0033CC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F0ED6A8-A4C6-1111-0CC2-2242EDB2155D}"/>
                    </a:ext>
                  </a:extLst>
                </p:cNvPr>
                <p:cNvSpPr txBox="1"/>
                <p:nvPr/>
              </p:nvSpPr>
              <p:spPr>
                <a:xfrm>
                  <a:off x="3580785" y="4226236"/>
                  <a:ext cx="1232677" cy="461665"/>
                </a:xfrm>
                <a:prstGeom prst="rect">
                  <a:avLst/>
                </a:prstGeom>
                <a:noFill/>
                <a:ln>
                  <a:noFill/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()</a:t>
                  </a:r>
                </a:p>
              </p:txBody>
            </p:sp>
            <p:sp>
              <p:nvSpPr>
                <p:cNvPr id="61" name="&quot;No&quot; Symbol 11">
                  <a:extLst>
                    <a:ext uri="{FF2B5EF4-FFF2-40B4-BE49-F238E27FC236}">
                      <a16:creationId xmlns:a16="http://schemas.microsoft.com/office/drawing/2014/main" id="{497E32C1-0C8C-E773-352E-48E0892DED73}"/>
                    </a:ext>
                  </a:extLst>
                </p:cNvPr>
                <p:cNvSpPr/>
                <p:nvPr/>
              </p:nvSpPr>
              <p:spPr bwMode="auto">
                <a:xfrm>
                  <a:off x="4649301" y="4337815"/>
                  <a:ext cx="164161" cy="150665"/>
                </a:xfrm>
                <a:prstGeom prst="noSmoking">
                  <a:avLst>
                    <a:gd name="adj" fmla="val 13748"/>
                  </a:avLst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1192BCF3-EB41-BC81-9B43-3EBCFFDBC5DD}"/>
                    </a:ext>
                  </a:extLst>
                </p:cNvPr>
                <p:cNvSpPr/>
                <p:nvPr/>
              </p:nvSpPr>
              <p:spPr bwMode="auto">
                <a:xfrm>
                  <a:off x="3646155" y="4648065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7226DD33-C956-619F-1BCB-A3930F9B5F44}"/>
                    </a:ext>
                  </a:extLst>
                </p:cNvPr>
                <p:cNvSpPr/>
                <p:nvPr/>
              </p:nvSpPr>
              <p:spPr bwMode="auto">
                <a:xfrm>
                  <a:off x="3646155" y="5131962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B2F91C04-86F7-2DE8-D2C6-DE507CB79C65}"/>
                    </a:ext>
                  </a:extLst>
                </p:cNvPr>
                <p:cNvSpPr/>
                <p:nvPr/>
              </p:nvSpPr>
              <p:spPr bwMode="auto">
                <a:xfrm>
                  <a:off x="3646155" y="5615859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130" name="Straight Arrow Connector 129">
                  <a:extLst>
                    <a:ext uri="{FF2B5EF4-FFF2-40B4-BE49-F238E27FC236}">
                      <a16:creationId xmlns:a16="http://schemas.microsoft.com/office/drawing/2014/main" id="{FDF1DCAD-FD08-40EB-0140-CCB08DDF5C51}"/>
                    </a:ext>
                  </a:extLst>
                </p:cNvPr>
                <p:cNvCxnSpPr/>
                <p:nvPr/>
              </p:nvCxnSpPr>
              <p:spPr bwMode="auto">
                <a:xfrm flipH="1">
                  <a:off x="4394456" y="4862189"/>
                  <a:ext cx="681109" cy="2257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1" name="Straight Arrow Connector 130">
                  <a:extLst>
                    <a:ext uri="{FF2B5EF4-FFF2-40B4-BE49-F238E27FC236}">
                      <a16:creationId xmlns:a16="http://schemas.microsoft.com/office/drawing/2014/main" id="{570807A6-68F7-1847-82B8-0A7D5C50942D}"/>
                    </a:ext>
                  </a:extLst>
                </p:cNvPr>
                <p:cNvCxnSpPr/>
                <p:nvPr/>
              </p:nvCxnSpPr>
              <p:spPr bwMode="auto">
                <a:xfrm flipH="1">
                  <a:off x="4401445" y="5346086"/>
                  <a:ext cx="681109" cy="2257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FF39495D-16A1-BCD3-DF39-C5B431D4E340}"/>
                    </a:ext>
                  </a:extLst>
                </p:cNvPr>
                <p:cNvSpPr/>
                <p:nvPr/>
              </p:nvSpPr>
              <p:spPr bwMode="auto">
                <a:xfrm>
                  <a:off x="3951207" y="4653199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7FCEBC52-2334-16E4-9BB6-2ACFA430E2EE}"/>
                    </a:ext>
                  </a:extLst>
                </p:cNvPr>
                <p:cNvSpPr/>
                <p:nvPr/>
              </p:nvSpPr>
              <p:spPr bwMode="auto">
                <a:xfrm>
                  <a:off x="3948343" y="5131962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DEA530E-CAE9-ABCB-7E70-EA949251E4F6}"/>
                </a:ext>
              </a:extLst>
            </p:cNvPr>
            <p:cNvSpPr txBox="1"/>
            <p:nvPr/>
          </p:nvSpPr>
          <p:spPr>
            <a:xfrm>
              <a:off x="6092271" y="58005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974E005-55BC-590E-FFB4-2A7BEF170567}"/>
              </a:ext>
            </a:extLst>
          </p:cNvPr>
          <p:cNvSpPr txBox="1"/>
          <p:nvPr/>
        </p:nvSpPr>
        <p:spPr>
          <a:xfrm>
            <a:off x="7571823" y="4841755"/>
            <a:ext cx="1082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6.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DDB3056-9E6C-D89C-9E15-66423435E83F}"/>
              </a:ext>
            </a:extLst>
          </p:cNvPr>
          <p:cNvSpPr txBox="1"/>
          <p:nvPr/>
        </p:nvSpPr>
        <p:spPr>
          <a:xfrm>
            <a:off x="6101161" y="5812948"/>
            <a:ext cx="1129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0A9D22A6-7595-B011-61F7-8BAF6682A6AB}"/>
              </a:ext>
            </a:extLst>
          </p:cNvPr>
          <p:cNvCxnSpPr/>
          <p:nvPr/>
        </p:nvCxnSpPr>
        <p:spPr bwMode="auto">
          <a:xfrm>
            <a:off x="4972556" y="3595292"/>
            <a:ext cx="959434" cy="24703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7EC43D3F-8B40-E28C-ACA9-60F5A42D0567}"/>
              </a:ext>
            </a:extLst>
          </p:cNvPr>
          <p:cNvCxnSpPr/>
          <p:nvPr/>
        </p:nvCxnSpPr>
        <p:spPr bwMode="auto">
          <a:xfrm>
            <a:off x="3172078" y="3429000"/>
            <a:ext cx="69186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2689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134" grpId="0"/>
      <p:bldP spid="1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Clarifying </a:t>
            </a:r>
            <a:br>
              <a:rPr lang="en-US" dirty="0"/>
            </a:br>
            <a:r>
              <a:rPr lang="en-US" dirty="0"/>
              <a:t>Misunderstandings </a:t>
            </a:r>
            <a:br>
              <a:rPr lang="en-US" dirty="0"/>
            </a:br>
            <a:endParaRPr lang="en-CA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5DBF1F8-499C-E2FE-A9AC-5DCA53389EF6}"/>
              </a:ext>
            </a:extLst>
          </p:cNvPr>
          <p:cNvGraphicFramePr>
            <a:graphicFrameLocks noGrp="1" noChangeAspect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389572029"/>
              </p:ext>
            </p:extLst>
          </p:nvPr>
        </p:nvGraphicFramePr>
        <p:xfrm>
          <a:off x="2813050" y="3746500"/>
          <a:ext cx="3517900" cy="256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3756550" imgH="2738775" progId="CorelDraw.Graphic.22">
                  <p:embed/>
                </p:oleObj>
              </mc:Choice>
              <mc:Fallback>
                <p:oleObj name="CorelDRAW" r:id="rId2" imgW="3756550" imgH="2738775" progId="CorelDraw.Graphic.2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C5DBF1F8-499C-E2FE-A9AC-5DCA53389E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13050" y="3746500"/>
                        <a:ext cx="3517900" cy="256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DA0B-F5D9-90E0-F91B-310461368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Equations in Math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13D3A-676E-83A1-A25C-582BEEEC83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2+2</a:t>
            </a:r>
          </a:p>
          <a:p>
            <a:r>
              <a:rPr lang="en-CA" dirty="0"/>
              <a:t>5</a:t>
            </a:r>
          </a:p>
          <a:p>
            <a:r>
              <a:rPr lang="en-CA" dirty="0"/>
              <a:t>Y+2</a:t>
            </a:r>
          </a:p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6BB75-C111-C02E-6467-9C7C854E4E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= 4</a:t>
            </a:r>
          </a:p>
          <a:p>
            <a:r>
              <a:rPr lang="en-CA" dirty="0"/>
              <a:t>= X + 5</a:t>
            </a:r>
          </a:p>
          <a:p>
            <a:r>
              <a:rPr lang="en-CA" dirty="0"/>
              <a:t>= 2</a:t>
            </a:r>
          </a:p>
          <a:p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2827FF-19DF-5E0D-90E8-F5E898E33711}"/>
              </a:ext>
            </a:extLst>
          </p:cNvPr>
          <p:cNvGrpSpPr/>
          <p:nvPr/>
        </p:nvGrpSpPr>
        <p:grpSpPr>
          <a:xfrm>
            <a:off x="6389590" y="1254278"/>
            <a:ext cx="2658232" cy="2115887"/>
            <a:chOff x="6731897" y="1335928"/>
            <a:chExt cx="2432486" cy="2115887"/>
          </a:xfrm>
        </p:grpSpPr>
        <p:sp>
          <p:nvSpPr>
            <p:cNvPr id="9" name="&quot;Not Allowed&quot; Symbol 8">
              <a:extLst>
                <a:ext uri="{FF2B5EF4-FFF2-40B4-BE49-F238E27FC236}">
                  <a16:creationId xmlns:a16="http://schemas.microsoft.com/office/drawing/2014/main" id="{406A769B-B052-CC4B-63A5-E53B411F06CA}"/>
                </a:ext>
              </a:extLst>
            </p:cNvPr>
            <p:cNvSpPr/>
            <p:nvPr/>
          </p:nvSpPr>
          <p:spPr bwMode="auto">
            <a:xfrm>
              <a:off x="8440865" y="1335928"/>
              <a:ext cx="655220" cy="674593"/>
            </a:xfrm>
            <a:prstGeom prst="noSmoking">
              <a:avLst/>
            </a:prstGeom>
            <a:solidFill>
              <a:srgbClr val="FF0000">
                <a:alpha val="5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17">
              <a:extLst>
                <a:ext uri="{FF2B5EF4-FFF2-40B4-BE49-F238E27FC236}">
                  <a16:creationId xmlns:a16="http://schemas.microsoft.com/office/drawing/2014/main" id="{D789AB0D-7858-48DF-A831-A289E89D0599}"/>
                </a:ext>
              </a:extLst>
            </p:cNvPr>
            <p:cNvSpPr txBox="1"/>
            <p:nvPr/>
          </p:nvSpPr>
          <p:spPr>
            <a:xfrm>
              <a:off x="6731897" y="2374597"/>
              <a:ext cx="2432486" cy="1077218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IN" sz="3200" dirty="0">
                  <a:solidFill>
                    <a:schemeClr val="tx2"/>
                  </a:solidFill>
                </a:rPr>
                <a:t>Not in Programming!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ECF2A9-A83A-DDAF-2058-65A76C2E21A8}"/>
              </a:ext>
            </a:extLst>
          </p:cNvPr>
          <p:cNvGrpSpPr/>
          <p:nvPr/>
        </p:nvGrpSpPr>
        <p:grpSpPr>
          <a:xfrm>
            <a:off x="667593" y="1401716"/>
            <a:ext cx="1989454" cy="732329"/>
            <a:chOff x="667593" y="1401716"/>
            <a:chExt cx="1989454" cy="732329"/>
          </a:xfrm>
        </p:grpSpPr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45250F29-BC89-EC28-F409-9F3BC1989B30}"/>
                </a:ext>
              </a:extLst>
            </p:cNvPr>
            <p:cNvSpPr/>
            <p:nvPr/>
          </p:nvSpPr>
          <p:spPr bwMode="auto">
            <a:xfrm>
              <a:off x="667593" y="1401716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636F49-EB78-6328-3999-4A3FE54211AB}"/>
                </a:ext>
              </a:extLst>
            </p:cNvPr>
            <p:cNvSpPr txBox="1"/>
            <p:nvPr/>
          </p:nvSpPr>
          <p:spPr>
            <a:xfrm>
              <a:off x="1497755" y="1401716"/>
              <a:ext cx="1159292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CA" sz="3600" dirty="0">
                  <a:solidFill>
                    <a:schemeClr val="bg1"/>
                  </a:solidFill>
                </a:rPr>
                <a:t>Math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D120FF2-CB34-5285-70CC-ED95E84330F9}"/>
              </a:ext>
            </a:extLst>
          </p:cNvPr>
          <p:cNvSpPr txBox="1"/>
          <p:nvPr/>
        </p:nvSpPr>
        <p:spPr>
          <a:xfrm>
            <a:off x="5024927" y="4517308"/>
            <a:ext cx="3948258" cy="20621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</a:rPr>
              <a:t>In math: LS=RS</a:t>
            </a:r>
          </a:p>
          <a:p>
            <a:r>
              <a:rPr lang="en-CA" sz="3200" dirty="0">
                <a:solidFill>
                  <a:schemeClr val="tx2"/>
                </a:solidFill>
              </a:rPr>
              <a:t>In Programming: </a:t>
            </a:r>
          </a:p>
          <a:p>
            <a:r>
              <a:rPr lang="en-CA" sz="3200" dirty="0">
                <a:solidFill>
                  <a:schemeClr val="tx2"/>
                </a:solidFill>
              </a:rPr>
              <a:t>	LS is a container</a:t>
            </a:r>
          </a:p>
          <a:p>
            <a:r>
              <a:rPr lang="en-CA" sz="3200" dirty="0">
                <a:solidFill>
                  <a:schemeClr val="tx2"/>
                </a:solidFill>
              </a:rPr>
              <a:t>   	RS is a value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70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9AB2C-3A0E-D336-E973-CFF338C9E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056F-0CAC-B6DA-3A5D-82E26E42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Math: Solving Equations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62762-C9B3-A15D-A06B-FCF18AFED9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X =</a:t>
            </a:r>
          </a:p>
          <a:p>
            <a:r>
              <a:rPr lang="en-CA" dirty="0"/>
              <a:t>Y =</a:t>
            </a:r>
          </a:p>
          <a:p>
            <a:r>
              <a:rPr lang="en-CA" dirty="0"/>
              <a:t>∴ X =</a:t>
            </a:r>
          </a:p>
          <a:p>
            <a:r>
              <a:rPr lang="en-CA" dirty="0"/>
              <a:t>    X =</a:t>
            </a:r>
          </a:p>
          <a:p>
            <a:r>
              <a:rPr lang="en-CA" dirty="0"/>
              <a:t>Y = 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B464D6-7604-06DF-8FC2-B33D6AAF77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/>
              <a:t>Y + 1  (1)</a:t>
            </a:r>
          </a:p>
          <a:p>
            <a:r>
              <a:rPr lang="en-CA" dirty="0"/>
              <a:t>2X – 3 (2)</a:t>
            </a:r>
          </a:p>
          <a:p>
            <a:r>
              <a:rPr lang="en-CA" dirty="0"/>
              <a:t>2X – 2 (sub 2 in 1)</a:t>
            </a:r>
          </a:p>
          <a:p>
            <a:r>
              <a:rPr lang="en-US" dirty="0"/>
              <a:t>2     (solve for x)</a:t>
            </a:r>
          </a:p>
          <a:p>
            <a:r>
              <a:rPr lang="en-US" dirty="0"/>
              <a:t>-1    (solve for y)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950013-4EEE-1B46-6B13-8ED17370A62B}"/>
              </a:ext>
            </a:extLst>
          </p:cNvPr>
          <p:cNvGrpSpPr/>
          <p:nvPr/>
        </p:nvGrpSpPr>
        <p:grpSpPr>
          <a:xfrm>
            <a:off x="6966749" y="1136351"/>
            <a:ext cx="1989454" cy="732329"/>
            <a:chOff x="667593" y="1401716"/>
            <a:chExt cx="1989454" cy="732329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17C3C2F1-BE56-F931-6ECB-FB0E4015F567}"/>
                </a:ext>
              </a:extLst>
            </p:cNvPr>
            <p:cNvSpPr/>
            <p:nvPr/>
          </p:nvSpPr>
          <p:spPr bwMode="auto">
            <a:xfrm>
              <a:off x="667593" y="1401716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A23035-5638-69E2-05BE-C2F44354DE6C}"/>
                </a:ext>
              </a:extLst>
            </p:cNvPr>
            <p:cNvSpPr txBox="1"/>
            <p:nvPr/>
          </p:nvSpPr>
          <p:spPr>
            <a:xfrm>
              <a:off x="1497755" y="1401716"/>
              <a:ext cx="1159292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CA" sz="3600" dirty="0">
                  <a:solidFill>
                    <a:schemeClr val="bg1"/>
                  </a:solidFill>
                </a:rPr>
                <a:t>Math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F572A1-C910-8110-5CD3-0B19D487C696}"/>
              </a:ext>
            </a:extLst>
          </p:cNvPr>
          <p:cNvGrpSpPr/>
          <p:nvPr/>
        </p:nvGrpSpPr>
        <p:grpSpPr>
          <a:xfrm>
            <a:off x="230705" y="1433482"/>
            <a:ext cx="2658232" cy="2115887"/>
            <a:chOff x="6731897" y="1335928"/>
            <a:chExt cx="2432486" cy="2115887"/>
          </a:xfrm>
        </p:grpSpPr>
        <p:sp>
          <p:nvSpPr>
            <p:cNvPr id="20" name="&quot;Not Allowed&quot; Symbol 19">
              <a:extLst>
                <a:ext uri="{FF2B5EF4-FFF2-40B4-BE49-F238E27FC236}">
                  <a16:creationId xmlns:a16="http://schemas.microsoft.com/office/drawing/2014/main" id="{7C15BF81-0C7C-4DF5-07B8-B8D55509CDB1}"/>
                </a:ext>
              </a:extLst>
            </p:cNvPr>
            <p:cNvSpPr/>
            <p:nvPr/>
          </p:nvSpPr>
          <p:spPr bwMode="auto">
            <a:xfrm>
              <a:off x="8440865" y="1335928"/>
              <a:ext cx="655220" cy="674593"/>
            </a:xfrm>
            <a:prstGeom prst="noSmoking">
              <a:avLst/>
            </a:prstGeom>
            <a:solidFill>
              <a:srgbClr val="FF0000">
                <a:alpha val="5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TextBox 17">
              <a:extLst>
                <a:ext uri="{FF2B5EF4-FFF2-40B4-BE49-F238E27FC236}">
                  <a16:creationId xmlns:a16="http://schemas.microsoft.com/office/drawing/2014/main" id="{CD712C96-55AF-2A0C-E987-C18C4F9B21C3}"/>
                </a:ext>
              </a:extLst>
            </p:cNvPr>
            <p:cNvSpPr txBox="1"/>
            <p:nvPr/>
          </p:nvSpPr>
          <p:spPr>
            <a:xfrm>
              <a:off x="6731897" y="2374597"/>
              <a:ext cx="2432486" cy="1077218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IN" sz="3200" dirty="0">
                  <a:solidFill>
                    <a:schemeClr val="tx2"/>
                  </a:solidFill>
                </a:rPr>
                <a:t>Not in Programming!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D95C8B2-6018-BA68-22AD-E15AFA80A809}"/>
              </a:ext>
            </a:extLst>
          </p:cNvPr>
          <p:cNvSpPr txBox="1"/>
          <p:nvPr/>
        </p:nvSpPr>
        <p:spPr>
          <a:xfrm>
            <a:off x="608980" y="4518403"/>
            <a:ext cx="3694612" cy="20621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</a:rPr>
              <a:t>In programming….</a:t>
            </a:r>
          </a:p>
          <a:p>
            <a:r>
              <a:rPr lang="en-CA" sz="3200" dirty="0">
                <a:solidFill>
                  <a:schemeClr val="tx2"/>
                </a:solidFill>
              </a:rPr>
              <a:t>if y=4</a:t>
            </a:r>
            <a:r>
              <a:rPr lang="en-CA" sz="3200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CA" sz="3200" dirty="0">
                <a:solidFill>
                  <a:schemeClr val="tx2"/>
                </a:solidFill>
              </a:rPr>
              <a:t>     </a:t>
            </a:r>
          </a:p>
          <a:p>
            <a:r>
              <a:rPr lang="en-CA" sz="3200" dirty="0">
                <a:solidFill>
                  <a:schemeClr val="tx2"/>
                </a:solidFill>
              </a:rPr>
              <a:t>	X = 5 (after 1)</a:t>
            </a:r>
          </a:p>
          <a:p>
            <a:r>
              <a:rPr lang="en-CA" sz="3200" dirty="0">
                <a:solidFill>
                  <a:schemeClr val="tx2"/>
                </a:solidFill>
              </a:rPr>
              <a:t>	Y = 7 (after 2) 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CB7CEA-D495-D084-1D9A-9EF288B6F561}"/>
              </a:ext>
            </a:extLst>
          </p:cNvPr>
          <p:cNvSpPr txBox="1"/>
          <p:nvPr/>
        </p:nvSpPr>
        <p:spPr>
          <a:xfrm>
            <a:off x="4978944" y="4518403"/>
            <a:ext cx="3694612" cy="20621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</a:rPr>
              <a:t>In programming….</a:t>
            </a:r>
          </a:p>
          <a:p>
            <a:r>
              <a:rPr lang="en-CA" sz="3200" dirty="0">
                <a:solidFill>
                  <a:schemeClr val="tx2"/>
                </a:solidFill>
              </a:rPr>
              <a:t>if y=0</a:t>
            </a:r>
            <a:r>
              <a:rPr lang="en-CA" sz="3200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CA" sz="3200" dirty="0">
                <a:solidFill>
                  <a:schemeClr val="tx2"/>
                </a:solidFill>
              </a:rPr>
              <a:t>     </a:t>
            </a:r>
          </a:p>
          <a:p>
            <a:r>
              <a:rPr lang="en-CA" sz="3200" dirty="0">
                <a:solidFill>
                  <a:schemeClr val="tx2"/>
                </a:solidFill>
              </a:rPr>
              <a:t>	X = +1 (after 1)</a:t>
            </a:r>
          </a:p>
          <a:p>
            <a:r>
              <a:rPr lang="en-CA" sz="3200" dirty="0">
                <a:solidFill>
                  <a:schemeClr val="tx2"/>
                </a:solidFill>
              </a:rPr>
              <a:t>	Y = -1  (after 2) 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97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DA0B-F5D9-90E0-F91B-31046136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Computer Science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13D3A-676E-83A1-A25C-582BEEEC8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502515"/>
            <a:ext cx="4495800" cy="3504529"/>
          </a:xfrm>
        </p:spPr>
        <p:txBody>
          <a:bodyPr>
            <a:normAutofit/>
          </a:bodyPr>
          <a:lstStyle/>
          <a:p>
            <a:r>
              <a:rPr lang="en-CA" dirty="0"/>
              <a:t> </a:t>
            </a:r>
          </a:p>
          <a:p>
            <a:r>
              <a:rPr lang="en-CA" dirty="0" err="1"/>
              <a:t>ptr</a:t>
            </a:r>
            <a:r>
              <a:rPr lang="en-CA" dirty="0"/>
              <a:t> =</a:t>
            </a:r>
          </a:p>
          <a:p>
            <a:r>
              <a:rPr lang="en-CA" dirty="0"/>
              <a:t>X =</a:t>
            </a:r>
          </a:p>
          <a:p>
            <a:r>
              <a:rPr lang="en-CA" dirty="0"/>
              <a:t>Y =</a:t>
            </a:r>
          </a:p>
          <a:p>
            <a:r>
              <a:rPr lang="en-CA" dirty="0"/>
              <a:t>*</a:t>
            </a:r>
            <a:r>
              <a:rPr lang="en-CA" dirty="0" err="1"/>
              <a:t>ptr</a:t>
            </a:r>
            <a:r>
              <a:rPr lang="en-CA" dirty="0"/>
              <a:t> =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6BB75-C111-C02E-6467-9C7C854E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02516"/>
            <a:ext cx="4495800" cy="3504528"/>
          </a:xfrm>
        </p:spPr>
        <p:txBody>
          <a:bodyPr>
            <a:normAutofit/>
          </a:bodyPr>
          <a:lstStyle/>
          <a:p>
            <a:r>
              <a:rPr lang="en-CA" dirty="0"/>
              <a:t> address or number</a:t>
            </a:r>
          </a:p>
          <a:p>
            <a:r>
              <a:rPr lang="en-CA" dirty="0"/>
              <a:t>&amp;X </a:t>
            </a:r>
          </a:p>
          <a:p>
            <a:r>
              <a:rPr lang="en-CA" dirty="0"/>
              <a:t>9	</a:t>
            </a:r>
          </a:p>
          <a:p>
            <a:r>
              <a:rPr lang="en-CA" dirty="0"/>
              <a:t>2</a:t>
            </a:r>
          </a:p>
          <a:p>
            <a:r>
              <a:rPr lang="en-CA" dirty="0"/>
              <a:t>4*Y + 1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388FF6-AB9A-4361-5A65-59B52F1CB066}"/>
              </a:ext>
            </a:extLst>
          </p:cNvPr>
          <p:cNvGrpSpPr/>
          <p:nvPr/>
        </p:nvGrpSpPr>
        <p:grpSpPr>
          <a:xfrm>
            <a:off x="6295404" y="2163167"/>
            <a:ext cx="1045963" cy="839047"/>
            <a:chOff x="6877748" y="621886"/>
            <a:chExt cx="1167307" cy="83904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BD13BFE-8441-0BFE-8D8E-7E27E198162A}"/>
                </a:ext>
              </a:extLst>
            </p:cNvPr>
            <p:cNvSpPr/>
            <p:nvPr/>
          </p:nvSpPr>
          <p:spPr>
            <a:xfrm>
              <a:off x="6877748" y="62188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ptr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E9D4D8-2A32-81CF-7042-9841AEB54469}"/>
                </a:ext>
              </a:extLst>
            </p:cNvPr>
            <p:cNvSpPr/>
            <p:nvPr/>
          </p:nvSpPr>
          <p:spPr bwMode="auto">
            <a:xfrm>
              <a:off x="7204692" y="1019134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BD3D95-FE5A-971A-B3E5-BD6476842173}"/>
                </a:ext>
              </a:extLst>
            </p:cNvPr>
            <p:cNvSpPr/>
            <p:nvPr/>
          </p:nvSpPr>
          <p:spPr bwMode="auto">
            <a:xfrm>
              <a:off x="6877748" y="102495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A7F6A0C-BFDF-FD76-C06B-189F70DFA86D}"/>
              </a:ext>
            </a:extLst>
          </p:cNvPr>
          <p:cNvCxnSpPr/>
          <p:nvPr/>
        </p:nvCxnSpPr>
        <p:spPr bwMode="auto">
          <a:xfrm>
            <a:off x="6923822" y="2777550"/>
            <a:ext cx="900471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AA888D0-B9AD-224A-9647-3CE6AA0DC399}"/>
              </a:ext>
            </a:extLst>
          </p:cNvPr>
          <p:cNvGrpSpPr/>
          <p:nvPr/>
        </p:nvGrpSpPr>
        <p:grpSpPr>
          <a:xfrm>
            <a:off x="7824293" y="2154040"/>
            <a:ext cx="1167307" cy="841500"/>
            <a:chOff x="6877748" y="1750241"/>
            <a:chExt cx="1167307" cy="8415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7DAF97F-88A1-5889-27BD-FA4001EDE40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E10F87A-50ED-C355-E65C-F680BDDFB000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F53CD50-57A2-F654-849C-72469010137D}"/>
              </a:ext>
            </a:extLst>
          </p:cNvPr>
          <p:cNvGrpSpPr/>
          <p:nvPr/>
        </p:nvGrpSpPr>
        <p:grpSpPr>
          <a:xfrm>
            <a:off x="7824293" y="2937272"/>
            <a:ext cx="1167307" cy="841500"/>
            <a:chOff x="6877748" y="1750241"/>
            <a:chExt cx="1167307" cy="8415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96E5B81-6ABA-A3C8-8F08-C11BD86C8AB1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D4394E3-AB92-10E9-1F2A-B85BC5743241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Y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A80D5F5-8469-B579-5B41-72704248A494}"/>
              </a:ext>
            </a:extLst>
          </p:cNvPr>
          <p:cNvSpPr txBox="1"/>
          <p:nvPr/>
        </p:nvSpPr>
        <p:spPr>
          <a:xfrm>
            <a:off x="8213021" y="326627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>
                <a:solidFill>
                  <a:srgbClr val="FF0000"/>
                </a:solidFill>
              </a:rPr>
              <a:t>2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475784-D653-C63B-D327-F712B9BBC2BC}"/>
              </a:ext>
            </a:extLst>
          </p:cNvPr>
          <p:cNvSpPr txBox="1"/>
          <p:nvPr/>
        </p:nvSpPr>
        <p:spPr>
          <a:xfrm>
            <a:off x="8196691" y="245602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>
                <a:solidFill>
                  <a:srgbClr val="FF0000"/>
                </a:solidFill>
              </a:rPr>
              <a:t>9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D7A2C8BA-04F2-5BB1-60FC-ABEC467E7085}"/>
              </a:ext>
            </a:extLst>
          </p:cNvPr>
          <p:cNvSpPr/>
          <p:nvPr/>
        </p:nvSpPr>
        <p:spPr bwMode="auto">
          <a:xfrm>
            <a:off x="2194196" y="6022899"/>
            <a:ext cx="1790299" cy="637620"/>
          </a:xfrm>
          <a:prstGeom prst="wedgeRoundRectCallout">
            <a:avLst>
              <a:gd name="adj1" fmla="val 54764"/>
              <a:gd name="adj2" fmla="val -116391"/>
              <a:gd name="adj3" fmla="val 16667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Container</a:t>
            </a: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45B74988-D5D7-22AD-F2CC-6AE9ECA4415A}"/>
              </a:ext>
            </a:extLst>
          </p:cNvPr>
          <p:cNvSpPr/>
          <p:nvPr/>
        </p:nvSpPr>
        <p:spPr bwMode="auto">
          <a:xfrm>
            <a:off x="5449236" y="6088615"/>
            <a:ext cx="1790299" cy="637620"/>
          </a:xfrm>
          <a:prstGeom prst="wedgeRoundRectCallout">
            <a:avLst>
              <a:gd name="adj1" fmla="val -55522"/>
              <a:gd name="adj2" fmla="val -125275"/>
              <a:gd name="adj3" fmla="val 16667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Container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Contents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A574B4-7D9A-A974-9353-F4EF05EEC9FA}"/>
              </a:ext>
            </a:extLst>
          </p:cNvPr>
          <p:cNvSpPr txBox="1"/>
          <p:nvPr/>
        </p:nvSpPr>
        <p:spPr>
          <a:xfrm>
            <a:off x="3414185" y="4685193"/>
            <a:ext cx="2550699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X = X;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*</a:t>
            </a:r>
            <a:r>
              <a:rPr lang="en-CA" sz="2800" dirty="0" err="1">
                <a:solidFill>
                  <a:schemeClr val="tx2"/>
                </a:solidFill>
                <a:latin typeface="Consolas" panose="020B0609020204030204" pitchFamily="49" charset="0"/>
              </a:rPr>
              <a:t>ptr</a:t>
            </a:r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 = *</a:t>
            </a:r>
            <a:r>
              <a:rPr lang="en-CA" sz="2800" dirty="0" err="1">
                <a:solidFill>
                  <a:schemeClr val="tx2"/>
                </a:solidFill>
                <a:latin typeface="Consolas" panose="020B0609020204030204" pitchFamily="49" charset="0"/>
              </a:rPr>
              <a:t>ptr</a:t>
            </a:r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;</a:t>
            </a:r>
            <a:endParaRPr lang="en-US" sz="28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F35E87-F130-DF27-F5FF-3CA2E8C83699}"/>
              </a:ext>
            </a:extLst>
          </p:cNvPr>
          <p:cNvSpPr txBox="1"/>
          <p:nvPr/>
        </p:nvSpPr>
        <p:spPr>
          <a:xfrm>
            <a:off x="1247211" y="868626"/>
            <a:ext cx="6649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>
                <a:solidFill>
                  <a:srgbClr val="FF0000"/>
                </a:solidFill>
              </a:rPr>
              <a:t>Container                                 Contents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72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DA0B-F5D9-90E0-F91B-31046136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Logical Connections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13D3A-676E-83A1-A25C-582BEEEC8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502515"/>
            <a:ext cx="4495800" cy="3504529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Cup</a:t>
            </a:r>
          </a:p>
          <a:p>
            <a:r>
              <a:rPr lang="en-CA" dirty="0"/>
              <a:t>Box</a:t>
            </a:r>
          </a:p>
          <a:p>
            <a:r>
              <a:rPr lang="en-CA" dirty="0"/>
              <a:t>Balloon</a:t>
            </a:r>
          </a:p>
          <a:p>
            <a:endParaRPr lang="en-CA" dirty="0"/>
          </a:p>
          <a:p>
            <a:r>
              <a:rPr lang="en-CA" dirty="0"/>
              <a:t>Water</a:t>
            </a:r>
          </a:p>
          <a:p>
            <a:r>
              <a:rPr lang="en-CA" dirty="0"/>
              <a:t>Toilet paper</a:t>
            </a:r>
          </a:p>
          <a:p>
            <a:r>
              <a:rPr lang="en-CA" dirty="0"/>
              <a:t>Air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6BB75-C111-C02E-6467-9C7C854E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02516"/>
            <a:ext cx="4495800" cy="350452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Water</a:t>
            </a:r>
          </a:p>
          <a:p>
            <a:r>
              <a:rPr lang="en-CA" dirty="0"/>
              <a:t>Toilet paper</a:t>
            </a:r>
          </a:p>
          <a:p>
            <a:r>
              <a:rPr lang="en-CA" dirty="0"/>
              <a:t>Air</a:t>
            </a:r>
          </a:p>
          <a:p>
            <a:endParaRPr lang="en-CA" dirty="0"/>
          </a:p>
          <a:p>
            <a:r>
              <a:rPr lang="en-CA" dirty="0"/>
              <a:t>Cup</a:t>
            </a:r>
          </a:p>
          <a:p>
            <a:r>
              <a:rPr lang="en-CA" dirty="0"/>
              <a:t>Box</a:t>
            </a:r>
          </a:p>
          <a:p>
            <a:r>
              <a:rPr lang="en-CA" dirty="0"/>
              <a:t>Balloon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07FD0F3-ADBA-CC73-B1AA-B063137D0A83}"/>
              </a:ext>
            </a:extLst>
          </p:cNvPr>
          <p:cNvGrpSpPr/>
          <p:nvPr/>
        </p:nvGrpSpPr>
        <p:grpSpPr>
          <a:xfrm>
            <a:off x="6282063" y="1296653"/>
            <a:ext cx="2658232" cy="3971448"/>
            <a:chOff x="6286877" y="1318018"/>
            <a:chExt cx="2658232" cy="3971448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0DA8C1B6-B469-E71E-970F-8A75F1CE5A2F}"/>
                </a:ext>
              </a:extLst>
            </p:cNvPr>
            <p:cNvSpPr/>
            <p:nvPr/>
          </p:nvSpPr>
          <p:spPr bwMode="auto">
            <a:xfrm>
              <a:off x="7851972" y="1318018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&quot;Not Allowed&quot; Symbol 13">
              <a:extLst>
                <a:ext uri="{FF2B5EF4-FFF2-40B4-BE49-F238E27FC236}">
                  <a16:creationId xmlns:a16="http://schemas.microsoft.com/office/drawing/2014/main" id="{327B4F1D-2D22-D41D-D410-326441955892}"/>
                </a:ext>
              </a:extLst>
            </p:cNvPr>
            <p:cNvSpPr/>
            <p:nvPr/>
          </p:nvSpPr>
          <p:spPr bwMode="auto">
            <a:xfrm>
              <a:off x="7856136" y="3249283"/>
              <a:ext cx="716027" cy="674593"/>
            </a:xfrm>
            <a:prstGeom prst="noSmoking">
              <a:avLst/>
            </a:prstGeom>
            <a:solidFill>
              <a:srgbClr val="FF0000">
                <a:alpha val="5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TextBox 17">
              <a:extLst>
                <a:ext uri="{FF2B5EF4-FFF2-40B4-BE49-F238E27FC236}">
                  <a16:creationId xmlns:a16="http://schemas.microsoft.com/office/drawing/2014/main" id="{20D8EF67-6608-EF90-1656-020287D16CF2}"/>
                </a:ext>
              </a:extLst>
            </p:cNvPr>
            <p:cNvSpPr txBox="1"/>
            <p:nvPr/>
          </p:nvSpPr>
          <p:spPr>
            <a:xfrm>
              <a:off x="6286877" y="4704691"/>
              <a:ext cx="2658232" cy="5847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N" sz="3200" dirty="0">
                  <a:solidFill>
                    <a:schemeClr val="tx2"/>
                  </a:solidFill>
                </a:rPr>
                <a:t>Programming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AC404C-8BA8-145C-EE86-213C8A82D7BB}"/>
              </a:ext>
            </a:extLst>
          </p:cNvPr>
          <p:cNvGrpSpPr/>
          <p:nvPr/>
        </p:nvGrpSpPr>
        <p:grpSpPr>
          <a:xfrm>
            <a:off x="667593" y="1401716"/>
            <a:ext cx="2092046" cy="732329"/>
            <a:chOff x="667593" y="1401716"/>
            <a:chExt cx="2092046" cy="732329"/>
          </a:xfrm>
        </p:grpSpPr>
        <p:sp>
          <p:nvSpPr>
            <p:cNvPr id="17" name="Circle: Hollow 16">
              <a:extLst>
                <a:ext uri="{FF2B5EF4-FFF2-40B4-BE49-F238E27FC236}">
                  <a16:creationId xmlns:a16="http://schemas.microsoft.com/office/drawing/2014/main" id="{D61874DA-EDD4-0500-F062-1B62B8639818}"/>
                </a:ext>
              </a:extLst>
            </p:cNvPr>
            <p:cNvSpPr/>
            <p:nvPr/>
          </p:nvSpPr>
          <p:spPr bwMode="auto">
            <a:xfrm>
              <a:off x="667593" y="1401716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AA14BE-4CBC-F06B-195F-41AD7FD87C41}"/>
                </a:ext>
              </a:extLst>
            </p:cNvPr>
            <p:cNvSpPr txBox="1"/>
            <p:nvPr/>
          </p:nvSpPr>
          <p:spPr>
            <a:xfrm>
              <a:off x="1497755" y="1401716"/>
              <a:ext cx="1261884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CA" sz="3600" dirty="0">
                  <a:solidFill>
                    <a:schemeClr val="bg1"/>
                  </a:solidFill>
                </a:rPr>
                <a:t>Logic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C88CCA-DDB7-97D6-EA89-2DB89D53F6CB}"/>
              </a:ext>
            </a:extLst>
          </p:cNvPr>
          <p:cNvGrpSpPr/>
          <p:nvPr/>
        </p:nvGrpSpPr>
        <p:grpSpPr>
          <a:xfrm>
            <a:off x="702659" y="2741695"/>
            <a:ext cx="2092046" cy="732329"/>
            <a:chOff x="667593" y="1401716"/>
            <a:chExt cx="2092046" cy="732329"/>
          </a:xfrm>
        </p:grpSpPr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77206211-35CC-15E7-3B36-4BD871A1573F}"/>
                </a:ext>
              </a:extLst>
            </p:cNvPr>
            <p:cNvSpPr/>
            <p:nvPr/>
          </p:nvSpPr>
          <p:spPr bwMode="auto">
            <a:xfrm>
              <a:off x="667593" y="1401716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4554678-856A-5D3B-5BAF-CBA794041121}"/>
                </a:ext>
              </a:extLst>
            </p:cNvPr>
            <p:cNvSpPr txBox="1"/>
            <p:nvPr/>
          </p:nvSpPr>
          <p:spPr>
            <a:xfrm>
              <a:off x="1497755" y="1401716"/>
              <a:ext cx="1261884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CA" sz="3600" dirty="0">
                  <a:solidFill>
                    <a:schemeClr val="bg1"/>
                  </a:solidFill>
                </a:rPr>
                <a:t>Logic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427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2490</TotalTime>
  <Words>3807</Words>
  <Application>Microsoft Office PowerPoint</Application>
  <PresentationFormat>On-screen Show (4:3)</PresentationFormat>
  <Paragraphs>729</Paragraphs>
  <Slides>55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Wingdings</vt:lpstr>
      <vt:lpstr>Aharoni</vt:lpstr>
      <vt:lpstr>Arial</vt:lpstr>
      <vt:lpstr>Times New Roman</vt:lpstr>
      <vt:lpstr>Arial Black</vt:lpstr>
      <vt:lpstr>Consolas</vt:lpstr>
      <vt:lpstr>Courier New</vt:lpstr>
      <vt:lpstr>新細明體</vt:lpstr>
      <vt:lpstr>ecp1026</vt:lpstr>
      <vt:lpstr>CorelDRAW</vt:lpstr>
      <vt:lpstr>Flash 文件</vt:lpstr>
      <vt:lpstr>§6 Pointers 指標</vt:lpstr>
      <vt:lpstr>Outline</vt:lpstr>
      <vt:lpstr>Pointers Lesson 1 </vt:lpstr>
      <vt:lpstr>Pointers Lesson 2 </vt:lpstr>
      <vt:lpstr>Why do we need Pointers?</vt:lpstr>
      <vt:lpstr>Why do we need Pointers?</vt:lpstr>
      <vt:lpstr>Why do we need Pointers?</vt:lpstr>
      <vt:lpstr>Objectives</vt:lpstr>
      <vt:lpstr>In Context…</vt:lpstr>
      <vt:lpstr>Definition</vt:lpstr>
      <vt:lpstr>VP Diagram of a Pointer</vt:lpstr>
      <vt:lpstr>Pointer to a Variable</vt:lpstr>
      <vt:lpstr>NULL Pointer</vt:lpstr>
      <vt:lpstr>This Module’s Code...as</vt:lpstr>
      <vt:lpstr>(Preview) Questions</vt:lpstr>
      <vt:lpstr>varPtr.c</vt:lpstr>
      <vt:lpstr>varPtr.c (Output)</vt:lpstr>
      <vt:lpstr>Questions</vt:lpstr>
      <vt:lpstr>How Can We Visualize Using a VP Diagram?</vt:lpstr>
      <vt:lpstr>What Does “&amp;” Mean?</vt:lpstr>
      <vt:lpstr>PowerPoint Presentation</vt:lpstr>
      <vt:lpstr>PowerPoint Presentation</vt:lpstr>
      <vt:lpstr>PowerPoint Presentation</vt:lpstr>
      <vt:lpstr>How Do I Declare?</vt:lpstr>
      <vt:lpstr>Allowable Types</vt:lpstr>
      <vt:lpstr>How Do I Initialize? </vt:lpstr>
      <vt:lpstr>How Do I Initialize? </vt:lpstr>
      <vt:lpstr>How Do I Initialize? </vt:lpstr>
      <vt:lpstr>How Do I Initialize? </vt:lpstr>
      <vt:lpstr>Null Initialization </vt:lpstr>
      <vt:lpstr>What Does “**” Mean? </vt:lpstr>
      <vt:lpstr>What Does “**” Mean? </vt:lpstr>
      <vt:lpstr>Can We Write “&amp;&amp;”? </vt:lpstr>
      <vt:lpstr>How is Memory Allocated?</vt:lpstr>
      <vt:lpstr>Where Would I Need Pointers?</vt:lpstr>
      <vt:lpstr>Triplet Discussion Point (1/3)</vt:lpstr>
      <vt:lpstr>Triplet Discussion Point (2/3)</vt:lpstr>
      <vt:lpstr>Triplet Discussion Point (3/3)</vt:lpstr>
      <vt:lpstr>Summary</vt:lpstr>
      <vt:lpstr>目標</vt:lpstr>
      <vt:lpstr>Optional Discussion…</vt:lpstr>
      <vt:lpstr>Check Your Comprehension</vt:lpstr>
      <vt:lpstr>Pointers, Addresses &amp; Functions</vt:lpstr>
      <vt:lpstr>Input and Output Pointers and Variables</vt:lpstr>
      <vt:lpstr>PowerPoint Presentation</vt:lpstr>
      <vt:lpstr>Questions</vt:lpstr>
      <vt:lpstr>What is the format of fscanf()?</vt:lpstr>
      <vt:lpstr>Can we get info without Pointers?</vt:lpstr>
      <vt:lpstr>PowerPoint Presentation</vt:lpstr>
      <vt:lpstr>PowerPoint Presentation</vt:lpstr>
      <vt:lpstr> Clarifying  Misunderstandings  </vt:lpstr>
      <vt:lpstr>Equations in Math</vt:lpstr>
      <vt:lpstr>Math: Solving Equations</vt:lpstr>
      <vt:lpstr>Computer Science</vt:lpstr>
      <vt:lpstr>Logical Connections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Pointers</dc:title>
  <dc:subject>Structuring Data and Building Algorithms</dc:subject>
  <dc:creator>Jonathon David White</dc:creator>
  <cp:lastModifiedBy>Jonathon David White</cp:lastModifiedBy>
  <cp:revision>95</cp:revision>
  <cp:lastPrinted>2002-01-02T08:15:07Z</cp:lastPrinted>
  <dcterms:created xsi:type="dcterms:W3CDTF">2001-09-25T08:13:40Z</dcterms:created>
  <dcterms:modified xsi:type="dcterms:W3CDTF">2025-04-21T05:28:20Z</dcterms:modified>
</cp:coreProperties>
</file>