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5"/>
  </p:notesMasterIdLst>
  <p:handoutMasterIdLst>
    <p:handoutMasterId r:id="rId46"/>
  </p:handoutMasterIdLst>
  <p:sldIdLst>
    <p:sldId id="256" r:id="rId2"/>
    <p:sldId id="368" r:id="rId3"/>
    <p:sldId id="369" r:id="rId4"/>
    <p:sldId id="370" r:id="rId5"/>
    <p:sldId id="360" r:id="rId6"/>
    <p:sldId id="321" r:id="rId7"/>
    <p:sldId id="356" r:id="rId8"/>
    <p:sldId id="357" r:id="rId9"/>
    <p:sldId id="358" r:id="rId10"/>
    <p:sldId id="324" r:id="rId11"/>
    <p:sldId id="361" r:id="rId12"/>
    <p:sldId id="325" r:id="rId13"/>
    <p:sldId id="326" r:id="rId14"/>
    <p:sldId id="327" r:id="rId15"/>
    <p:sldId id="362" r:id="rId16"/>
    <p:sldId id="328" r:id="rId17"/>
    <p:sldId id="345" r:id="rId18"/>
    <p:sldId id="329" r:id="rId19"/>
    <p:sldId id="330" r:id="rId20"/>
    <p:sldId id="346" r:id="rId21"/>
    <p:sldId id="332" r:id="rId22"/>
    <p:sldId id="334" r:id="rId23"/>
    <p:sldId id="363" r:id="rId24"/>
    <p:sldId id="364" r:id="rId25"/>
    <p:sldId id="359" r:id="rId26"/>
    <p:sldId id="347" r:id="rId27"/>
    <p:sldId id="335" r:id="rId28"/>
    <p:sldId id="336" r:id="rId29"/>
    <p:sldId id="337" r:id="rId30"/>
    <p:sldId id="338" r:id="rId31"/>
    <p:sldId id="339" r:id="rId32"/>
    <p:sldId id="340" r:id="rId33"/>
    <p:sldId id="353" r:id="rId34"/>
    <p:sldId id="341" r:id="rId35"/>
    <p:sldId id="365" r:id="rId36"/>
    <p:sldId id="342" r:id="rId37"/>
    <p:sldId id="350" r:id="rId38"/>
    <p:sldId id="352" r:id="rId39"/>
    <p:sldId id="343" r:id="rId40"/>
    <p:sldId id="344" r:id="rId41"/>
    <p:sldId id="366" r:id="rId42"/>
    <p:sldId id="354" r:id="rId43"/>
    <p:sldId id="367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368"/>
            <p14:sldId id="369"/>
            <p14:sldId id="370"/>
            <p14:sldId id="360"/>
            <p14:sldId id="321"/>
            <p14:sldId id="356"/>
            <p14:sldId id="357"/>
            <p14:sldId id="358"/>
            <p14:sldId id="324"/>
            <p14:sldId id="361"/>
            <p14:sldId id="325"/>
            <p14:sldId id="326"/>
            <p14:sldId id="327"/>
            <p14:sldId id="362"/>
            <p14:sldId id="328"/>
            <p14:sldId id="345"/>
            <p14:sldId id="329"/>
            <p14:sldId id="330"/>
            <p14:sldId id="346"/>
            <p14:sldId id="332"/>
            <p14:sldId id="334"/>
            <p14:sldId id="363"/>
            <p14:sldId id="364"/>
            <p14:sldId id="359"/>
            <p14:sldId id="347"/>
            <p14:sldId id="335"/>
            <p14:sldId id="336"/>
            <p14:sldId id="337"/>
            <p14:sldId id="338"/>
            <p14:sldId id="339"/>
            <p14:sldId id="340"/>
            <p14:sldId id="353"/>
            <p14:sldId id="341"/>
            <p14:sldId id="365"/>
            <p14:sldId id="342"/>
            <p14:sldId id="350"/>
            <p14:sldId id="352"/>
            <p14:sldId id="343"/>
            <p14:sldId id="344"/>
            <p14:sldId id="366"/>
            <p14:sldId id="354"/>
            <p14:sldId id="3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4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996" y="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506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5AE5AC-33C5-4037-A635-65E5AB83A1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C9735-97F5-4D1E-A2FE-F11281A5F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F5062-520C-4340-B773-D299E53070AD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599C9-8501-44EC-B25B-C8DCA6A151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E1049-32F2-4E46-B2FD-B37AD975BC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96F1E-0001-48D2-9CC7-7D6078524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549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2BA02-4FF8-3D3F-95EB-708E2C89A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6BCC0-E8FE-8713-74B2-D77D2BBB1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BE5A2-3373-7D78-EA81-E0D21B4FA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6B491-5D4A-3421-B17D-B2E45732C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264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E355F-F3D8-137D-D63A-11CD44AC3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69B03C-0BF8-038C-5B2C-A0F1D3168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0D7AA-70C9-EDFB-9142-E181FD29E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6D22D-D694-B7FD-9132-E699B5486A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84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D4C80-D92A-4B02-49AC-7BD6E9E7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B3EF6B-B7E7-1C10-FFF6-4283C14C10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A3604-4615-18DB-713A-A14CCABB05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32D17-C5D6-E331-FFE3-0A121222F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9191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A599C2-341A-5AE9-194E-CC8C0008CCB9}"/>
              </a:ext>
            </a:extLst>
          </p:cNvPr>
          <p:cNvSpPr txBox="1"/>
          <p:nvPr userDrawn="1"/>
        </p:nvSpPr>
        <p:spPr>
          <a:xfrm>
            <a:off x="827640" y="140987"/>
            <a:ext cx="815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From Problem to Solution using UML &amp; 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EDA5D9-57DE-5AAA-C8EA-71D7DAE1FB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58850" y="3462338"/>
            <a:ext cx="7226300" cy="283368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Subsection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89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490" y="216919"/>
            <a:ext cx="8285256" cy="457200"/>
          </a:xfr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849C5C-2A62-4C58-76F6-E47342EE670C}"/>
              </a:ext>
            </a:extLst>
          </p:cNvPr>
          <p:cNvGrpSpPr/>
          <p:nvPr userDrawn="1"/>
        </p:nvGrpSpPr>
        <p:grpSpPr>
          <a:xfrm>
            <a:off x="156031" y="1700458"/>
            <a:ext cx="3540728" cy="3806980"/>
            <a:chOff x="635383" y="1700458"/>
            <a:chExt cx="3540728" cy="380698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E3815C6-CA51-BF1B-DBDB-FEFE033CF2E5}"/>
                </a:ext>
              </a:extLst>
            </p:cNvPr>
            <p:cNvSpPr/>
            <p:nvPr/>
          </p:nvSpPr>
          <p:spPr bwMode="auto">
            <a:xfrm>
              <a:off x="2646771" y="3307229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3200" dirty="0">
                  <a:solidFill>
                    <a:schemeClr val="tx2"/>
                  </a:solidFill>
                  <a:latin typeface="Consolas" panose="020B0609020204030204" pitchFamily="49" charset="0"/>
                </a:rPr>
                <a:t>c=a;</a:t>
              </a:r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B14F0807-D7AA-A14A-91A3-C210BED1B409}"/>
                </a:ext>
              </a:extLst>
            </p:cNvPr>
            <p:cNvSpPr/>
            <p:nvPr/>
          </p:nvSpPr>
          <p:spPr bwMode="auto">
            <a:xfrm>
              <a:off x="2204748" y="2393180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0CC7497-D175-4C74-68B0-21854F504C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5832" y="170045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145DC69-B34A-316F-F0C4-9F8BF9BB5C9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9477" y="2637315"/>
              <a:ext cx="76527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5B8BF39-8961-3FE1-99BE-54F9C23E4FB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2637315"/>
              <a:ext cx="83683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551CD83-2028-5129-8B6E-AE0C73DE4F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3661" y="2619127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D24DDA6-4101-7224-2716-D0394C2EEE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2380" y="261450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22906C3-D899-56BE-F59F-76163580EED5}"/>
                </a:ext>
              </a:extLst>
            </p:cNvPr>
            <p:cNvSpPr/>
            <p:nvPr/>
          </p:nvSpPr>
          <p:spPr bwMode="auto">
            <a:xfrm>
              <a:off x="635383" y="3318857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3200" dirty="0">
                  <a:solidFill>
                    <a:schemeClr val="tx2"/>
                  </a:solidFill>
                  <a:latin typeface="Consolas" panose="020B0609020204030204" pitchFamily="49" charset="0"/>
                </a:rPr>
                <a:t>c=b;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FA35531-EB10-5E7D-0DD4-D3B09A50C66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39477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38C7CD9-28CA-7E77-C696-601288427B8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2795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5A0A29B4-88F8-B25B-DCC8-CE442F0BD283}"/>
                </a:ext>
              </a:extLst>
            </p:cNvPr>
            <p:cNvSpPr/>
            <p:nvPr/>
          </p:nvSpPr>
          <p:spPr bwMode="auto">
            <a:xfrm>
              <a:off x="2204748" y="4344352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88DC328-DDBD-BAE7-E358-9E20F8153B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477" y="4577705"/>
              <a:ext cx="76527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980C2B8-0DD9-1BFD-F865-70FCF32A2F5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4572813"/>
              <a:ext cx="877248" cy="81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DF7798E-8FCE-FDF0-48DB-B123F42332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0148" y="4814716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64E8004-74B1-B41E-70A2-60FC264B6667}"/>
              </a:ext>
            </a:extLst>
          </p:cNvPr>
          <p:cNvSpPr txBox="1"/>
          <p:nvPr userDrawn="1"/>
        </p:nvSpPr>
        <p:spPr>
          <a:xfrm>
            <a:off x="2167419" y="2203485"/>
            <a:ext cx="907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chemeClr val="tx2"/>
                </a:solidFill>
                <a:latin typeface="Consolas" panose="020B0609020204030204" pitchFamily="49" charset="0"/>
              </a:rPr>
              <a:t>a&gt;b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3187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A4F2653-0CB2-A22C-6D06-190EB738D73E}"/>
              </a:ext>
            </a:extLst>
          </p:cNvPr>
          <p:cNvSpPr/>
          <p:nvPr/>
        </p:nvSpPr>
        <p:spPr bwMode="auto">
          <a:xfrm>
            <a:off x="500340" y="4013207"/>
            <a:ext cx="2307176" cy="90704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40A58840-83FB-4D5E-7291-A56A71E3AFA7}"/>
              </a:ext>
            </a:extLst>
          </p:cNvPr>
          <p:cNvSpPr/>
          <p:nvPr/>
        </p:nvSpPr>
        <p:spPr bwMode="auto">
          <a:xfrm>
            <a:off x="1326006" y="2512359"/>
            <a:ext cx="649908" cy="637129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1B3BB0-5E54-CD76-A34E-8A165720A20F}"/>
              </a:ext>
            </a:extLst>
          </p:cNvPr>
          <p:cNvCxnSpPr>
            <a:cxnSpLocks/>
          </p:cNvCxnSpPr>
          <p:nvPr/>
        </p:nvCxnSpPr>
        <p:spPr bwMode="auto">
          <a:xfrm>
            <a:off x="1656445" y="1574037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DC6A0EB-6CE1-0911-3E9D-08D01105D608}"/>
              </a:ext>
            </a:extLst>
          </p:cNvPr>
          <p:cNvCxnSpPr>
            <a:cxnSpLocks/>
          </p:cNvCxnSpPr>
          <p:nvPr/>
        </p:nvCxnSpPr>
        <p:spPr bwMode="auto">
          <a:xfrm flipV="1">
            <a:off x="1649500" y="4920253"/>
            <a:ext cx="0" cy="4251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50A2BD-A35D-21A2-32E1-2EC053A3AC7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75914" y="2843050"/>
            <a:ext cx="1113529" cy="1406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787388D-0D77-FD7C-1385-A4A42C6561D2}"/>
              </a:ext>
            </a:extLst>
          </p:cNvPr>
          <p:cNvCxnSpPr>
            <a:cxnSpLocks/>
          </p:cNvCxnSpPr>
          <p:nvPr/>
        </p:nvCxnSpPr>
        <p:spPr bwMode="auto">
          <a:xfrm>
            <a:off x="1650960" y="3074885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FA4EAAC-EBB2-1C02-FD9C-0191E4818CA6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9443" y="2857118"/>
            <a:ext cx="0" cy="27543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7F05A6D-111B-5D02-E382-7FF7F013F413}"/>
              </a:ext>
            </a:extLst>
          </p:cNvPr>
          <p:cNvCxnSpPr>
            <a:cxnSpLocks/>
          </p:cNvCxnSpPr>
          <p:nvPr/>
        </p:nvCxnSpPr>
        <p:spPr bwMode="auto">
          <a:xfrm>
            <a:off x="1675494" y="5611453"/>
            <a:ext cx="141394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93CCE6-C9A8-9020-D788-4ADB02706293}"/>
              </a:ext>
            </a:extLst>
          </p:cNvPr>
          <p:cNvCxnSpPr>
            <a:cxnSpLocks/>
          </p:cNvCxnSpPr>
          <p:nvPr/>
        </p:nvCxnSpPr>
        <p:spPr bwMode="auto">
          <a:xfrm>
            <a:off x="191010" y="1959581"/>
            <a:ext cx="14584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D732024-2540-E27C-118F-2D48C130673D}"/>
              </a:ext>
            </a:extLst>
          </p:cNvPr>
          <p:cNvCxnSpPr>
            <a:cxnSpLocks/>
          </p:cNvCxnSpPr>
          <p:nvPr/>
        </p:nvCxnSpPr>
        <p:spPr bwMode="auto">
          <a:xfrm>
            <a:off x="1667794" y="5611453"/>
            <a:ext cx="0" cy="9383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A1470A-1799-974F-E079-485FE6570AC0}"/>
              </a:ext>
            </a:extLst>
          </p:cNvPr>
          <p:cNvCxnSpPr>
            <a:cxnSpLocks/>
          </p:cNvCxnSpPr>
          <p:nvPr/>
        </p:nvCxnSpPr>
        <p:spPr bwMode="auto">
          <a:xfrm>
            <a:off x="158516" y="5345359"/>
            <a:ext cx="15169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02E398-877E-E1E1-3E72-9E1FE2519957}"/>
              </a:ext>
            </a:extLst>
          </p:cNvPr>
          <p:cNvCxnSpPr>
            <a:cxnSpLocks/>
          </p:cNvCxnSpPr>
          <p:nvPr/>
        </p:nvCxnSpPr>
        <p:spPr bwMode="auto">
          <a:xfrm flipV="1">
            <a:off x="191010" y="1928306"/>
            <a:ext cx="0" cy="34170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EC837-D5BA-0FA5-FA0C-59E3ECA517B6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3166479" y="812710"/>
            <a:ext cx="5977522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482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alf-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C25DEA-EBC0-0E6F-EB1F-BC6AD26586E2}"/>
              </a:ext>
            </a:extLst>
          </p:cNvPr>
          <p:cNvSpPr/>
          <p:nvPr/>
        </p:nvSpPr>
        <p:spPr bwMode="auto">
          <a:xfrm>
            <a:off x="2439326" y="3750802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value*=0.5;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506145-23A8-89E4-C2F4-FB6F0FDDBB35}"/>
              </a:ext>
            </a:extLst>
          </p:cNvPr>
          <p:cNvCxnSpPr>
            <a:cxnSpLocks/>
            <a:endCxn id="29" idx="0"/>
          </p:cNvCxnSpPr>
          <p:nvPr/>
        </p:nvCxnSpPr>
        <p:spPr bwMode="auto">
          <a:xfrm>
            <a:off x="617411" y="793554"/>
            <a:ext cx="16947" cy="22346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7231BBE-0082-1DC4-CE3A-EEC4D3BF9E72}"/>
              </a:ext>
            </a:extLst>
          </p:cNvPr>
          <p:cNvCxnSpPr>
            <a:cxnSpLocks/>
          </p:cNvCxnSpPr>
          <p:nvPr/>
        </p:nvCxnSpPr>
        <p:spPr bwMode="auto">
          <a:xfrm>
            <a:off x="2935525" y="3219280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E6212CB-1BCF-98F7-420D-80B728603CAF}"/>
              </a:ext>
            </a:extLst>
          </p:cNvPr>
          <p:cNvSpPr/>
          <p:nvPr/>
        </p:nvSpPr>
        <p:spPr bwMode="auto">
          <a:xfrm>
            <a:off x="1271391" y="3757584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value*=2.0;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C0049C-EC7B-403F-D97B-14112C4B5DD8}"/>
              </a:ext>
            </a:extLst>
          </p:cNvPr>
          <p:cNvCxnSpPr>
            <a:cxnSpLocks/>
          </p:cNvCxnSpPr>
          <p:nvPr/>
        </p:nvCxnSpPr>
        <p:spPr bwMode="auto">
          <a:xfrm flipV="1">
            <a:off x="1722949" y="4264834"/>
            <a:ext cx="0" cy="4483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A80A98-5370-B4DC-5995-0B376C4CD7DD}"/>
              </a:ext>
            </a:extLst>
          </p:cNvPr>
          <p:cNvCxnSpPr>
            <a:cxnSpLocks/>
          </p:cNvCxnSpPr>
          <p:nvPr/>
        </p:nvCxnSpPr>
        <p:spPr bwMode="auto">
          <a:xfrm flipV="1">
            <a:off x="2935525" y="4264834"/>
            <a:ext cx="0" cy="4483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968E41-B297-A128-20AF-AF0A86692E0E}"/>
              </a:ext>
            </a:extLst>
          </p:cNvPr>
          <p:cNvCxnSpPr>
            <a:cxnSpLocks/>
            <a:endCxn id="35" idx="3"/>
          </p:cNvCxnSpPr>
          <p:nvPr/>
        </p:nvCxnSpPr>
        <p:spPr bwMode="auto">
          <a:xfrm flipH="1">
            <a:off x="827269" y="4715670"/>
            <a:ext cx="3231132" cy="266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C3C538-2E29-DC80-342F-6B50B843538F}"/>
              </a:ext>
            </a:extLst>
          </p:cNvPr>
          <p:cNvCxnSpPr>
            <a:cxnSpLocks/>
            <a:stCxn id="35" idx="2"/>
          </p:cNvCxnSpPr>
          <p:nvPr/>
        </p:nvCxnSpPr>
        <p:spPr bwMode="auto">
          <a:xfrm flipH="1">
            <a:off x="617411" y="4938768"/>
            <a:ext cx="16947" cy="15627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1189C64-E437-EF3A-4BAA-1005828BF488}"/>
              </a:ext>
            </a:extLst>
          </p:cNvPr>
          <p:cNvSpPr/>
          <p:nvPr/>
        </p:nvSpPr>
        <p:spPr bwMode="auto">
          <a:xfrm>
            <a:off x="90868" y="3753311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value*=0.0;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8536599-C2A2-7205-71A5-C679948F1385}"/>
              </a:ext>
            </a:extLst>
          </p:cNvPr>
          <p:cNvCxnSpPr>
            <a:cxnSpLocks/>
          </p:cNvCxnSpPr>
          <p:nvPr/>
        </p:nvCxnSpPr>
        <p:spPr bwMode="auto">
          <a:xfrm>
            <a:off x="630367" y="3226062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1140463-1DE5-A99C-2AE1-37A32C86A84F}"/>
              </a:ext>
            </a:extLst>
          </p:cNvPr>
          <p:cNvCxnSpPr>
            <a:cxnSpLocks/>
          </p:cNvCxnSpPr>
          <p:nvPr/>
        </p:nvCxnSpPr>
        <p:spPr bwMode="auto">
          <a:xfrm>
            <a:off x="1730126" y="3226062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A3E3851-BE3C-194F-C1CB-745240B2450A}"/>
              </a:ext>
            </a:extLst>
          </p:cNvPr>
          <p:cNvCxnSpPr>
            <a:cxnSpLocks/>
          </p:cNvCxnSpPr>
          <p:nvPr/>
        </p:nvCxnSpPr>
        <p:spPr bwMode="auto">
          <a:xfrm flipV="1">
            <a:off x="642310" y="4258052"/>
            <a:ext cx="0" cy="455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645212E-413C-E435-DF81-11702EFF2AC7}"/>
              </a:ext>
            </a:extLst>
          </p:cNvPr>
          <p:cNvSpPr/>
          <p:nvPr/>
        </p:nvSpPr>
        <p:spPr bwMode="auto">
          <a:xfrm>
            <a:off x="3623011" y="3744020"/>
            <a:ext cx="974683" cy="50725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value*=0.9;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635442B-B87E-3D39-9339-4AF75D56894B}"/>
              </a:ext>
            </a:extLst>
          </p:cNvPr>
          <p:cNvCxnSpPr>
            <a:cxnSpLocks/>
          </p:cNvCxnSpPr>
          <p:nvPr/>
        </p:nvCxnSpPr>
        <p:spPr bwMode="auto">
          <a:xfrm flipH="1">
            <a:off x="630367" y="3236557"/>
            <a:ext cx="3428036" cy="678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19BB45C-E92C-9D0E-6561-532259F6F508}"/>
              </a:ext>
            </a:extLst>
          </p:cNvPr>
          <p:cNvCxnSpPr>
            <a:cxnSpLocks/>
          </p:cNvCxnSpPr>
          <p:nvPr/>
        </p:nvCxnSpPr>
        <p:spPr bwMode="auto">
          <a:xfrm>
            <a:off x="4048241" y="3228571"/>
            <a:ext cx="0" cy="524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4C2B7F0-5CAE-32D9-FA74-34E38E1107AD}"/>
              </a:ext>
            </a:extLst>
          </p:cNvPr>
          <p:cNvCxnSpPr>
            <a:cxnSpLocks/>
          </p:cNvCxnSpPr>
          <p:nvPr/>
        </p:nvCxnSpPr>
        <p:spPr bwMode="auto">
          <a:xfrm flipV="1">
            <a:off x="4044478" y="4251268"/>
            <a:ext cx="0" cy="455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Diamond 28">
            <a:extLst>
              <a:ext uri="{FF2B5EF4-FFF2-40B4-BE49-F238E27FC236}">
                <a16:creationId xmlns:a16="http://schemas.microsoft.com/office/drawing/2014/main" id="{D3574FB2-E2C1-3A94-2ABD-AEDA8510E32E}"/>
              </a:ext>
            </a:extLst>
          </p:cNvPr>
          <p:cNvSpPr/>
          <p:nvPr userDrawn="1"/>
        </p:nvSpPr>
        <p:spPr bwMode="auto">
          <a:xfrm>
            <a:off x="441447" y="302821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A59D1380-0B36-4A1E-B7A6-3BC0BB83D1AD}"/>
              </a:ext>
            </a:extLst>
          </p:cNvPr>
          <p:cNvSpPr/>
          <p:nvPr userDrawn="1"/>
        </p:nvSpPr>
        <p:spPr bwMode="auto">
          <a:xfrm>
            <a:off x="1528137" y="304146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1E9A663E-3A81-4203-2B36-D75701756231}"/>
              </a:ext>
            </a:extLst>
          </p:cNvPr>
          <p:cNvSpPr/>
          <p:nvPr userDrawn="1"/>
        </p:nvSpPr>
        <p:spPr bwMode="auto">
          <a:xfrm>
            <a:off x="2734098" y="305471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id="{423E7B01-1CA4-A0F3-A487-8A8EF721931F}"/>
              </a:ext>
            </a:extLst>
          </p:cNvPr>
          <p:cNvSpPr/>
          <p:nvPr userDrawn="1"/>
        </p:nvSpPr>
        <p:spPr bwMode="auto">
          <a:xfrm>
            <a:off x="2742614" y="451795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187E6372-DBFC-DFAB-3556-D670E3A143B3}"/>
              </a:ext>
            </a:extLst>
          </p:cNvPr>
          <p:cNvSpPr/>
          <p:nvPr userDrawn="1"/>
        </p:nvSpPr>
        <p:spPr bwMode="auto">
          <a:xfrm>
            <a:off x="1517335" y="4535492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Diamond 34">
            <a:extLst>
              <a:ext uri="{FF2B5EF4-FFF2-40B4-BE49-F238E27FC236}">
                <a16:creationId xmlns:a16="http://schemas.microsoft.com/office/drawing/2014/main" id="{BC9659C9-A766-3F88-8872-7AC3F0D1339C}"/>
              </a:ext>
            </a:extLst>
          </p:cNvPr>
          <p:cNvSpPr/>
          <p:nvPr userDrawn="1"/>
        </p:nvSpPr>
        <p:spPr bwMode="auto">
          <a:xfrm>
            <a:off x="441447" y="4545803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DDB74EC3-879A-73FD-79ED-926A2AB4D6A5}"/>
              </a:ext>
            </a:extLst>
          </p:cNvPr>
          <p:cNvSpPr/>
          <p:nvPr userDrawn="1"/>
        </p:nvSpPr>
        <p:spPr bwMode="auto">
          <a:xfrm>
            <a:off x="986518" y="2364487"/>
            <a:ext cx="873462" cy="601411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Check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status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506BB0-6314-D1A7-2577-6F2EE4F39926}"/>
              </a:ext>
            </a:extLst>
          </p:cNvPr>
          <p:cNvCxnSpPr>
            <a:cxnSpLocks/>
            <a:stCxn id="3" idx="2"/>
          </p:cNvCxnSpPr>
          <p:nvPr userDrawn="1"/>
        </p:nvCxnSpPr>
        <p:spPr bwMode="auto">
          <a:xfrm flipH="1">
            <a:off x="685778" y="2665193"/>
            <a:ext cx="300740" cy="48888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9B8A692-87A9-EFF6-9C5E-6D9F7A690002}"/>
              </a:ext>
            </a:extLst>
          </p:cNvPr>
          <p:cNvSpPr txBox="1"/>
          <p:nvPr userDrawn="1"/>
        </p:nvSpPr>
        <p:spPr>
          <a:xfrm>
            <a:off x="617411" y="3399225"/>
            <a:ext cx="8370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MARRIED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F76DD9-835B-D79F-EBB4-A38480A3C435}"/>
              </a:ext>
            </a:extLst>
          </p:cNvPr>
          <p:cNvSpPr txBox="1"/>
          <p:nvPr userDrawn="1"/>
        </p:nvSpPr>
        <p:spPr>
          <a:xfrm>
            <a:off x="1678438" y="3399225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SINGLE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3985E0-1792-79B8-6F46-075231B0078C}"/>
              </a:ext>
            </a:extLst>
          </p:cNvPr>
          <p:cNvSpPr txBox="1"/>
          <p:nvPr userDrawn="1"/>
        </p:nvSpPr>
        <p:spPr>
          <a:xfrm>
            <a:off x="2896071" y="3390332"/>
            <a:ext cx="9172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>
                <a:solidFill>
                  <a:schemeClr val="tx2"/>
                </a:solidFill>
              </a:rPr>
              <a:t>DIVORCED</a:t>
            </a:r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96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bits2c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sdba.info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54346" y="230187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043" y="6623479"/>
            <a:ext cx="7709963" cy="2616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©2025 by J. D. White. From Problem Definition to Solution, 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0"/>
              </a:rPr>
              <a:t>https://www.sdba.info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</a:t>
            </a:r>
            <a:r>
              <a:rPr lang="en-US" altLang="zh-TW" sz="11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bits2c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.com</a:t>
            </a:r>
            <a:r>
              <a:rPr lang="en-US" altLang="zh-TW" sz="105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solidFill>
                  <a:schemeClr val="tx2"/>
                </a:solidFill>
                <a:ea typeface="新細明體" panose="02020500000000000000" pitchFamily="18" charset="-120"/>
              </a:rPr>
              <a:t>by VG by Raheem Qaiser</a:t>
            </a: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73213" y="777442"/>
            <a:ext cx="9490425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 Flow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8FCDF6-7370-EA0D-28B1-262FE2FC511F}"/>
              </a:ext>
            </a:extLst>
          </p:cNvPr>
          <p:cNvGrpSpPr/>
          <p:nvPr userDrawn="1"/>
        </p:nvGrpSpPr>
        <p:grpSpPr>
          <a:xfrm>
            <a:off x="70413" y="57910"/>
            <a:ext cx="658690" cy="675214"/>
            <a:chOff x="70413" y="57910"/>
            <a:chExt cx="780290" cy="780290"/>
          </a:xfrm>
        </p:grpSpPr>
        <p:pic>
          <p:nvPicPr>
            <p:cNvPr id="5" name="Picture 4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889C64C7-D5D2-F109-D2C5-F49E0971F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780290" cy="78029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10E3872-B852-9190-1B3B-619625494B3D}"/>
                </a:ext>
              </a:extLst>
            </p:cNvPr>
            <p:cNvSpPr txBox="1"/>
            <p:nvPr userDrawn="1"/>
          </p:nvSpPr>
          <p:spPr>
            <a:xfrm>
              <a:off x="257803" y="256997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</a:t>
              </a:r>
              <a:endPara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7419579-ECA6-369D-2F1A-820B7F5D7CF3}"/>
              </a:ext>
            </a:extLst>
          </p:cNvPr>
          <p:cNvSpPr txBox="1"/>
          <p:nvPr userDrawn="1"/>
        </p:nvSpPr>
        <p:spPr>
          <a:xfrm>
            <a:off x="8146183" y="6278665"/>
            <a:ext cx="1110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vs 2025.04.26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786" r:id="rId4"/>
    <p:sldLayoutId id="2147483787" r:id="rId5"/>
    <p:sldLayoutId id="2147483788" r:id="rId6"/>
    <p:sldLayoutId id="2147483789" r:id="rId7"/>
    <p:sldLayoutId id="2147483679" r:id="rId8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aizhu.com/sdba/ansic/vg/sdba_vp73oc.pptx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US" dirty="0"/>
              <a:t>Program Flow:</a:t>
            </a:r>
            <a:br>
              <a:rPr lang="en-US" dirty="0"/>
            </a:br>
            <a:r>
              <a:rPr lang="en-US" dirty="0"/>
              <a:t>Sequence, Decision, Repetition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E04D5B-E751-A5FB-DF90-AB7D1C763E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What are the 3 constructs? (Review)</a:t>
            </a:r>
          </a:p>
          <a:p>
            <a:r>
              <a:rPr lang="en-CA" dirty="0"/>
              <a:t>Why do we need them? (Motivation)</a:t>
            </a:r>
          </a:p>
          <a:p>
            <a:r>
              <a:rPr lang="en-CA" dirty="0"/>
              <a:t>How do we implement them in C? </a:t>
            </a:r>
          </a:p>
          <a:p>
            <a:r>
              <a:rPr lang="en-CA" dirty="0"/>
              <a:t>Apply to our Three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6C43D-C4B7-47DD-F9CF-63D8193B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5AEE073-0E6D-B351-F5BB-3298266C615E}"/>
              </a:ext>
            </a:extLst>
          </p:cNvPr>
          <p:cNvSpPr/>
          <p:nvPr/>
        </p:nvSpPr>
        <p:spPr>
          <a:xfrm>
            <a:off x="35320" y="1829753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37BF5-DF87-6486-D613-42CEC554EE87}"/>
              </a:ext>
            </a:extLst>
          </p:cNvPr>
          <p:cNvSpPr/>
          <p:nvPr/>
        </p:nvSpPr>
        <p:spPr>
          <a:xfrm>
            <a:off x="-38101" y="5943600"/>
            <a:ext cx="264275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67E91-DD87-22E7-C910-F77ABA67726A}"/>
              </a:ext>
            </a:extLst>
          </p:cNvPr>
          <p:cNvSpPr/>
          <p:nvPr/>
        </p:nvSpPr>
        <p:spPr>
          <a:xfrm>
            <a:off x="-85947" y="4466054"/>
            <a:ext cx="2690602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709005-6C71-F495-FCCE-576BAF58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Flow Lesson 1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B36EEF-79A8-FB10-A4B6-957EACA7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Take-Up M3: Problem </a:t>
            </a:r>
            <a:r>
              <a:rPr lang="en-CA" dirty="0">
                <a:sym typeface="Wingdings" panose="05000000000000000000" pitchFamily="2" charset="2"/>
              </a:rPr>
              <a:t> UML  C</a:t>
            </a:r>
            <a:endParaRPr lang="en-CA" dirty="0"/>
          </a:p>
          <a:p>
            <a:r>
              <a:rPr lang="en-CA" dirty="0"/>
              <a:t>Worked Example VP :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Take Up: Pointers in Root Equation</a:t>
            </a:r>
          </a:p>
          <a:p>
            <a:r>
              <a:rPr lang="en-CA" altLang="zh-TW" dirty="0"/>
              <a:t>Theory: Review (UML) of Flow Constructs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Implementation of Conditions in C</a:t>
            </a:r>
          </a:p>
          <a:p>
            <a:r>
              <a:rPr lang="en-CA" altLang="zh-TW" dirty="0"/>
              <a:t>Together: Correct Optics Code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Together: Correcting Optics Code</a:t>
            </a:r>
          </a:p>
          <a:p>
            <a:r>
              <a:rPr lang="en-CA" altLang="zh-TW" dirty="0"/>
              <a:t>Retry Milestones 2 or 3 or 4 </a:t>
            </a:r>
          </a:p>
          <a:p>
            <a:r>
              <a:rPr lang="en-CA" dirty="0"/>
              <a:t>Go Home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A0321-F0F0-38F9-D61B-3EB4DD668400}"/>
              </a:ext>
            </a:extLst>
          </p:cNvPr>
          <p:cNvSpPr txBox="1"/>
          <p:nvPr/>
        </p:nvSpPr>
        <p:spPr>
          <a:xfrm>
            <a:off x="5545253" y="4049467"/>
            <a:ext cx="3496712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Optics</a:t>
            </a:r>
            <a:r>
              <a:rPr lang="es-ES" altLang="zh-TW" sz="2400" b="1" dirty="0">
                <a:solidFill>
                  <a:srgbClr val="00B050"/>
                </a:solidFill>
              </a:rPr>
              <a:t>: §4 Pointers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42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CC637B-7839-7B73-DD51-6AA593F8AE68}"/>
              </a:ext>
            </a:extLst>
          </p:cNvPr>
          <p:cNvSpPr txBox="1"/>
          <p:nvPr/>
        </p:nvSpPr>
        <p:spPr>
          <a:xfrm>
            <a:off x="4199723" y="1329952"/>
            <a:ext cx="4842242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General Concepts </a:t>
            </a:r>
            <a:r>
              <a:rPr lang="es-ES" altLang="zh-TW" sz="2400" b="1" dirty="0">
                <a:solidFill>
                  <a:srgbClr val="00B050"/>
                </a:solidFill>
              </a:rPr>
              <a:t>§5 Pointers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16 </a:t>
            </a:r>
          </a:p>
        </p:txBody>
      </p:sp>
    </p:spTree>
    <p:extLst>
      <p:ext uri="{BB962C8B-B14F-4D97-AF65-F5344CB8AC3E}">
        <p14:creationId xmlns:p14="http://schemas.microsoft.com/office/powerpoint/2010/main" val="354391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5CAD3-2D9A-FB03-ABD0-46C929923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C325BCC-19F9-C65D-486C-71ECD644F68A}"/>
              </a:ext>
            </a:extLst>
          </p:cNvPr>
          <p:cNvSpPr/>
          <p:nvPr/>
        </p:nvSpPr>
        <p:spPr>
          <a:xfrm>
            <a:off x="-25610" y="2037096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344D25-F0C9-71F9-CECA-41720AFA0611}"/>
              </a:ext>
            </a:extLst>
          </p:cNvPr>
          <p:cNvSpPr/>
          <p:nvPr/>
        </p:nvSpPr>
        <p:spPr>
          <a:xfrm>
            <a:off x="-38101" y="5190539"/>
            <a:ext cx="264275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57861-2555-1300-0E70-D6B858C297D4}"/>
              </a:ext>
            </a:extLst>
          </p:cNvPr>
          <p:cNvSpPr/>
          <p:nvPr/>
        </p:nvSpPr>
        <p:spPr>
          <a:xfrm>
            <a:off x="-82023" y="3612044"/>
            <a:ext cx="2690602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327659-5461-43C3-E8F2-45DEB105F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Flow Lesson 2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411267-2EB1-B3AF-83F2-BE6E29D5E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lnSpcReduction="10000"/>
          </a:bodyPr>
          <a:lstStyle/>
          <a:p>
            <a:r>
              <a:rPr lang="en-CA" dirty="0"/>
              <a:t>Take-up M4: Code Analysis with VP diagrams</a:t>
            </a:r>
          </a:p>
          <a:p>
            <a:r>
              <a:rPr lang="en-CA" altLang="zh-TW" dirty="0"/>
              <a:t>Review: Flow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/>
              <a:t>Using Multiple Files for Code: Optics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Theory: Implementation of Repetition in C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Together: Optics </a:t>
            </a:r>
          </a:p>
          <a:p>
            <a:r>
              <a:rPr lang="en-CA" altLang="zh-TW" dirty="0"/>
              <a:t>Retry Milestones 2 or 3 or 4, Try MS-5 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Homework:  Add repetition to Falling Objects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A4DFD2-119D-2FF7-AD3C-CDDE1E8E7A1C}"/>
              </a:ext>
            </a:extLst>
          </p:cNvPr>
          <p:cNvSpPr txBox="1"/>
          <p:nvPr/>
        </p:nvSpPr>
        <p:spPr>
          <a:xfrm>
            <a:off x="3641887" y="4129654"/>
            <a:ext cx="3422146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Optics</a:t>
            </a:r>
            <a:r>
              <a:rPr lang="es-ES" altLang="zh-TW" sz="2400" b="1" dirty="0">
                <a:solidFill>
                  <a:srgbClr val="00B050"/>
                </a:solidFill>
              </a:rPr>
              <a:t>: §5 </a:t>
            </a:r>
            <a:r>
              <a:rPr lang="es-ES" altLang="zh-TW" sz="2400" b="1" dirty="0" err="1">
                <a:solidFill>
                  <a:srgbClr val="00B050"/>
                </a:solidFill>
              </a:rPr>
              <a:t>Loop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xx</a:t>
            </a:r>
            <a:endParaRPr lang="es-ES" altLang="zh-TW" sz="2400" b="1" dirty="0">
              <a:solidFill>
                <a:srgbClr val="00B0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7B3D1B-0E6D-8050-5F53-1993E44D4426}"/>
              </a:ext>
            </a:extLst>
          </p:cNvPr>
          <p:cNvSpPr txBox="1"/>
          <p:nvPr/>
        </p:nvSpPr>
        <p:spPr>
          <a:xfrm>
            <a:off x="4516389" y="6208966"/>
            <a:ext cx="3422146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Gravity: </a:t>
            </a:r>
            <a:r>
              <a:rPr lang="es-ES" altLang="zh-TW" sz="2400" b="1" dirty="0">
                <a:solidFill>
                  <a:srgbClr val="00B050"/>
                </a:solidFill>
              </a:rPr>
              <a:t>§5 </a:t>
            </a:r>
            <a:r>
              <a:rPr lang="es-ES" altLang="zh-TW" sz="2400" b="1" dirty="0" err="1">
                <a:solidFill>
                  <a:srgbClr val="00B050"/>
                </a:solidFill>
              </a:rPr>
              <a:t>Loop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xx</a:t>
            </a:r>
            <a:endParaRPr lang="es-ES" altLang="zh-TW" sz="2400" b="1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4B65D9-5AB5-922B-C920-337A00132BA8}"/>
              </a:ext>
            </a:extLst>
          </p:cNvPr>
          <p:cNvSpPr txBox="1"/>
          <p:nvPr/>
        </p:nvSpPr>
        <p:spPr>
          <a:xfrm>
            <a:off x="5650558" y="2186390"/>
            <a:ext cx="3422146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Optics</a:t>
            </a:r>
            <a:r>
              <a:rPr lang="es-ES" altLang="zh-TW" sz="2400" b="1" dirty="0">
                <a:solidFill>
                  <a:srgbClr val="00B050"/>
                </a:solidFill>
              </a:rPr>
              <a:t>: §5 </a:t>
            </a:r>
            <a:r>
              <a:rPr lang="es-ES" altLang="zh-TW" sz="2400" b="1" dirty="0" err="1">
                <a:solidFill>
                  <a:srgbClr val="00B050"/>
                </a:solidFill>
              </a:rPr>
              <a:t>Loop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xx</a:t>
            </a:r>
            <a:endParaRPr lang="es-ES" altLang="zh-TW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78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6A3F0-2296-7018-6DC7-3C67C585B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DAA724-871C-E093-EB64-2CF89AC99CB9}"/>
              </a:ext>
            </a:extLst>
          </p:cNvPr>
          <p:cNvSpPr/>
          <p:nvPr/>
        </p:nvSpPr>
        <p:spPr>
          <a:xfrm>
            <a:off x="-23056" y="2090098"/>
            <a:ext cx="2617773" cy="464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5ED84D-354B-40D2-1916-EED2AFE93085}"/>
              </a:ext>
            </a:extLst>
          </p:cNvPr>
          <p:cNvSpPr/>
          <p:nvPr/>
        </p:nvSpPr>
        <p:spPr>
          <a:xfrm>
            <a:off x="16679" y="5401275"/>
            <a:ext cx="2642756" cy="4626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3DA4E0-4F6D-BC28-BFB0-F8024C3A0D38}"/>
              </a:ext>
            </a:extLst>
          </p:cNvPr>
          <p:cNvSpPr/>
          <p:nvPr/>
        </p:nvSpPr>
        <p:spPr>
          <a:xfrm>
            <a:off x="0" y="3657574"/>
            <a:ext cx="2690602" cy="4682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5A1A66-3530-CA0F-F039-5BFB03F7A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Flow Lesson 3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233FF9-704C-8436-9897-483BF3EEA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3413"/>
          </a:xfrm>
        </p:spPr>
        <p:txBody>
          <a:bodyPr>
            <a:normAutofit fontScale="92500"/>
          </a:bodyPr>
          <a:lstStyle/>
          <a:p>
            <a:r>
              <a:rPr lang="en-CA" dirty="0"/>
              <a:t>Take-up M4: Code Analysis with VP diagrams</a:t>
            </a:r>
          </a:p>
          <a:p>
            <a:r>
              <a:rPr lang="en-CA" altLang="zh-TW" dirty="0"/>
              <a:t>Review: Flow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Break (10’)</a:t>
            </a:r>
            <a:endParaRPr lang="en-CA" altLang="zh-TW" dirty="0"/>
          </a:p>
          <a:p>
            <a:r>
              <a:rPr lang="en-CA" altLang="zh-TW" dirty="0">
                <a:sym typeface="Wingdings" panose="05000000000000000000" pitchFamily="2" charset="2"/>
              </a:rPr>
              <a:t>Take-up Homework: Repetition in gravity, file input</a:t>
            </a:r>
          </a:p>
          <a:p>
            <a:r>
              <a:rPr lang="en-CA" altLang="zh-TW" dirty="0">
                <a:sym typeface="Wingdings" panose="05000000000000000000" pitchFamily="2" charset="2"/>
              </a:rPr>
              <a:t>You Try: Decision + Repetition to root</a:t>
            </a:r>
          </a:p>
          <a:p>
            <a:r>
              <a:rPr lang="en-CA" altLang="zh-TW" dirty="0"/>
              <a:t>Break (10’)</a:t>
            </a:r>
          </a:p>
          <a:p>
            <a:r>
              <a:rPr lang="en-CA" altLang="zh-TW" dirty="0"/>
              <a:t>Take-Up: Decision + Repetition to Root</a:t>
            </a:r>
          </a:p>
          <a:p>
            <a:r>
              <a:rPr lang="en-CA" altLang="zh-TW" dirty="0"/>
              <a:t>Retry Milestones 2 or 3 or 4, Try MS-5 </a:t>
            </a:r>
          </a:p>
          <a:p>
            <a:r>
              <a:rPr lang="en-CA" dirty="0"/>
              <a:t>Go Home</a:t>
            </a:r>
          </a:p>
          <a:p>
            <a:r>
              <a:rPr lang="en-CA" dirty="0"/>
              <a:t>Homework: Reading Assignment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24FCC-7404-1D07-2D1D-1A794BCA4EEF}"/>
              </a:ext>
            </a:extLst>
          </p:cNvPr>
          <p:cNvSpPr txBox="1"/>
          <p:nvPr/>
        </p:nvSpPr>
        <p:spPr>
          <a:xfrm>
            <a:off x="5721854" y="3613326"/>
            <a:ext cx="3422146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Root</a:t>
            </a:r>
            <a:r>
              <a:rPr lang="es-ES" altLang="zh-TW" sz="2400" b="1" dirty="0">
                <a:solidFill>
                  <a:srgbClr val="00B050"/>
                </a:solidFill>
              </a:rPr>
              <a:t>: §5 </a:t>
            </a:r>
            <a:r>
              <a:rPr lang="es-ES" altLang="zh-TW" sz="2400" b="1" dirty="0" err="1">
                <a:solidFill>
                  <a:srgbClr val="00B050"/>
                </a:solidFill>
              </a:rPr>
              <a:t>Loop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</a:t>
            </a:r>
            <a:r>
              <a:rPr lang="es-ES" altLang="zh-TW" sz="2400" b="1" dirty="0" err="1">
                <a:solidFill>
                  <a:srgbClr val="00B050"/>
                </a:solidFill>
              </a:rPr>
              <a:t>xx</a:t>
            </a:r>
            <a:endParaRPr lang="es-ES" altLang="zh-TW" sz="2400" b="1" dirty="0">
              <a:solidFill>
                <a:srgbClr val="00B05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B61CE4-FD92-4916-1DF5-347CAF3EBEEB}"/>
              </a:ext>
            </a:extLst>
          </p:cNvPr>
          <p:cNvSpPr txBox="1"/>
          <p:nvPr/>
        </p:nvSpPr>
        <p:spPr>
          <a:xfrm>
            <a:off x="4187458" y="2033031"/>
            <a:ext cx="4842242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altLang="zh-TW" sz="2400" b="1" dirty="0">
                <a:solidFill>
                  <a:srgbClr val="00B050"/>
                </a:solidFill>
              </a:rPr>
              <a:t>General Concepts </a:t>
            </a:r>
            <a:r>
              <a:rPr lang="es-ES" altLang="zh-TW" sz="2400" b="1" dirty="0">
                <a:solidFill>
                  <a:srgbClr val="00B050"/>
                </a:solidFill>
              </a:rPr>
              <a:t>§5 Pointers </a:t>
            </a:r>
            <a:r>
              <a:rPr lang="es-ES" altLang="zh-TW" sz="2400" b="1" dirty="0" err="1">
                <a:solidFill>
                  <a:srgbClr val="00B050"/>
                </a:solidFill>
              </a:rPr>
              <a:t>pg</a:t>
            </a:r>
            <a:r>
              <a:rPr lang="es-ES" altLang="zh-TW" sz="2400" b="1" dirty="0">
                <a:solidFill>
                  <a:srgbClr val="00B050"/>
                </a:solidFill>
              </a:rPr>
              <a:t> 16 </a:t>
            </a:r>
          </a:p>
        </p:txBody>
      </p:sp>
    </p:spTree>
    <p:extLst>
      <p:ext uri="{BB962C8B-B14F-4D97-AF65-F5344CB8AC3E}">
        <p14:creationId xmlns:p14="http://schemas.microsoft.com/office/powerpoint/2010/main" val="159809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80D5A-142C-4F7E-4587-80949B074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FFDCF-DD1B-2A0D-29F6-3A046F981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US" dirty="0"/>
              <a:t>Program Flow:</a:t>
            </a:r>
            <a:br>
              <a:rPr lang="en-US" dirty="0"/>
            </a:br>
            <a:r>
              <a:rPr lang="en-US" dirty="0"/>
              <a:t>Sequence, Decision, Repetition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100AAB-983A-201A-20CA-9667EF225D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Review UML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16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Review: 3 Constructs for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4C2B1-0A8D-42B0-9524-5E298AF4A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r>
              <a:rPr lang="en-US" dirty="0"/>
              <a:t>Sequence (Linear)</a:t>
            </a:r>
          </a:p>
          <a:p>
            <a:r>
              <a:rPr lang="en-US" dirty="0"/>
              <a:t>Decision (Conditional)</a:t>
            </a:r>
          </a:p>
          <a:p>
            <a:r>
              <a:rPr lang="en-US" dirty="0"/>
              <a:t>Repetition (loops)</a:t>
            </a:r>
          </a:p>
          <a:p>
            <a:r>
              <a:rPr lang="en-US" dirty="0"/>
              <a:t>Parallel (Later Course)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73C647F-E0BA-1E93-C29C-F6BC477588AF}"/>
              </a:ext>
            </a:extLst>
          </p:cNvPr>
          <p:cNvGrpSpPr/>
          <p:nvPr/>
        </p:nvGrpSpPr>
        <p:grpSpPr>
          <a:xfrm>
            <a:off x="6559584" y="1316386"/>
            <a:ext cx="933918" cy="4828833"/>
            <a:chOff x="7298547" y="1656579"/>
            <a:chExt cx="253896" cy="126280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C43BE3C-63DB-4F6C-8A30-8CD06B700FEA}"/>
                </a:ext>
              </a:extLst>
            </p:cNvPr>
            <p:cNvCxnSpPr>
              <a:cxnSpLocks/>
              <a:stCxn id="5" idx="0"/>
              <a:endCxn id="8" idx="0"/>
            </p:cNvCxnSpPr>
            <p:nvPr/>
          </p:nvCxnSpPr>
          <p:spPr bwMode="auto">
            <a:xfrm>
              <a:off x="7417798" y="1656579"/>
              <a:ext cx="7697" cy="1030141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Flowchart: Connector 4">
              <a:extLst>
                <a:ext uri="{FF2B5EF4-FFF2-40B4-BE49-F238E27FC236}">
                  <a16:creationId xmlns:a16="http://schemas.microsoft.com/office/drawing/2014/main" id="{F6815F0F-6693-4D39-A345-EACC566592A6}"/>
                </a:ext>
              </a:extLst>
            </p:cNvPr>
            <p:cNvSpPr/>
            <p:nvPr/>
          </p:nvSpPr>
          <p:spPr bwMode="auto">
            <a:xfrm>
              <a:off x="7315873" y="1656579"/>
              <a:ext cx="203849" cy="194483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6734F6-0B56-4BF3-8577-A97650044859}"/>
                </a:ext>
              </a:extLst>
            </p:cNvPr>
            <p:cNvGrpSpPr/>
            <p:nvPr/>
          </p:nvGrpSpPr>
          <p:grpSpPr>
            <a:xfrm>
              <a:off x="7298547" y="2686720"/>
              <a:ext cx="253896" cy="232661"/>
              <a:chOff x="1331782" y="4930684"/>
              <a:chExt cx="253896" cy="232661"/>
            </a:xfrm>
          </p:grpSpPr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76E2C6B0-456D-4018-8C11-1B423FBA0AF8}"/>
                  </a:ext>
                </a:extLst>
              </p:cNvPr>
              <p:cNvSpPr/>
              <p:nvPr/>
            </p:nvSpPr>
            <p:spPr bwMode="auto">
              <a:xfrm>
                <a:off x="1376738" y="4970434"/>
                <a:ext cx="163975" cy="156259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030C5BB7-FE3B-4C04-B74C-858172F2A5AB}"/>
                  </a:ext>
                </a:extLst>
              </p:cNvPr>
              <p:cNvSpPr/>
              <p:nvPr/>
            </p:nvSpPr>
            <p:spPr bwMode="auto">
              <a:xfrm>
                <a:off x="1331782" y="4930684"/>
                <a:ext cx="253896" cy="232661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2AD0E630-DE7B-489E-8DD7-862F44C0EECF}"/>
              </a:ext>
            </a:extLst>
          </p:cNvPr>
          <p:cNvSpPr/>
          <p:nvPr/>
        </p:nvSpPr>
        <p:spPr bwMode="auto">
          <a:xfrm>
            <a:off x="6847956" y="1560645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7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4051 L 0.00278 0.13865 L -0.00469 0.14166 L 0.00816 0.14699 L -0.0007 0.15231 L 0.00555 0.15995 L -0.0007 0.17523 L 0.00642 0.1824 L 0.00364 0.39074 L -0.0059 0.39838 L 0.01041 0.40717 L -0.00504 0.41481 L 0.00903 0.42268 L -0.00122 0.42916 L 0.00364 0.4368 C 0.00382 0.48796 0.00399 0.53912 0.00416 0.59027 L 0.00416 0.5905 " pathEditMode="fixed" rAng="0" ptsTypes="AAAAAAAAAAAAAAAAA">
                                      <p:cBhvr>
                                        <p:cTn id="6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3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F36D7F0-869E-41BC-A378-58CBEE7683A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887417" y="1358829"/>
            <a:ext cx="2302950" cy="4520667"/>
            <a:chOff x="6757127" y="1437285"/>
            <a:chExt cx="1388962" cy="286472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11A1533-D0A6-45AA-AA72-3EB29919604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41963" y="14372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8711AAB-6274-4CD3-B2B8-9177A3A5C4E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57127" y="201601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7CD713B-B8AE-4990-984A-DE64928372D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40444" y="257546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BC6A419-7480-4197-A887-43B946E332F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6776419" y="31638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1E2342D-E6E1-405D-8B4B-0DC710AC613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438927" y="3723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C3FABD5C-FC30-4E97-863A-927C4997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Sequence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Function runs from start to end</a:t>
            </a:r>
          </a:p>
          <a:p>
            <a:r>
              <a:rPr lang="en-ZA" dirty="0"/>
              <a:t>Each line executes once</a:t>
            </a:r>
          </a:p>
          <a:p>
            <a:r>
              <a:rPr lang="en-ZA" dirty="0"/>
              <a:t>(all our programs, so far have been this way)</a:t>
            </a:r>
          </a:p>
          <a:p>
            <a:pPr lvl="1"/>
            <a:endParaRPr lang="en-ZA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34451CA-4DCA-4478-8218-638188F96D7C}"/>
              </a:ext>
            </a:extLst>
          </p:cNvPr>
          <p:cNvSpPr/>
          <p:nvPr/>
        </p:nvSpPr>
        <p:spPr bwMode="auto">
          <a:xfrm>
            <a:off x="6866944" y="1285808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61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46 L 0.0007 0.1787 L -0.00677 0.18171 L 0.00608 0.18704 L -0.00278 0.19236 L 0.00347 0.2 L -0.00278 0.21528 L 0.00434 0.22245 L 0.00156 0.43079 L -0.00798 0.43843 L 0.00833 0.44722 L -0.00712 0.45486 L 0.00695 0.46273 L -0.0033 0.46921 L 0.00156 0.47685 C 0.00174 0.52801 0.00191 0.57917 0.00208 0.63032 L 0.00208 0.63055 " pathEditMode="fixed" rAng="0" ptsTypes="AAAAAAAAAAAAAAAAA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3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B935BB-5C12-4F16-B13E-598667D66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Decision (Conditional)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Function starts to run</a:t>
            </a:r>
          </a:p>
          <a:p>
            <a:r>
              <a:rPr lang="en-ZA" dirty="0"/>
              <a:t>Based on the data,</a:t>
            </a:r>
          </a:p>
          <a:p>
            <a:pPr lvl="1"/>
            <a:r>
              <a:rPr lang="en-ZA" dirty="0"/>
              <a:t>Only part of the function used</a:t>
            </a:r>
          </a:p>
          <a:p>
            <a:pPr lvl="1"/>
            <a:r>
              <a:rPr lang="en-ZA" dirty="0"/>
              <a:t>Other part is not used</a:t>
            </a:r>
          </a:p>
          <a:p>
            <a:pPr lvl="1"/>
            <a:endParaRPr lang="en-ZA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C9BD27-48BC-4939-B575-F05A3A619B8C}"/>
              </a:ext>
            </a:extLst>
          </p:cNvPr>
          <p:cNvGrpSpPr/>
          <p:nvPr/>
        </p:nvGrpSpPr>
        <p:grpSpPr>
          <a:xfrm>
            <a:off x="4767168" y="1824454"/>
            <a:ext cx="4148232" cy="4044013"/>
            <a:chOff x="5219580" y="1725318"/>
            <a:chExt cx="3541656" cy="318053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/>
            <p:nvPr/>
          </p:nvSpPr>
          <p:spPr bwMode="auto">
            <a:xfrm>
              <a:off x="7391566" y="30676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9669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9B02F73-40BD-4D14-A7F0-9627067B2E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08273" y="24928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133" y="24889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240A853-3773-4970-A416-DDFA000D8FEB}"/>
                </a:ext>
              </a:extLst>
            </p:cNvPr>
            <p:cNvSpPr/>
            <p:nvPr/>
          </p:nvSpPr>
          <p:spPr bwMode="auto">
            <a:xfrm>
              <a:off x="5219580" y="307517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904415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88849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Diamond 24">
              <a:extLst>
                <a:ext uri="{FF2B5EF4-FFF2-40B4-BE49-F238E27FC236}">
                  <a16:creationId xmlns:a16="http://schemas.microsoft.com/office/drawing/2014/main" id="{95DDE205-19B2-47E1-A544-CDE77A660030}"/>
                </a:ext>
              </a:extLst>
            </p:cNvPr>
            <p:cNvSpPr/>
            <p:nvPr/>
          </p:nvSpPr>
          <p:spPr bwMode="auto">
            <a:xfrm>
              <a:off x="6799863" y="393415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6699" y="4129107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E789C62-4EA1-4790-8B03-0E75F4779BE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4131839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43271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28EC840B-DC8A-4E44-9D78-6998FAFB9834}"/>
              </a:ext>
            </a:extLst>
          </p:cNvPr>
          <p:cNvSpPr/>
          <p:nvPr/>
        </p:nvSpPr>
        <p:spPr bwMode="auto">
          <a:xfrm>
            <a:off x="6693811" y="1630917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83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231 L -0.00052 0.15185 L -0.13872 0.15185 L -0.13872 0.29051 L -0.14844 0.29445 L -0.12795 0.29445 L -0.14844 0.29445 L -0.129 0.30093 L -0.14653 0.29838 L -0.13177 0.29954 L -0.14566 0.30347 L -0.13091 0.30347 L -0.14653 0.30347 L -0.129 0.30996 L -0.13872 0.31273 L -0.13872 0.45116 L 0.00156 0.45116 L 0.00156 0.58472 L -0.00052 0.58472 " pathEditMode="fixed" ptsTypes="AAAAAAAAAAAAAAAAAAA">
                                      <p:cBhvr>
                                        <p:cTn id="6" dur="2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B1E05C-DB7A-4D9C-ACEA-924736E2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Repetition (Loops)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Function starts to run </a:t>
            </a:r>
          </a:p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Each line executed many times</a:t>
            </a:r>
          </a:p>
          <a:p>
            <a:pPr marL="514350" indent="-457200"/>
            <a:r>
              <a:rPr lang="en-ZA" b="0" dirty="0">
                <a:solidFill>
                  <a:schemeClr val="tx2"/>
                </a:solidFill>
              </a:rPr>
              <a:t>e.g.: </a:t>
            </a:r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Ox,</a:t>
            </a:r>
          </a:p>
          <a:p>
            <a:pPr marL="914400" lvl="1" indent="-457200"/>
            <a:r>
              <a:rPr lang="en-ZA" dirty="0">
                <a:solidFill>
                  <a:srgbClr val="FF0000"/>
                </a:solidFill>
              </a:rPr>
              <a:t>2</a:t>
            </a:r>
            <a:r>
              <a:rPr lang="en-ZA" b="0" dirty="0">
                <a:solidFill>
                  <a:schemeClr val="tx2"/>
                </a:solidFill>
              </a:rPr>
              <a:t>x,</a:t>
            </a:r>
            <a:endParaRPr lang="en-ZA" dirty="0"/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20x,</a:t>
            </a:r>
          </a:p>
          <a:p>
            <a:pPr marL="914400" lvl="1" indent="-457200"/>
            <a:r>
              <a:rPr lang="en-ZA" b="0" dirty="0">
                <a:solidFill>
                  <a:schemeClr val="tx2"/>
                </a:solidFill>
              </a:rPr>
              <a:t>10000000x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B39DA9-7337-1AC8-F894-D28EE7036CF0}"/>
              </a:ext>
            </a:extLst>
          </p:cNvPr>
          <p:cNvGrpSpPr/>
          <p:nvPr/>
        </p:nvGrpSpPr>
        <p:grpSpPr>
          <a:xfrm>
            <a:off x="5174765" y="1393180"/>
            <a:ext cx="3450618" cy="4902495"/>
            <a:chOff x="6639209" y="1725318"/>
            <a:chExt cx="1982074" cy="329423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/>
            <p:nvPr/>
          </p:nvSpPr>
          <p:spPr bwMode="auto">
            <a:xfrm>
              <a:off x="6842135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/>
            <p:nvPr/>
          </p:nvSpPr>
          <p:spPr bwMode="auto">
            <a:xfrm>
              <a:off x="7332297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28464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24341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71811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25208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08835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54409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58499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59932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EC6A49E-3818-426A-B197-2A02E07EA0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39209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D07DAC-0A6E-4DB7-B010-3D5A7A5165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658499" y="1963112"/>
              <a:ext cx="0" cy="208826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72506EBE-4CF5-492B-A603-3472A555F98E}"/>
              </a:ext>
            </a:extLst>
          </p:cNvPr>
          <p:cNvSpPr/>
          <p:nvPr/>
        </p:nvSpPr>
        <p:spPr bwMode="auto">
          <a:xfrm>
            <a:off x="6565458" y="1253766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4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7 -0.00069 L -0.00017 0.36389 L -0.01493 0.36528 L 0.01355 0.36528 L -0.00989 0.37037 L 0.00973 0.37431 L -0.01093 0.37824 L 0.01268 0.37963 L -0.00798 0.38472 L 0.0106 0.38611 L 0.00087 0.39005 L 0.00087 0.50509 L -0.16476 0.50509 L -0.16476 0.05139 L -0.00017 0.05139 L -0.00017 0.35856 L -0.01198 0.36528 L 0.01355 0.3625 L -0.01493 0.36643 L 0.00678 0.37292 L -0.00503 0.37431 L 0.01268 0.37685 L -0.00503 0.38472 L 0.00087 0.38611 L 0.00087 0.50116 L -0.16476 0.50116 L -0.16476 0.05139 L -0.00017 0.05139 L -0.00017 0.16643 L 0.20678 0.16643 L 0.20678 0.59143 L 0.00678 0.59143 L 0.00678 0.70231 " pathEditMode="fixed" ptsTypes="AAAAAAAAAAAAAAAAAAAAAAAAAAAAAAAAA">
                                      <p:cBhvr>
                                        <p:cTn id="6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Review: 3 Constructs Summary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B6F8556-0F42-4BDB-8E86-CA27301C029F}"/>
              </a:ext>
            </a:extLst>
          </p:cNvPr>
          <p:cNvGrpSpPr/>
          <p:nvPr/>
        </p:nvGrpSpPr>
        <p:grpSpPr>
          <a:xfrm>
            <a:off x="6671867" y="1725318"/>
            <a:ext cx="1982074" cy="3294236"/>
            <a:chOff x="6106775" y="1725318"/>
            <a:chExt cx="1982074" cy="329423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B4E926-CEB1-4D6F-9158-DC0799D00AAB}"/>
                </a:ext>
              </a:extLst>
            </p:cNvPr>
            <p:cNvSpPr/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3F288E6-8C2E-4281-8CED-AA146324AFDD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0AE9C8-EA20-4DAE-9469-48161BC1B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09F768-D777-4B4D-B8CB-C4B55E83CF0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E77759-2609-4167-B96F-3962C709C3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0CAB8B-FFB3-43E4-B0FF-317B7FB47C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A980B-5C2F-4817-A885-D6F61B04B4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33CA8F-367D-4AEC-BF8E-D50A9BA3A1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13B54C-6667-4E98-8964-F47200D725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2D14D9-7365-4942-A457-4922114481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EC6A49E-3818-426A-B197-2A02E07EA0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DD07DAC-0A6E-4DB7-B010-3D5A7A5165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358459-AD53-4174-BE54-B24E8FCA59F6}"/>
              </a:ext>
            </a:extLst>
          </p:cNvPr>
          <p:cNvGrpSpPr/>
          <p:nvPr/>
        </p:nvGrpSpPr>
        <p:grpSpPr>
          <a:xfrm>
            <a:off x="2646160" y="1725318"/>
            <a:ext cx="3508509" cy="3180532"/>
            <a:chOff x="5219580" y="1725318"/>
            <a:chExt cx="3541656" cy="318053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4DD26EF-A560-4E96-B6CB-EED3AF62EDD4}"/>
                </a:ext>
              </a:extLst>
            </p:cNvPr>
            <p:cNvSpPr/>
            <p:nvPr/>
          </p:nvSpPr>
          <p:spPr bwMode="auto">
            <a:xfrm>
              <a:off x="7391566" y="30676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DF7B0E22-0C87-471A-86B4-5337676F4006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638DB5C-9F00-4545-96A3-3CAC6BAC5C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8DAD25-7802-4D0D-A5D7-9708A19E9B2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9669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0B8581E-9576-4645-B2AD-1044F9374B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5E68794-E28C-4EED-8932-DA686D41A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08273" y="24928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C9CA09F-8244-4CAB-9AF8-C359FED1CB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133" y="24889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C3B6F29-E572-41C1-B062-2981C5F7B1D9}"/>
                </a:ext>
              </a:extLst>
            </p:cNvPr>
            <p:cNvSpPr/>
            <p:nvPr/>
          </p:nvSpPr>
          <p:spPr bwMode="auto">
            <a:xfrm>
              <a:off x="5219580" y="307517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91DF1C3-E6E3-4F36-A9FA-B43D20EE19D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904415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FDA7EE-DED4-4409-BA87-24B9F3D0273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88849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77A3F64A-8564-428C-BAA8-60AE06E31EBA}"/>
                </a:ext>
              </a:extLst>
            </p:cNvPr>
            <p:cNvSpPr/>
            <p:nvPr/>
          </p:nvSpPr>
          <p:spPr bwMode="auto">
            <a:xfrm>
              <a:off x="6799863" y="393415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C1EEC94-0BC3-437A-9327-02BD11EFE5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6699" y="4129107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DC18AEF-E172-42CC-A26D-8B85D78F187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4131839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549F135-D88F-4D82-97CA-602E2C374A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43271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64982B-A584-444A-9190-197DA9D1BAEE}"/>
              </a:ext>
            </a:extLst>
          </p:cNvPr>
          <p:cNvGrpSpPr/>
          <p:nvPr/>
        </p:nvGrpSpPr>
        <p:grpSpPr>
          <a:xfrm>
            <a:off x="472110" y="2097043"/>
            <a:ext cx="1388962" cy="2864729"/>
            <a:chOff x="6757127" y="1437285"/>
            <a:chExt cx="1388962" cy="2864729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767D8E-E175-48EF-BE44-6E7A8875CE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1963" y="14372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4764379-C27E-4B5F-8B76-C9E0E073643A}"/>
                </a:ext>
              </a:extLst>
            </p:cNvPr>
            <p:cNvSpPr/>
            <p:nvPr/>
          </p:nvSpPr>
          <p:spPr bwMode="auto">
            <a:xfrm>
              <a:off x="6757127" y="201601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55E123D-54C4-4735-BC1C-CE54356722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61254" y="257546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1D12F3D-8F1C-4FE8-B752-2E91E07F628B}"/>
                </a:ext>
              </a:extLst>
            </p:cNvPr>
            <p:cNvSpPr/>
            <p:nvPr/>
          </p:nvSpPr>
          <p:spPr bwMode="auto">
            <a:xfrm>
              <a:off x="6776419" y="31638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3A9A8DB-99C2-4AC9-B9FE-9289120C48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0546" y="3723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8CE7097B-4630-48B0-9066-20820FDD74FE}"/>
              </a:ext>
            </a:extLst>
          </p:cNvPr>
          <p:cNvSpPr/>
          <p:nvPr/>
        </p:nvSpPr>
        <p:spPr bwMode="auto">
          <a:xfrm>
            <a:off x="1006701" y="1992310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C0C8303-9B85-4068-9B7C-A88FE1AEC582}"/>
              </a:ext>
            </a:extLst>
          </p:cNvPr>
          <p:cNvSpPr/>
          <p:nvPr/>
        </p:nvSpPr>
        <p:spPr bwMode="auto">
          <a:xfrm>
            <a:off x="4271513" y="1614358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7242420-18C3-4C87-B6FC-95A260DD3C28}"/>
              </a:ext>
            </a:extLst>
          </p:cNvPr>
          <p:cNvSpPr/>
          <p:nvPr/>
        </p:nvSpPr>
        <p:spPr bwMode="auto">
          <a:xfrm>
            <a:off x="7404165" y="1492460"/>
            <a:ext cx="300487" cy="300487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5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00104 0.1162 L -0.00573 0.11805 L 0.00608 0.12152 L -0.00208 0.125 L 0.00365 0.12986 L -0.00208 0.13981 L 0.00434 0.14444 L 0.00191 0.27963 L -0.00677 0.28472 L 0.00816 0.29051 L -0.00607 0.29537 L 0.00677 0.30046 L -0.0026 0.30463 L 0.00191 0.30972 C 0.00209 0.34282 0.00226 0.37592 0.00243 0.40926 L 0.00243 0.40949 " pathEditMode="fixed" rAng="0" ptsTypes="AAAAAAAAAAAAAAAAA">
                                      <p:cBhvr>
                                        <p:cTn id="6" dur="1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204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-0.00301 L -0.00538 0.11412 L -0.12014 0.11412 L -0.12014 0.21944 L -0.12795 0.22245 L -0.11129 0.22245 L -0.12795 0.22245 L -0.11198 0.22731 L -0.12657 0.22546 L -0.11441 0.22615 L -0.12587 0.22916 L -0.11372 0.22916 L -0.12657 0.22916 L -0.11198 0.23426 L -0.12014 0.23634 L -0.12014 0.34143 L -0.00348 0.34143 L -0.00348 0.44305 L -0.00538 0.44305 " pathEditMode="fixed" rAng="0" ptsTypes="AAAAAAAAAAAAAAAAAAA">
                                      <p:cBhvr>
                                        <p:cTn id="8" dur="2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222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1227 L -1.66667E-6 0.25556 L -0.00851 0.25671 L 0.00781 0.25671 L -0.00573 0.26042 L 0.00556 0.2625 L -0.00625 0.26528 L 0.00729 0.26644 L -0.00451 0.26945 L 0.00608 0.27037 L 0.00052 0.27338 L 0.00052 0.35 L -0.09323 0.35 L -0.09323 0.04676 L -1.66667E-6 0.04676 L -1.66667E-6 0.25185 L -0.00677 0.25671 L 0.00781 0.25463 L -0.00851 0.25741 L 0.00382 0.26158 L -0.00278 0.2625 L 0.00729 0.26435 L -0.00278 0.26945 L 0.00052 0.27037 L 0.00052 0.34746 L -0.09323 0.34746 L -0.09323 0.04676 L -1.66667E-6 0.04676 L -1.66667E-6 0.12361 L 0.11754 0.12361 L 0.11754 0.4081 L 0.00382 0.4081 L 0.00382 0.48264 " pathEditMode="fixed" rAng="0" ptsTypes="AAAAAAAAAAAAAAAAAAAAAAAAAAAAAAAAA">
                                      <p:cBhvr>
                                        <p:cTn id="10" dur="2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5" y="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  <p:bldP spid="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64771-6EBD-79FA-07C0-76BC3476F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0328-39FC-ECAA-EECB-24378C627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US" dirty="0"/>
              <a:t>Program Flow:</a:t>
            </a:r>
            <a:br>
              <a:rPr lang="en-US" dirty="0"/>
            </a:br>
            <a:r>
              <a:rPr lang="en-US" dirty="0"/>
              <a:t>Sequence, Decision, Repetition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A55849-1191-F01A-4858-C2EC893F48B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Why do we need?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991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do we need Sequence?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4294967295"/>
          </p:nvPr>
        </p:nvSpPr>
        <p:spPr>
          <a:xfrm>
            <a:off x="4572000" y="900048"/>
            <a:ext cx="4572000" cy="5692775"/>
          </a:xfrm>
        </p:spPr>
        <p:txBody>
          <a:bodyPr>
            <a:normAutofit/>
          </a:bodyPr>
          <a:lstStyle/>
          <a:p>
            <a:r>
              <a:rPr lang="en-ZA" b="0" dirty="0">
                <a:solidFill>
                  <a:schemeClr val="tx2"/>
                </a:solidFill>
              </a:rPr>
              <a:t>To carry out tasks</a:t>
            </a:r>
          </a:p>
          <a:p>
            <a:r>
              <a:rPr lang="en-ZA" dirty="0"/>
              <a:t>To do calculations</a:t>
            </a:r>
          </a:p>
          <a:p>
            <a:r>
              <a:rPr lang="en-ZA" b="0" dirty="0">
                <a:solidFill>
                  <a:schemeClr val="tx2"/>
                </a:solidFill>
              </a:rPr>
              <a:t>To call functions</a:t>
            </a:r>
          </a:p>
          <a:p>
            <a:pPr marL="457200" lvl="1" indent="0">
              <a:buNone/>
            </a:pPr>
            <a:endParaRPr lang="en-ZA" dirty="0">
              <a:solidFill>
                <a:schemeClr val="tx2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2A19FB-12C8-7A62-3CB1-7EF15D611539}"/>
              </a:ext>
            </a:extLst>
          </p:cNvPr>
          <p:cNvGrpSpPr/>
          <p:nvPr/>
        </p:nvGrpSpPr>
        <p:grpSpPr>
          <a:xfrm>
            <a:off x="954346" y="1399462"/>
            <a:ext cx="2302950" cy="4520667"/>
            <a:chOff x="6757127" y="1437285"/>
            <a:chExt cx="1388962" cy="2864729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86D0F04-5BB0-3B77-6922-B251E10D2A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1963" y="1437285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2B40CAF-3A49-19F4-544C-0976B2860D3B}"/>
                </a:ext>
              </a:extLst>
            </p:cNvPr>
            <p:cNvSpPr/>
            <p:nvPr/>
          </p:nvSpPr>
          <p:spPr bwMode="auto">
            <a:xfrm>
              <a:off x="6757127" y="201601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y = 0;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1B32DC4-3882-EDA3-0601-22F50ABCD4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61254" y="257546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9A734F5-54A9-4EEB-9F60-2C53D2D9498E}"/>
                </a:ext>
              </a:extLst>
            </p:cNvPr>
            <p:cNvSpPr/>
            <p:nvPr/>
          </p:nvSpPr>
          <p:spPr bwMode="auto">
            <a:xfrm>
              <a:off x="6776419" y="316383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Print</a:t>
              </a: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y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A17D05D-8B9A-EF24-0E1B-BC08FD935C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0546" y="372328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9834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Why do We Need Decision?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>
            <a:normAutofit lnSpcReduction="10000"/>
          </a:bodyPr>
          <a:lstStyle/>
          <a:p>
            <a:r>
              <a:rPr lang="en-ZA" b="1" dirty="0"/>
              <a:t>Root finding </a:t>
            </a:r>
            <a:r>
              <a:rPr lang="en-ZA" dirty="0"/>
              <a:t>for a Quadratic Equation</a:t>
            </a:r>
          </a:p>
          <a:p>
            <a:pPr lvl="1"/>
            <a:endParaRPr lang="en-ZA" dirty="0"/>
          </a:p>
          <a:p>
            <a:pPr lvl="1"/>
            <a:endParaRPr lang="en-ZA" dirty="0"/>
          </a:p>
          <a:p>
            <a:endParaRPr lang="en-ZA" dirty="0"/>
          </a:p>
          <a:p>
            <a:pPr marL="0" indent="0">
              <a:buNone/>
            </a:pPr>
            <a:r>
              <a:rPr lang="en-ZA" dirty="0"/>
              <a:t>If d = b</a:t>
            </a:r>
            <a:r>
              <a:rPr lang="en-ZA" baseline="30000" dirty="0"/>
              <a:t>2</a:t>
            </a:r>
            <a:r>
              <a:rPr lang="en-ZA" dirty="0"/>
              <a:t>- 4ac &lt; 0 </a:t>
            </a:r>
            <a:r>
              <a:rPr lang="en-ZA" dirty="0">
                <a:sym typeface="Wingdings" panose="05000000000000000000" pitchFamily="2" charset="2"/>
              </a:rPr>
              <a:t> </a:t>
            </a:r>
            <a:r>
              <a:rPr lang="en-ZA" dirty="0"/>
              <a:t>change the sign before taking the square root</a:t>
            </a:r>
          </a:p>
          <a:p>
            <a:r>
              <a:rPr lang="en-ZA" b="1" dirty="0"/>
              <a:t>Optics Code: </a:t>
            </a:r>
            <a:r>
              <a:rPr lang="en-ZA" dirty="0"/>
              <a:t>Problem if object on right side of lens.</a:t>
            </a:r>
            <a:endParaRPr lang="en-ZA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299F5E-7675-417C-9993-EB98165BDBD8}"/>
              </a:ext>
            </a:extLst>
          </p:cNvPr>
          <p:cNvSpPr txBox="1"/>
          <p:nvPr/>
        </p:nvSpPr>
        <p:spPr>
          <a:xfrm>
            <a:off x="77796" y="1979559"/>
            <a:ext cx="35291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y = ax</a:t>
            </a:r>
            <a:r>
              <a:rPr lang="en-US" sz="2800" baseline="30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 + bx </a:t>
            </a:r>
            <a:r>
              <a:rPr lang="en-IN" sz="2800" dirty="0">
                <a:solidFill>
                  <a:schemeClr val="tx2"/>
                </a:solidFill>
              </a:rPr>
              <a:t>+ c =0</a:t>
            </a:r>
            <a:endParaRPr lang="en-US" sz="28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D149D07-7BC4-4BDA-9BC2-EDA9E45DB3CB}"/>
                  </a:ext>
                </a:extLst>
              </p:cNvPr>
              <p:cNvSpPr txBox="1"/>
              <p:nvPr/>
            </p:nvSpPr>
            <p:spPr>
              <a:xfrm>
                <a:off x="1312214" y="2471116"/>
                <a:ext cx="3070740" cy="8827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sz="24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IN" sz="24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N" sz="24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IN" sz="24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24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IN" sz="24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D149D07-7BC4-4BDA-9BC2-EDA9E45DB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214" y="2471116"/>
                <a:ext cx="3070740" cy="8827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6B18259-2C51-4337-B380-8D2D5A235255}"/>
              </a:ext>
            </a:extLst>
          </p:cNvPr>
          <p:cNvCxnSpPr>
            <a:cxnSpLocks/>
          </p:cNvCxnSpPr>
          <p:nvPr/>
        </p:nvCxnSpPr>
        <p:spPr bwMode="auto">
          <a:xfrm>
            <a:off x="556017" y="2977103"/>
            <a:ext cx="642732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561028D-3575-D7A2-7601-A876C47D9B2E}"/>
              </a:ext>
            </a:extLst>
          </p:cNvPr>
          <p:cNvGrpSpPr/>
          <p:nvPr/>
        </p:nvGrpSpPr>
        <p:grpSpPr>
          <a:xfrm>
            <a:off x="4608904" y="1618706"/>
            <a:ext cx="4148232" cy="4044013"/>
            <a:chOff x="5219580" y="1725318"/>
            <a:chExt cx="3541656" cy="318053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5212791-08B6-66F6-A7E7-E14F19183783}"/>
                </a:ext>
              </a:extLst>
            </p:cNvPr>
            <p:cNvSpPr/>
            <p:nvPr/>
          </p:nvSpPr>
          <p:spPr bwMode="auto">
            <a:xfrm>
              <a:off x="7391566" y="306769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346334F6-627C-01D3-4AD5-6DF7B7C1F189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D654DBD-779A-8D53-4CD2-311EDE319D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540245-550F-AAC6-C03B-A1205D4C088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96699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AA49D71-5A2F-CAE6-FB70-A07137678D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8C677D1-90B2-D015-D6AD-B59DA9BA9B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08273" y="24928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A45C1F3-FA67-6B01-08BF-5BEB5D8B08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133" y="248895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3BD4FBD-5D59-C986-22C3-9240638A9696}"/>
                </a:ext>
              </a:extLst>
            </p:cNvPr>
            <p:cNvSpPr/>
            <p:nvPr/>
          </p:nvSpPr>
          <p:spPr bwMode="auto">
            <a:xfrm>
              <a:off x="5219580" y="307517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A80F6E-4CFB-D6FF-0C3D-D382E28CB7F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904415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63D2F3B-B2A8-E093-41C2-2D0FDF1EF8F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88849" y="3634615"/>
              <a:ext cx="0" cy="494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Diamond 30">
              <a:extLst>
                <a:ext uri="{FF2B5EF4-FFF2-40B4-BE49-F238E27FC236}">
                  <a16:creationId xmlns:a16="http://schemas.microsoft.com/office/drawing/2014/main" id="{CB25A82B-7F28-2FA2-C123-BA019C3376E8}"/>
                </a:ext>
              </a:extLst>
            </p:cNvPr>
            <p:cNvSpPr/>
            <p:nvPr/>
          </p:nvSpPr>
          <p:spPr bwMode="auto">
            <a:xfrm>
              <a:off x="6799863" y="393415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FE88D7C-FA65-212E-EF91-A5DFB99F86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6699" y="4129107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E5F4F47-6533-6C0F-8541-6FB11254A45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4131839"/>
              <a:ext cx="90316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B53A2B8-9620-4157-11B3-1F1BAABE21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4327117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5B311685-3318-4ECE-116F-E0F1EE796338}"/>
              </a:ext>
            </a:extLst>
          </p:cNvPr>
          <p:cNvSpPr txBox="1"/>
          <p:nvPr/>
        </p:nvSpPr>
        <p:spPr>
          <a:xfrm>
            <a:off x="5379668" y="2300213"/>
            <a:ext cx="1220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>
                <a:solidFill>
                  <a:schemeClr val="tx2"/>
                </a:solidFill>
              </a:rPr>
              <a:t>b</a:t>
            </a:r>
            <a:r>
              <a:rPr lang="en-ZA" baseline="30000" dirty="0">
                <a:solidFill>
                  <a:schemeClr val="tx2"/>
                </a:solidFill>
              </a:rPr>
              <a:t>2</a:t>
            </a:r>
            <a:r>
              <a:rPr lang="en-ZA" dirty="0">
                <a:solidFill>
                  <a:schemeClr val="tx2"/>
                </a:solidFill>
              </a:rPr>
              <a:t>- 4ac &lt; 0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C05BDD0-B0B7-59DF-0DF8-175CA1A65F2C}"/>
              </a:ext>
            </a:extLst>
          </p:cNvPr>
          <p:cNvSpPr txBox="1"/>
          <p:nvPr/>
        </p:nvSpPr>
        <p:spPr>
          <a:xfrm>
            <a:off x="7196561" y="3459013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dirty="0">
                <a:solidFill>
                  <a:schemeClr val="tx2"/>
                </a:solidFill>
              </a:rPr>
              <a:t>d = b</a:t>
            </a:r>
            <a:r>
              <a:rPr lang="en-ZA" sz="2400" baseline="30000" dirty="0">
                <a:solidFill>
                  <a:schemeClr val="tx2"/>
                </a:solidFill>
              </a:rPr>
              <a:t>2</a:t>
            </a:r>
            <a:r>
              <a:rPr lang="en-ZA" sz="2400" dirty="0">
                <a:solidFill>
                  <a:schemeClr val="tx2"/>
                </a:solidFill>
              </a:rPr>
              <a:t>- 4ac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DDE511-F619-5130-81AB-34A95515CBA6}"/>
              </a:ext>
            </a:extLst>
          </p:cNvPr>
          <p:cNvSpPr txBox="1"/>
          <p:nvPr/>
        </p:nvSpPr>
        <p:spPr>
          <a:xfrm>
            <a:off x="4647039" y="3450349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dirty="0">
                <a:solidFill>
                  <a:schemeClr val="tx2"/>
                </a:solidFill>
              </a:rPr>
              <a:t>d = 4ac- b</a:t>
            </a:r>
            <a:r>
              <a:rPr lang="en-ZA" sz="2400" baseline="30000" dirty="0">
                <a:solidFill>
                  <a:schemeClr val="tx2"/>
                </a:solidFill>
              </a:rPr>
              <a:t>2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947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Why do we need Repetition?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4294967295"/>
          </p:nvPr>
        </p:nvSpPr>
        <p:spPr>
          <a:xfrm>
            <a:off x="4572000" y="1093788"/>
            <a:ext cx="4572000" cy="5692775"/>
          </a:xfrm>
        </p:spPr>
        <p:txBody>
          <a:bodyPr>
            <a:normAutofit/>
          </a:bodyPr>
          <a:lstStyle/>
          <a:p>
            <a:r>
              <a:rPr lang="en-ZA" b="1" dirty="0"/>
              <a:t>Optics: </a:t>
            </a:r>
            <a:r>
              <a:rPr lang="en-ZA" dirty="0"/>
              <a:t>Multiple lens</a:t>
            </a:r>
          </a:p>
          <a:p>
            <a:r>
              <a:rPr lang="en-ZA" b="1" dirty="0"/>
              <a:t>Falling objects: </a:t>
            </a:r>
            <a:r>
              <a:rPr lang="en-ZA" dirty="0"/>
              <a:t>loop to read all data from a file &amp; calculate without restarting the program</a:t>
            </a:r>
          </a:p>
          <a:p>
            <a:r>
              <a:rPr lang="en-ZA" b="1" dirty="0"/>
              <a:t>Root Finder:</a:t>
            </a:r>
            <a:r>
              <a:rPr lang="en-ZA" dirty="0"/>
              <a:t> Find root automatically, rather than user entering guesses.</a:t>
            </a:r>
          </a:p>
        </p:txBody>
      </p:sp>
    </p:spTree>
    <p:extLst>
      <p:ext uri="{BB962C8B-B14F-4D97-AF65-F5344CB8AC3E}">
        <p14:creationId xmlns:p14="http://schemas.microsoft.com/office/powerpoint/2010/main" val="3175124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AEDD-9165-68D3-0821-FD3CEEBDC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2F610-107E-280A-2F89-8919B761D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46928"/>
            <a:ext cx="8610600" cy="2616200"/>
          </a:xfrm>
        </p:spPr>
        <p:txBody>
          <a:bodyPr/>
          <a:lstStyle/>
          <a:p>
            <a:r>
              <a:rPr lang="en-US" dirty="0"/>
              <a:t>Program Flow:</a:t>
            </a:r>
            <a:br>
              <a:rPr lang="en-US" dirty="0"/>
            </a:br>
            <a:r>
              <a:rPr lang="en-US" dirty="0"/>
              <a:t>Sequence, Decision, Repetition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5FEF90-1921-990D-5270-067F6DF799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CA" dirty="0"/>
              <a:t>How Do we Code?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845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do we code decision?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C6FE8F-CE57-419E-AEE7-28731183E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442" y="956842"/>
            <a:ext cx="4529558" cy="552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0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8E66751-7583-428C-9512-E91DCDD481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56" y="970574"/>
            <a:ext cx="4480577" cy="5582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Decision Code Analysis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B046377-E4B6-4990-BDC1-C960F5ED055B}"/>
              </a:ext>
            </a:extLst>
          </p:cNvPr>
          <p:cNvGrpSpPr/>
          <p:nvPr/>
        </p:nvGrpSpPr>
        <p:grpSpPr>
          <a:xfrm>
            <a:off x="4655614" y="1039545"/>
            <a:ext cx="1366178" cy="2740007"/>
            <a:chOff x="5891877" y="3335462"/>
            <a:chExt cx="1257904" cy="285673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56D4173-2A07-4C57-B2D6-4202A83A358A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F529413-9B7F-46F7-83C3-20D31D5FAFBC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E56BBB-403C-8D7C-7164-09B8FC65BD78}"/>
              </a:ext>
            </a:extLst>
          </p:cNvPr>
          <p:cNvGrpSpPr/>
          <p:nvPr/>
        </p:nvGrpSpPr>
        <p:grpSpPr>
          <a:xfrm>
            <a:off x="4733285" y="1265992"/>
            <a:ext cx="1210835" cy="2340659"/>
            <a:chOff x="7796136" y="1474944"/>
            <a:chExt cx="1210835" cy="2340659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AC228F4-5F7B-4919-8183-0AE10C759E4F}"/>
                </a:ext>
              </a:extLst>
            </p:cNvPr>
            <p:cNvSpPr/>
            <p:nvPr/>
          </p:nvSpPr>
          <p:spPr>
            <a:xfrm>
              <a:off x="7796136" y="1474944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2CA1164-BFB5-481E-9FA0-069A6ACD242A}"/>
                </a:ext>
              </a:extLst>
            </p:cNvPr>
            <p:cNvSpPr/>
            <p:nvPr/>
          </p:nvSpPr>
          <p:spPr bwMode="auto">
            <a:xfrm>
              <a:off x="7796136" y="187801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245567B-4115-432D-A82B-62BCD0B85BEE}"/>
                </a:ext>
              </a:extLst>
            </p:cNvPr>
            <p:cNvSpPr/>
            <p:nvPr/>
          </p:nvSpPr>
          <p:spPr>
            <a:xfrm>
              <a:off x="7817900" y="2225750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b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AD1E859-7B9C-4153-ABE1-4B6974CCA76E}"/>
                </a:ext>
              </a:extLst>
            </p:cNvPr>
            <p:cNvSpPr/>
            <p:nvPr/>
          </p:nvSpPr>
          <p:spPr bwMode="auto">
            <a:xfrm>
              <a:off x="7817900" y="2628817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4AA1066-43F0-4AF4-B02A-D55567EE4410}"/>
                </a:ext>
              </a:extLst>
            </p:cNvPr>
            <p:cNvSpPr/>
            <p:nvPr/>
          </p:nvSpPr>
          <p:spPr>
            <a:xfrm>
              <a:off x="7839664" y="297655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0C03540-B089-42D2-B4EF-37B4BDBEAAB9}"/>
                </a:ext>
              </a:extLst>
            </p:cNvPr>
            <p:cNvSpPr/>
            <p:nvPr/>
          </p:nvSpPr>
          <p:spPr bwMode="auto">
            <a:xfrm>
              <a:off x="7839664" y="337962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D08088A-7BB9-4C7F-823F-B130A612BB34}"/>
                </a:ext>
              </a:extLst>
            </p:cNvPr>
            <p:cNvSpPr txBox="1"/>
            <p:nvPr/>
          </p:nvSpPr>
          <p:spPr>
            <a:xfrm>
              <a:off x="7897174" y="1874137"/>
              <a:ext cx="10134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0.50e1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21B9F9C-BC25-416B-9674-58CD1B7C75B4}"/>
                </a:ext>
              </a:extLst>
            </p:cNvPr>
            <p:cNvSpPr txBox="1"/>
            <p:nvPr/>
          </p:nvSpPr>
          <p:spPr>
            <a:xfrm>
              <a:off x="7925138" y="2599174"/>
              <a:ext cx="10134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0.30e1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5A2893-315B-4A16-A27C-22F6BCCA1DCA}"/>
              </a:ext>
            </a:extLst>
          </p:cNvPr>
          <p:cNvGrpSpPr/>
          <p:nvPr/>
        </p:nvGrpSpPr>
        <p:grpSpPr>
          <a:xfrm>
            <a:off x="2442928" y="3676007"/>
            <a:ext cx="2014259" cy="2378818"/>
            <a:chOff x="6592524" y="1399271"/>
            <a:chExt cx="2451161" cy="342439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5397108-89DA-44ED-995B-6C83678E17BB}"/>
                </a:ext>
              </a:extLst>
            </p:cNvPr>
            <p:cNvSpPr/>
            <p:nvPr/>
          </p:nvSpPr>
          <p:spPr bwMode="auto">
            <a:xfrm>
              <a:off x="8094710" y="2829710"/>
              <a:ext cx="948975" cy="462159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ED4FDB67-9ADE-4EFE-873D-B2A9E46608C4}"/>
                </a:ext>
              </a:extLst>
            </p:cNvPr>
            <p:cNvSpPr/>
            <p:nvPr/>
          </p:nvSpPr>
          <p:spPr bwMode="auto">
            <a:xfrm>
              <a:off x="7684750" y="2198863"/>
              <a:ext cx="267316" cy="324630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94749CD-94AF-428D-807C-0C992FD718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20664" y="1720769"/>
              <a:ext cx="0" cy="4780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ADDA079-1BB0-4EEF-ACB4-2C36A68E84A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058993" y="2367357"/>
              <a:ext cx="62575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B211F15-76E0-41FB-84D5-F82ED19F556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952066" y="2367357"/>
              <a:ext cx="62575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F60E8DE-E7FD-42D0-9354-9148B6BCBB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67012" y="2354804"/>
              <a:ext cx="0" cy="4780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F84FD91-C3B1-4CB8-B761-5046132316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72476" y="2351616"/>
              <a:ext cx="0" cy="4780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1CE1E2D-5C12-458F-A607-F5213ABB204B}"/>
                </a:ext>
              </a:extLst>
            </p:cNvPr>
            <p:cNvSpPr/>
            <p:nvPr/>
          </p:nvSpPr>
          <p:spPr bwMode="auto">
            <a:xfrm>
              <a:off x="6592524" y="2837735"/>
              <a:ext cx="948975" cy="462159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D6E5F7-584C-4532-8201-404FD4D26C5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4339" y="3298049"/>
              <a:ext cx="0" cy="4085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83F3FF1-0C38-4C3E-A0A7-555442B4DD2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577822" y="3298049"/>
              <a:ext cx="0" cy="4085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8E86227D-B4C2-486E-A5AF-99D2AF0399A7}"/>
                </a:ext>
              </a:extLst>
            </p:cNvPr>
            <p:cNvSpPr/>
            <p:nvPr/>
          </p:nvSpPr>
          <p:spPr bwMode="auto">
            <a:xfrm>
              <a:off x="7684750" y="3545498"/>
              <a:ext cx="267316" cy="324630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70EA198-9529-4C59-BDE2-AA49171AE2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58993" y="3706551"/>
              <a:ext cx="625756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3489DD0-8FFB-4518-81AC-2F577206F53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952066" y="3708808"/>
              <a:ext cx="625756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4387A39-6058-40D7-8913-E5539FA22C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18408" y="3870128"/>
              <a:ext cx="0" cy="4780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Flowchart: Connector 62">
              <a:extLst>
                <a:ext uri="{FF2B5EF4-FFF2-40B4-BE49-F238E27FC236}">
                  <a16:creationId xmlns:a16="http://schemas.microsoft.com/office/drawing/2014/main" id="{437B6EEA-7FA4-4B46-B6A5-D27A4B9E84C3}"/>
                </a:ext>
              </a:extLst>
            </p:cNvPr>
            <p:cNvSpPr/>
            <p:nvPr/>
          </p:nvSpPr>
          <p:spPr bwMode="auto">
            <a:xfrm>
              <a:off x="7654433" y="139927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8C92E1B-6833-4A0F-B711-E3E1BC4CFE56}"/>
                </a:ext>
              </a:extLst>
            </p:cNvPr>
            <p:cNvGrpSpPr/>
            <p:nvPr/>
          </p:nvGrpSpPr>
          <p:grpSpPr>
            <a:xfrm>
              <a:off x="7564732" y="4358744"/>
              <a:ext cx="507350" cy="464917"/>
              <a:chOff x="1198328" y="4746501"/>
              <a:chExt cx="507350" cy="464917"/>
            </a:xfrm>
          </p:grpSpPr>
          <p:sp>
            <p:nvSpPr>
              <p:cNvPr id="65" name="Flowchart: Connector 64">
                <a:extLst>
                  <a:ext uri="{FF2B5EF4-FFF2-40B4-BE49-F238E27FC236}">
                    <a16:creationId xmlns:a16="http://schemas.microsoft.com/office/drawing/2014/main" id="{B4DFF90D-C37F-41D8-BBB1-D7112B8F58BF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6" name="Flowchart: Connector 65">
                <a:extLst>
                  <a:ext uri="{FF2B5EF4-FFF2-40B4-BE49-F238E27FC236}">
                    <a16:creationId xmlns:a16="http://schemas.microsoft.com/office/drawing/2014/main" id="{C1FEE2F1-3F9A-4D24-A7E8-64B2E50F879D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D0742717-6A81-4C23-A4C6-6E182D6E1A9C}"/>
              </a:ext>
            </a:extLst>
          </p:cNvPr>
          <p:cNvSpPr txBox="1"/>
          <p:nvPr/>
        </p:nvSpPr>
        <p:spPr>
          <a:xfrm>
            <a:off x="4870318" y="3144986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541913B1-9EA7-2748-47EF-342D34830466}"/>
              </a:ext>
            </a:extLst>
          </p:cNvPr>
          <p:cNvSpPr/>
          <p:nvPr/>
        </p:nvSpPr>
        <p:spPr bwMode="auto">
          <a:xfrm rot="5400000">
            <a:off x="2959589" y="1836201"/>
            <a:ext cx="297267" cy="499905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9917CFC-7119-8DAD-1A16-7B5F4D9746A7}"/>
              </a:ext>
            </a:extLst>
          </p:cNvPr>
          <p:cNvSpPr/>
          <p:nvPr/>
        </p:nvSpPr>
        <p:spPr bwMode="auto">
          <a:xfrm rot="5400000" flipV="1">
            <a:off x="297748" y="230176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B26936B6-5DE3-0C91-123F-39873638754F}"/>
              </a:ext>
            </a:extLst>
          </p:cNvPr>
          <p:cNvSpPr/>
          <p:nvPr/>
        </p:nvSpPr>
        <p:spPr bwMode="auto">
          <a:xfrm rot="5400000" flipV="1">
            <a:off x="297748" y="276580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D659998A-8BC4-88BD-5EE0-8DA6B94CB46F}"/>
              </a:ext>
            </a:extLst>
          </p:cNvPr>
          <p:cNvSpPr/>
          <p:nvPr/>
        </p:nvSpPr>
        <p:spPr bwMode="auto">
          <a:xfrm rot="5400000" flipV="1">
            <a:off x="986624" y="320120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BDDEBA4-517A-7957-8D14-82911675C941}"/>
              </a:ext>
            </a:extLst>
          </p:cNvPr>
          <p:cNvSpPr/>
          <p:nvPr/>
        </p:nvSpPr>
        <p:spPr bwMode="auto">
          <a:xfrm rot="5400000">
            <a:off x="2013004" y="5501494"/>
            <a:ext cx="297267" cy="56258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DD79E6-F65A-BA2B-3C52-561DEDA4A54A}"/>
              </a:ext>
            </a:extLst>
          </p:cNvPr>
          <p:cNvSpPr txBox="1"/>
          <p:nvPr/>
        </p:nvSpPr>
        <p:spPr>
          <a:xfrm>
            <a:off x="2572994" y="4628989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c=b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00C950-F276-F4C0-AF0F-7F94A4342E2C}"/>
              </a:ext>
            </a:extLst>
          </p:cNvPr>
          <p:cNvSpPr txBox="1"/>
          <p:nvPr/>
        </p:nvSpPr>
        <p:spPr>
          <a:xfrm>
            <a:off x="3784500" y="4626295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c=a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3E7A2F-DF13-0F3F-01E4-DBE5D30CF023}"/>
              </a:ext>
            </a:extLst>
          </p:cNvPr>
          <p:cNvSpPr txBox="1"/>
          <p:nvPr/>
        </p:nvSpPr>
        <p:spPr>
          <a:xfrm>
            <a:off x="3533059" y="4040843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a&gt;b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3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3" grpId="1" animBg="1"/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Questions about Decision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85D9E5-0D70-45A8-9FE7-60D53FF9523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58750" y="1070352"/>
            <a:ext cx="5352882" cy="5692775"/>
          </a:xfrm>
        </p:spPr>
        <p:txBody>
          <a:bodyPr/>
          <a:lstStyle/>
          <a:p>
            <a:r>
              <a:rPr lang="en-US" dirty="0"/>
              <a:t>What is the decision format?</a:t>
            </a:r>
          </a:p>
          <a:p>
            <a:r>
              <a:rPr lang="en-US" dirty="0"/>
              <a:t>What conditions can we test?</a:t>
            </a:r>
          </a:p>
          <a:p>
            <a:r>
              <a:rPr lang="en-US" dirty="0"/>
              <a:t>How do we handle multiple simultaneous conditions?</a:t>
            </a:r>
          </a:p>
          <a:p>
            <a:r>
              <a:rPr lang="en-US" dirty="0"/>
              <a:t>What about multiple paths?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0823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is the format of decision?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A20FC2-A48A-4627-AC8A-7B8B346A00CD}"/>
              </a:ext>
            </a:extLst>
          </p:cNvPr>
          <p:cNvSpPr/>
          <p:nvPr/>
        </p:nvSpPr>
        <p:spPr>
          <a:xfrm>
            <a:off x="4260457" y="1676104"/>
            <a:ext cx="4883543" cy="22467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 if true;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 if true;</a:t>
            </a: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 if false;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 if false;</a:t>
            </a: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endParaRPr lang="en-IN" sz="2000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35B56A-9E12-EBB6-B5D0-6A21C1860AC2}"/>
              </a:ext>
            </a:extLst>
          </p:cNvPr>
          <p:cNvSpPr txBox="1"/>
          <p:nvPr/>
        </p:nvSpPr>
        <p:spPr>
          <a:xfrm>
            <a:off x="4151215" y="5260085"/>
            <a:ext cx="4418746" cy="36933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! Condition: must be TRUE/FALSE question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4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What conditions can we test?</a:t>
            </a:r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C3CB3F-18A9-4CBB-946F-6B94D9F928B3}"/>
              </a:ext>
            </a:extLst>
          </p:cNvPr>
          <p:cNvSpPr/>
          <p:nvPr/>
        </p:nvSpPr>
        <p:spPr>
          <a:xfrm>
            <a:off x="3873716" y="1275560"/>
            <a:ext cx="1762022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(a == b)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257D72-F0D8-4C60-B9F8-58F1F0FF66B3}"/>
              </a:ext>
            </a:extLst>
          </p:cNvPr>
          <p:cNvSpPr/>
          <p:nvPr/>
        </p:nvSpPr>
        <p:spPr>
          <a:xfrm>
            <a:off x="6294712" y="1275560"/>
            <a:ext cx="1762015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(b != a</a:t>
            </a:r>
            <a:r>
              <a:rPr lang="en-IN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41A350-C413-4454-9D2E-9A53E6F1081D}"/>
              </a:ext>
            </a:extLst>
          </p:cNvPr>
          <p:cNvSpPr/>
          <p:nvPr/>
        </p:nvSpPr>
        <p:spPr>
          <a:xfrm>
            <a:off x="3873716" y="1984898"/>
            <a:ext cx="1762022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(a  &lt; b)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26F513-4773-4FA8-8835-CD43BFACE8EA}"/>
              </a:ext>
            </a:extLst>
          </p:cNvPr>
          <p:cNvSpPr/>
          <p:nvPr/>
        </p:nvSpPr>
        <p:spPr>
          <a:xfrm>
            <a:off x="3873716" y="2715136"/>
            <a:ext cx="1762022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(a  &gt; b)</a:t>
            </a:r>
            <a:endParaRPr lang="en-IN" sz="28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BE9CA0-7892-452B-8CF4-080D7A86341F}"/>
              </a:ext>
            </a:extLst>
          </p:cNvPr>
          <p:cNvSpPr/>
          <p:nvPr/>
        </p:nvSpPr>
        <p:spPr>
          <a:xfrm>
            <a:off x="6294711" y="1989384"/>
            <a:ext cx="1762015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(b &gt;= a)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5C4BD4-27A4-4542-87F7-10AC2DA0551A}"/>
              </a:ext>
            </a:extLst>
          </p:cNvPr>
          <p:cNvSpPr/>
          <p:nvPr/>
        </p:nvSpPr>
        <p:spPr>
          <a:xfrm>
            <a:off x="6294710" y="2703208"/>
            <a:ext cx="1762015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(b &lt;= a</a:t>
            </a:r>
            <a:r>
              <a:rPr lang="en-IN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174EC9CF-9A32-F521-B83F-1A290D874BDC}"/>
              </a:ext>
            </a:extLst>
          </p:cNvPr>
          <p:cNvSpPr/>
          <p:nvPr/>
        </p:nvSpPr>
        <p:spPr bwMode="auto">
          <a:xfrm>
            <a:off x="5692119" y="1415477"/>
            <a:ext cx="546212" cy="291314"/>
          </a:xfrm>
          <a:prstGeom prst="leftRightArrow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DFF6C-8819-68BF-F722-3960054D0890}"/>
              </a:ext>
            </a:extLst>
          </p:cNvPr>
          <p:cNvSpPr txBox="1"/>
          <p:nvPr/>
        </p:nvSpPr>
        <p:spPr>
          <a:xfrm>
            <a:off x="5715431" y="1811386"/>
            <a:ext cx="522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8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endParaRPr lang="en-US" sz="48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377D33-8A3B-D20F-5BE8-FBFCBA5D1A73}"/>
              </a:ext>
            </a:extLst>
          </p:cNvPr>
          <p:cNvSpPr txBox="1"/>
          <p:nvPr/>
        </p:nvSpPr>
        <p:spPr>
          <a:xfrm>
            <a:off x="5715431" y="2508118"/>
            <a:ext cx="522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8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endParaRPr lang="en-US" sz="48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4EA29A6-4DED-A1B4-B33A-FCBDB9FC5B92}"/>
              </a:ext>
            </a:extLst>
          </p:cNvPr>
          <p:cNvGrpSpPr/>
          <p:nvPr/>
        </p:nvGrpSpPr>
        <p:grpSpPr>
          <a:xfrm>
            <a:off x="4271009" y="4627864"/>
            <a:ext cx="3791119" cy="1939497"/>
            <a:chOff x="4271009" y="4627864"/>
            <a:chExt cx="3791119" cy="1939497"/>
          </a:xfrm>
        </p:grpSpPr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52404B2B-D319-111D-FC5D-962A5049D165}"/>
                </a:ext>
              </a:extLst>
            </p:cNvPr>
            <p:cNvSpPr/>
            <p:nvPr/>
          </p:nvSpPr>
          <p:spPr bwMode="auto">
            <a:xfrm>
              <a:off x="5870772" y="4744847"/>
              <a:ext cx="435768" cy="535476"/>
            </a:xfrm>
            <a:prstGeom prst="wedgeRoundRectCallout">
              <a:avLst>
                <a:gd name="adj1" fmla="val -328768"/>
                <a:gd name="adj2" fmla="val -623345"/>
                <a:gd name="adj3" fmla="val 16667"/>
              </a:avLst>
            </a:prstGeom>
            <a:solidFill>
              <a:srgbClr val="00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3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=</a:t>
              </a: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727E5331-E58C-C6C5-0FC4-CD0376CD3D69}"/>
                </a:ext>
              </a:extLst>
            </p:cNvPr>
            <p:cNvSpPr/>
            <p:nvPr/>
          </p:nvSpPr>
          <p:spPr bwMode="auto">
            <a:xfrm>
              <a:off x="6294710" y="4744847"/>
              <a:ext cx="435768" cy="535476"/>
            </a:xfrm>
            <a:prstGeom prst="wedgeRoundRectCallout">
              <a:avLst>
                <a:gd name="adj1" fmla="val -378906"/>
                <a:gd name="adj2" fmla="val -618811"/>
                <a:gd name="adj3" fmla="val 16667"/>
              </a:avLst>
            </a:prstGeom>
            <a:solidFill>
              <a:srgbClr val="00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3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=</a:t>
              </a: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D8042C-3CF7-8937-53B7-C60CF0C70FF0}"/>
                </a:ext>
              </a:extLst>
            </p:cNvPr>
            <p:cNvSpPr txBox="1"/>
            <p:nvPr/>
          </p:nvSpPr>
          <p:spPr>
            <a:xfrm>
              <a:off x="4271009" y="5367032"/>
              <a:ext cx="3791119" cy="1200329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A single ‘=’ means put the value on the right into the container on the left, e.g.,</a:t>
              </a:r>
            </a:p>
            <a:p>
              <a:r>
                <a:rPr lang="en-CA" dirty="0">
                  <a:solidFill>
                    <a:schemeClr val="tx2"/>
                  </a:solidFill>
                </a:rPr>
                <a:t>a=b; would put the value in ‘b’ into container ‘a’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D407F29-7D4A-8985-3D5A-EBCB4AADD60D}"/>
                </a:ext>
              </a:extLst>
            </p:cNvPr>
            <p:cNvGrpSpPr/>
            <p:nvPr/>
          </p:nvGrpSpPr>
          <p:grpSpPr>
            <a:xfrm>
              <a:off x="7009053" y="4627864"/>
              <a:ext cx="768742" cy="769441"/>
              <a:chOff x="7009053" y="4627864"/>
              <a:chExt cx="768742" cy="769441"/>
            </a:xfrm>
          </p:grpSpPr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293A485E-62AD-DBAF-D27A-7133FA7D0748}"/>
                  </a:ext>
                </a:extLst>
              </p:cNvPr>
              <p:cNvSpPr/>
              <p:nvPr/>
            </p:nvSpPr>
            <p:spPr bwMode="auto">
              <a:xfrm>
                <a:off x="7009053" y="4664279"/>
                <a:ext cx="768742" cy="598810"/>
              </a:xfrm>
              <a:prstGeom prst="triangl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842EA4-BDA5-6FF3-DF3A-9A7D58C07127}"/>
                  </a:ext>
                </a:extLst>
              </p:cNvPr>
              <p:cNvSpPr txBox="1"/>
              <p:nvPr/>
            </p:nvSpPr>
            <p:spPr>
              <a:xfrm>
                <a:off x="7207315" y="4627864"/>
                <a:ext cx="37221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4400" dirty="0">
                    <a:solidFill>
                      <a:schemeClr val="tx2"/>
                    </a:solidFill>
                  </a:rPr>
                  <a:t>!</a:t>
                </a:r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832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  <p:bldP spid="31" grpId="0" animBg="1"/>
      <p:bldP spid="3" grpId="0" animBg="1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4" y="304800"/>
            <a:ext cx="8285256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How to handle multiple conditions?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9F34EA-F407-4A52-9DBB-24C5B663297C}"/>
              </a:ext>
            </a:extLst>
          </p:cNvPr>
          <p:cNvSpPr/>
          <p:nvPr/>
        </p:nvSpPr>
        <p:spPr>
          <a:xfrm>
            <a:off x="5572918" y="1263115"/>
            <a:ext cx="636713" cy="2554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&amp;&amp;</a:t>
            </a:r>
            <a:endParaRPr 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pPr algn="ctr"/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||</a:t>
            </a:r>
          </a:p>
          <a:p>
            <a:pPr algn="ctr"/>
            <a:endParaRPr lang="en-US" sz="3200" b="1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pPr algn="ctr"/>
            <a:r>
              <a:rPr lang="en-US" sz="3200" b="1" dirty="0">
                <a:solidFill>
                  <a:schemeClr val="tx2"/>
                </a:solidFill>
                <a:latin typeface="Consolas" panose="020B0609020204030204" pitchFamily="49" charset="0"/>
              </a:rPr>
              <a:t>!</a:t>
            </a:r>
            <a:endParaRPr 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E7050A-D64C-4CE8-BED8-EE8999BB62AC}"/>
              </a:ext>
            </a:extLst>
          </p:cNvPr>
          <p:cNvSpPr/>
          <p:nvPr/>
        </p:nvSpPr>
        <p:spPr>
          <a:xfrm>
            <a:off x="3839671" y="4164677"/>
            <a:ext cx="4974968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if ( (a&lt;b)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&amp;&amp;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(b&lt;c) ) {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EC4D54-1AF7-803E-FC0E-42322DB8A062}"/>
              </a:ext>
            </a:extLst>
          </p:cNvPr>
          <p:cNvSpPr/>
          <p:nvPr/>
        </p:nvSpPr>
        <p:spPr>
          <a:xfrm>
            <a:off x="3872039" y="4853440"/>
            <a:ext cx="5070398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if ( (a&lt;b)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||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 (b&lt;c) ) {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DE8B24-5A67-74B4-9DFF-CB7F0148D30E}"/>
              </a:ext>
            </a:extLst>
          </p:cNvPr>
          <p:cNvSpPr/>
          <p:nvPr/>
        </p:nvSpPr>
        <p:spPr>
          <a:xfrm>
            <a:off x="3872039" y="5594885"/>
            <a:ext cx="449423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if (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!</a:t>
            </a:r>
            <a:r>
              <a:rPr lang="en-US" sz="2800" b="1" dirty="0">
                <a:solidFill>
                  <a:schemeClr val="tx2"/>
                </a:solidFill>
                <a:latin typeface="Consolas" panose="020B0609020204030204" pitchFamily="49" charset="0"/>
              </a:rPr>
              <a:t>(a&lt;b) ) {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8803E00-B712-645C-064A-9C4D57D93424}"/>
              </a:ext>
            </a:extLst>
          </p:cNvPr>
          <p:cNvSpPr/>
          <p:nvPr/>
        </p:nvSpPr>
        <p:spPr bwMode="auto">
          <a:xfrm>
            <a:off x="7365029" y="1086977"/>
            <a:ext cx="670802" cy="535476"/>
          </a:xfrm>
          <a:prstGeom prst="wedgeRoundRectCallout">
            <a:avLst>
              <a:gd name="adj1" fmla="val -234580"/>
              <a:gd name="adj2" fmla="val 40066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and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93E5FF20-CA16-1DF8-8876-011C0A1E70D6}"/>
              </a:ext>
            </a:extLst>
          </p:cNvPr>
          <p:cNvSpPr/>
          <p:nvPr/>
        </p:nvSpPr>
        <p:spPr bwMode="auto">
          <a:xfrm>
            <a:off x="4005200" y="2083187"/>
            <a:ext cx="670802" cy="457200"/>
          </a:xfrm>
          <a:prstGeom prst="wedgeRoundRectCallout">
            <a:avLst>
              <a:gd name="adj1" fmla="val 188236"/>
              <a:gd name="adj2" fmla="val 67429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or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2815347-56B3-46A9-89E9-ECED8350C8A9}"/>
              </a:ext>
            </a:extLst>
          </p:cNvPr>
          <p:cNvSpPr/>
          <p:nvPr/>
        </p:nvSpPr>
        <p:spPr bwMode="auto">
          <a:xfrm>
            <a:off x="7335358" y="3036486"/>
            <a:ext cx="670802" cy="535476"/>
          </a:xfrm>
          <a:prstGeom prst="wedgeRoundRectCallout">
            <a:avLst>
              <a:gd name="adj1" fmla="val -234580"/>
              <a:gd name="adj2" fmla="val 40066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not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8BF723-40DA-7A84-346D-45C9AB98B7C0}"/>
              </a:ext>
            </a:extLst>
          </p:cNvPr>
          <p:cNvSpPr txBox="1"/>
          <p:nvPr/>
        </p:nvSpPr>
        <p:spPr>
          <a:xfrm>
            <a:off x="412694" y="5256330"/>
            <a:ext cx="2220480" cy="120032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English Note:</a:t>
            </a:r>
          </a:p>
          <a:p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&amp;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>
                <a:solidFill>
                  <a:schemeClr val="tx2"/>
                </a:solidFill>
              </a:rPr>
              <a:t> Ampersand</a:t>
            </a:r>
          </a:p>
          <a:p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|</a:t>
            </a:r>
            <a:r>
              <a:rPr lang="en-CA" dirty="0">
                <a:solidFill>
                  <a:schemeClr val="tx2"/>
                </a:solidFill>
              </a:rPr>
              <a:t>  Pipe</a:t>
            </a:r>
          </a:p>
          <a:p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!</a:t>
            </a:r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  <a:r>
              <a:rPr lang="en-CA" dirty="0">
                <a:solidFill>
                  <a:schemeClr val="tx2"/>
                </a:solidFill>
              </a:rPr>
              <a:t>Exclamation Mark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143AF43-0A29-A7F4-B413-236504743AD6}"/>
              </a:ext>
            </a:extLst>
          </p:cNvPr>
          <p:cNvSpPr/>
          <p:nvPr/>
        </p:nvSpPr>
        <p:spPr bwMode="auto">
          <a:xfrm>
            <a:off x="6989605" y="6020527"/>
            <a:ext cx="1016555" cy="535476"/>
          </a:xfrm>
          <a:prstGeom prst="wedgeRoundRectCallout">
            <a:avLst>
              <a:gd name="adj1" fmla="val -193272"/>
              <a:gd name="adj2" fmla="val -38354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a&gt;=b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21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 animBg="1"/>
      <p:bldP spid="4" grpId="0" animBg="1"/>
      <p:bldP spid="6" grpId="0" animBg="1"/>
      <p:bldP spid="7" grpId="0" animBg="1"/>
      <p:bldP spid="5" grpId="0" animBg="1"/>
      <p:bldP spid="9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about multiple paths?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EBE5B65-E1F9-BEAB-23A5-BE52C2754688}"/>
              </a:ext>
            </a:extLst>
          </p:cNvPr>
          <p:cNvGrpSpPr/>
          <p:nvPr/>
        </p:nvGrpSpPr>
        <p:grpSpPr>
          <a:xfrm>
            <a:off x="667593" y="2804358"/>
            <a:ext cx="8116312" cy="1249284"/>
            <a:chOff x="667593" y="2804358"/>
            <a:chExt cx="8116312" cy="1249284"/>
          </a:xfrm>
        </p:grpSpPr>
        <p:sp>
          <p:nvSpPr>
            <p:cNvPr id="3" name="Diamond 2">
              <a:extLst>
                <a:ext uri="{FF2B5EF4-FFF2-40B4-BE49-F238E27FC236}">
                  <a16:creationId xmlns:a16="http://schemas.microsoft.com/office/drawing/2014/main" id="{9DD7FF4B-CCC5-9C58-908C-630F5E3DE03B}"/>
                </a:ext>
              </a:extLst>
            </p:cNvPr>
            <p:cNvSpPr/>
            <p:nvPr/>
          </p:nvSpPr>
          <p:spPr bwMode="auto">
            <a:xfrm>
              <a:off x="2510901" y="3229998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BA9E54CE-6196-5B4E-C1A7-C579252DABBF}"/>
                </a:ext>
              </a:extLst>
            </p:cNvPr>
            <p:cNvCxnSpPr>
              <a:cxnSpLocks/>
              <a:stCxn id="3" idx="0"/>
              <a:endCxn id="21" idx="1"/>
            </p:cNvCxnSpPr>
            <p:nvPr/>
          </p:nvCxnSpPr>
          <p:spPr bwMode="auto">
            <a:xfrm flipV="1">
              <a:off x="2703812" y="2986259"/>
              <a:ext cx="1511164" cy="24373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Straight Arrow Connector 10">
              <a:extLst>
                <a:ext uri="{FF2B5EF4-FFF2-40B4-BE49-F238E27FC236}">
                  <a16:creationId xmlns:a16="http://schemas.microsoft.com/office/drawing/2014/main" id="{D932117D-66D5-98E7-F2F5-17C2E03196E4}"/>
                </a:ext>
              </a:extLst>
            </p:cNvPr>
            <p:cNvCxnSpPr>
              <a:cxnSpLocks/>
              <a:stCxn id="3" idx="3"/>
              <a:endCxn id="22" idx="1"/>
            </p:cNvCxnSpPr>
            <p:nvPr/>
          </p:nvCxnSpPr>
          <p:spPr bwMode="auto">
            <a:xfrm>
              <a:off x="2896723" y="3426481"/>
              <a:ext cx="131825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10">
              <a:extLst>
                <a:ext uri="{FF2B5EF4-FFF2-40B4-BE49-F238E27FC236}">
                  <a16:creationId xmlns:a16="http://schemas.microsoft.com/office/drawing/2014/main" id="{D977F9D6-9DA9-ED9E-EC57-F266709F0C46}"/>
                </a:ext>
              </a:extLst>
            </p:cNvPr>
            <p:cNvCxnSpPr>
              <a:cxnSpLocks/>
              <a:endCxn id="3" idx="1"/>
            </p:cNvCxnSpPr>
            <p:nvPr/>
          </p:nvCxnSpPr>
          <p:spPr bwMode="auto">
            <a:xfrm>
              <a:off x="667593" y="3411900"/>
              <a:ext cx="1843308" cy="1458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A446A1D-2C32-FE0B-F46B-F887D8E123C3}"/>
                </a:ext>
              </a:extLst>
            </p:cNvPr>
            <p:cNvCxnSpPr>
              <a:cxnSpLocks/>
              <a:stCxn id="3" idx="2"/>
              <a:endCxn id="23" idx="1"/>
            </p:cNvCxnSpPr>
            <p:nvPr/>
          </p:nvCxnSpPr>
          <p:spPr bwMode="auto">
            <a:xfrm>
              <a:off x="2703812" y="3622963"/>
              <a:ext cx="1511164" cy="24877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Diamond 19">
              <a:extLst>
                <a:ext uri="{FF2B5EF4-FFF2-40B4-BE49-F238E27FC236}">
                  <a16:creationId xmlns:a16="http://schemas.microsoft.com/office/drawing/2014/main" id="{63710506-379A-6C8F-306C-346FFADE3198}"/>
                </a:ext>
              </a:extLst>
            </p:cNvPr>
            <p:cNvSpPr/>
            <p:nvPr/>
          </p:nvSpPr>
          <p:spPr bwMode="auto">
            <a:xfrm>
              <a:off x="6017698" y="3215417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A1B77C5-F569-D9E8-AE53-C229F73B93A2}"/>
                </a:ext>
              </a:extLst>
            </p:cNvPr>
            <p:cNvGrpSpPr/>
            <p:nvPr/>
          </p:nvGrpSpPr>
          <p:grpSpPr>
            <a:xfrm>
              <a:off x="4214976" y="2804358"/>
              <a:ext cx="777220" cy="1249284"/>
              <a:chOff x="3250237" y="1709063"/>
              <a:chExt cx="777220" cy="1249284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FA16D859-8DBD-998B-83E3-4A4E37EC1DC3}"/>
                  </a:ext>
                </a:extLst>
              </p:cNvPr>
              <p:cNvSpPr/>
              <p:nvPr/>
            </p:nvSpPr>
            <p:spPr bwMode="auto">
              <a:xfrm>
                <a:off x="3250237" y="1709063"/>
                <a:ext cx="777220" cy="363802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Act a</a:t>
                </a:r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997AF268-6B4A-0B35-0C87-DB3FCDB3B6FB}"/>
                  </a:ext>
                </a:extLst>
              </p:cNvPr>
              <p:cNvSpPr/>
              <p:nvPr/>
            </p:nvSpPr>
            <p:spPr bwMode="auto">
              <a:xfrm>
                <a:off x="3250237" y="2149285"/>
                <a:ext cx="777220" cy="363802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Act b</a:t>
                </a:r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B11141E-2ACD-0A32-42D1-8AF8ABCC47AA}"/>
                  </a:ext>
                </a:extLst>
              </p:cNvPr>
              <p:cNvSpPr/>
              <p:nvPr/>
            </p:nvSpPr>
            <p:spPr bwMode="auto">
              <a:xfrm>
                <a:off x="3250237" y="2594545"/>
                <a:ext cx="777220" cy="363802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Act c</a:t>
                </a:r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BFB8350-263D-675A-4C98-0F10D40600CF}"/>
                </a:ext>
              </a:extLst>
            </p:cNvPr>
            <p:cNvCxnSpPr>
              <a:cxnSpLocks/>
              <a:stCxn id="21" idx="3"/>
              <a:endCxn id="20" idx="0"/>
            </p:cNvCxnSpPr>
            <p:nvPr/>
          </p:nvCxnSpPr>
          <p:spPr bwMode="auto">
            <a:xfrm>
              <a:off x="4992196" y="2986259"/>
              <a:ext cx="1218413" cy="22915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10">
              <a:extLst>
                <a:ext uri="{FF2B5EF4-FFF2-40B4-BE49-F238E27FC236}">
                  <a16:creationId xmlns:a16="http://schemas.microsoft.com/office/drawing/2014/main" id="{DFA3820F-2A6C-A4C2-517C-70D32205E475}"/>
                </a:ext>
              </a:extLst>
            </p:cNvPr>
            <p:cNvCxnSpPr>
              <a:cxnSpLocks/>
              <a:stCxn id="20" idx="3"/>
            </p:cNvCxnSpPr>
            <p:nvPr/>
          </p:nvCxnSpPr>
          <p:spPr bwMode="auto">
            <a:xfrm>
              <a:off x="6403520" y="3411900"/>
              <a:ext cx="2380385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10">
              <a:extLst>
                <a:ext uri="{FF2B5EF4-FFF2-40B4-BE49-F238E27FC236}">
                  <a16:creationId xmlns:a16="http://schemas.microsoft.com/office/drawing/2014/main" id="{173AB999-A3FA-2F59-50D2-05CB64AD917C}"/>
                </a:ext>
              </a:extLst>
            </p:cNvPr>
            <p:cNvCxnSpPr>
              <a:cxnSpLocks/>
              <a:stCxn id="22" idx="3"/>
              <a:endCxn id="20" idx="1"/>
            </p:cNvCxnSpPr>
            <p:nvPr/>
          </p:nvCxnSpPr>
          <p:spPr bwMode="auto">
            <a:xfrm flipV="1">
              <a:off x="4992196" y="3411900"/>
              <a:ext cx="1025502" cy="1458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55B71EE-6B01-115F-DF9B-B4C8548B222F}"/>
                </a:ext>
              </a:extLst>
            </p:cNvPr>
            <p:cNvCxnSpPr>
              <a:cxnSpLocks/>
              <a:stCxn id="23" idx="3"/>
              <a:endCxn id="20" idx="2"/>
            </p:cNvCxnSpPr>
            <p:nvPr/>
          </p:nvCxnSpPr>
          <p:spPr bwMode="auto">
            <a:xfrm flipV="1">
              <a:off x="4992196" y="3608382"/>
              <a:ext cx="1218413" cy="26335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2" name="&quot;Not Allowed&quot; Symbol 51">
            <a:extLst>
              <a:ext uri="{FF2B5EF4-FFF2-40B4-BE49-F238E27FC236}">
                <a16:creationId xmlns:a16="http://schemas.microsoft.com/office/drawing/2014/main" id="{5052026C-E7D7-6AB1-B025-FD2B8B58BE03}"/>
              </a:ext>
            </a:extLst>
          </p:cNvPr>
          <p:cNvSpPr/>
          <p:nvPr/>
        </p:nvSpPr>
        <p:spPr>
          <a:xfrm>
            <a:off x="5821999" y="3006607"/>
            <a:ext cx="777220" cy="781422"/>
          </a:xfrm>
          <a:prstGeom prst="noSmoking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&quot;Not Allowed&quot; Symbol 8">
            <a:extLst>
              <a:ext uri="{FF2B5EF4-FFF2-40B4-BE49-F238E27FC236}">
                <a16:creationId xmlns:a16="http://schemas.microsoft.com/office/drawing/2014/main" id="{6D32B610-A3FF-18DC-9282-4EB38BD5389F}"/>
              </a:ext>
            </a:extLst>
          </p:cNvPr>
          <p:cNvSpPr/>
          <p:nvPr/>
        </p:nvSpPr>
        <p:spPr>
          <a:xfrm>
            <a:off x="2342887" y="3038289"/>
            <a:ext cx="777220" cy="781422"/>
          </a:xfrm>
          <a:prstGeom prst="noSmoking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9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AD7AB-4B07-9289-34E6-96A653AEA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08B53-4662-718E-7BB1-7571D4ED1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about multiple paths?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241C2A-BC49-4AB8-B18A-694D136EE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775" y="2902070"/>
            <a:ext cx="44672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41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75B61-B80C-9C7A-9893-7B65236AA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FF0F-508A-B4C6-91BA-54E48D81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about multiple paths?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FE7E0E-AAF9-A3B0-1E5B-9B3B603CF4E7}"/>
              </a:ext>
            </a:extLst>
          </p:cNvPr>
          <p:cNvSpPr/>
          <p:nvPr/>
        </p:nvSpPr>
        <p:spPr>
          <a:xfrm>
            <a:off x="4729795" y="814302"/>
            <a:ext cx="4341377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(condition 1)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if 1 true;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if 1 true;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else if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(condition 2)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if 2 true;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if 2 true;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else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	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ALL false;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 statement to execute ALL false;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endParaRPr lang="en-IN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8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about multiple paths? (switch)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F2D2B4-5713-4832-B22B-4727B669A4C2}"/>
              </a:ext>
            </a:extLst>
          </p:cNvPr>
          <p:cNvSpPr/>
          <p:nvPr/>
        </p:nvSpPr>
        <p:spPr>
          <a:xfrm>
            <a:off x="4710022" y="2090172"/>
            <a:ext cx="4433977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sz="2400" dirty="0">
                <a:solidFill>
                  <a:srgbClr val="FF0066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 case 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result A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	 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execute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 match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	 break;</a:t>
            </a:r>
          </a:p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 case 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result B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	 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execute 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 match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	 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break;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default: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	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execute 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IN" sz="2400" dirty="0">
                <a:solidFill>
                  <a:schemeClr val="tx2"/>
                </a:solidFill>
                <a:latin typeface="Consolas" panose="020B0609020204030204" pitchFamily="49" charset="0"/>
              </a:rPr>
              <a:t> no matches</a:t>
            </a:r>
            <a:r>
              <a:rPr lang="en-IN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IN" sz="24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6F99BE-6555-43F2-817E-0834398E8E22}"/>
              </a:ext>
            </a:extLst>
          </p:cNvPr>
          <p:cNvGrpSpPr/>
          <p:nvPr/>
        </p:nvGrpSpPr>
        <p:grpSpPr>
          <a:xfrm>
            <a:off x="1648080" y="880949"/>
            <a:ext cx="6245701" cy="769441"/>
            <a:chOff x="1660218" y="880949"/>
            <a:chExt cx="6245701" cy="76944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55EE972-A491-BC6C-5714-3986E33D014F}"/>
                </a:ext>
              </a:extLst>
            </p:cNvPr>
            <p:cNvGrpSpPr/>
            <p:nvPr/>
          </p:nvGrpSpPr>
          <p:grpSpPr>
            <a:xfrm>
              <a:off x="1660218" y="880949"/>
              <a:ext cx="768742" cy="769441"/>
              <a:chOff x="7009053" y="4627864"/>
              <a:chExt cx="768742" cy="769441"/>
            </a:xfrm>
          </p:grpSpPr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68949E4A-D1A6-19B6-73D8-04DE138DC1AD}"/>
                  </a:ext>
                </a:extLst>
              </p:cNvPr>
              <p:cNvSpPr/>
              <p:nvPr/>
            </p:nvSpPr>
            <p:spPr bwMode="auto">
              <a:xfrm>
                <a:off x="7009053" y="4664279"/>
                <a:ext cx="768742" cy="598810"/>
              </a:xfrm>
              <a:prstGeom prst="triangl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C31D90-DE8F-9671-5E87-F1B6939B23FD}"/>
                  </a:ext>
                </a:extLst>
              </p:cNvPr>
              <p:cNvSpPr txBox="1"/>
              <p:nvPr/>
            </p:nvSpPr>
            <p:spPr>
              <a:xfrm>
                <a:off x="7207315" y="4627864"/>
                <a:ext cx="37221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4400" dirty="0">
                    <a:solidFill>
                      <a:schemeClr val="tx2"/>
                    </a:solidFill>
                  </a:rPr>
                  <a:t>!</a:t>
                </a:r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401AAA-7771-5F28-7E3A-FD7C1C1EF93B}"/>
                </a:ext>
              </a:extLst>
            </p:cNvPr>
            <p:cNvSpPr txBox="1"/>
            <p:nvPr/>
          </p:nvSpPr>
          <p:spPr>
            <a:xfrm>
              <a:off x="2428960" y="917364"/>
              <a:ext cx="5476959" cy="6463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Switch has only limited usage.  You do not need to ever use it. But you should know it if you see in other’s codes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440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about multiple paths? (switch)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EEA70A-34B8-CDF2-7695-54D637CC3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960" y="836814"/>
            <a:ext cx="3574615" cy="564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54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Apply Decision to Optics (Lens)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42390E-02D3-B896-6906-14478A1ECDE1}"/>
              </a:ext>
            </a:extLst>
          </p:cNvPr>
          <p:cNvSpPr txBox="1"/>
          <p:nvPr/>
        </p:nvSpPr>
        <p:spPr>
          <a:xfrm>
            <a:off x="2349927" y="4869124"/>
            <a:ext cx="4920767" cy="107721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bg1"/>
                </a:solidFill>
              </a:rPr>
              <a:t>Discover the error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200" dirty="0">
                <a:solidFill>
                  <a:schemeClr val="bg1"/>
                </a:solidFill>
              </a:rPr>
              <a:t>Fix Gauss’ Lens Equation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EAC38-92C6-E5DF-4EF1-E3C41CD6B364}"/>
              </a:ext>
            </a:extLst>
          </p:cNvPr>
          <p:cNvSpPr txBox="1"/>
          <p:nvPr/>
        </p:nvSpPr>
        <p:spPr>
          <a:xfrm>
            <a:off x="858744" y="6123178"/>
            <a:ext cx="63062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/>
              <a:t>Self Study: Pause These VGs and first solve Optics Code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9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How do we code repetition?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85D9E5-0D70-45A8-9FE7-60D53FF952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70688" y="985922"/>
            <a:ext cx="5273311" cy="5473700"/>
          </a:xfrm>
        </p:spPr>
        <p:txBody>
          <a:bodyPr>
            <a:normAutofit/>
          </a:bodyPr>
          <a:lstStyle/>
          <a:p>
            <a:r>
              <a:rPr lang="en-US" dirty="0"/>
              <a:t>Three choices for loops</a:t>
            </a:r>
          </a:p>
          <a:p>
            <a:r>
              <a:rPr lang="en-US" dirty="0"/>
              <a:t>While </a:t>
            </a:r>
          </a:p>
          <a:p>
            <a:r>
              <a:rPr lang="en-US" dirty="0"/>
              <a:t>For </a:t>
            </a:r>
          </a:p>
          <a:p>
            <a:r>
              <a:rPr lang="en-US" dirty="0"/>
              <a:t>Do-While</a:t>
            </a:r>
          </a:p>
        </p:txBody>
      </p:sp>
    </p:spTree>
    <p:extLst>
      <p:ext uri="{BB962C8B-B14F-4D97-AF65-F5344CB8AC3E}">
        <p14:creationId xmlns:p14="http://schemas.microsoft.com/office/powerpoint/2010/main" val="8417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Repetition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85D9E5-0D70-45A8-9FE7-60D53FF952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66479" y="812710"/>
            <a:ext cx="5977522" cy="5473700"/>
          </a:xfrm>
        </p:spPr>
        <p:txBody>
          <a:bodyPr>
            <a:normAutofit/>
          </a:bodyPr>
          <a:lstStyle/>
          <a:p>
            <a:r>
              <a:rPr lang="en-US" dirty="0"/>
              <a:t>What is the format of “while”?</a:t>
            </a:r>
          </a:p>
          <a:p>
            <a:r>
              <a:rPr lang="en-US" dirty="0"/>
              <a:t>What is the format of “for”?</a:t>
            </a:r>
          </a:p>
          <a:p>
            <a:r>
              <a:rPr lang="en-US" dirty="0"/>
              <a:t>Is “for” or “while” better? </a:t>
            </a:r>
          </a:p>
          <a:p>
            <a:r>
              <a:rPr lang="en-US" dirty="0"/>
              <a:t>Which is faster?</a:t>
            </a:r>
          </a:p>
          <a:p>
            <a:r>
              <a:rPr lang="en-US" dirty="0"/>
              <a:t>Can I test at the end of a loop?</a:t>
            </a:r>
          </a:p>
          <a:p>
            <a:r>
              <a:rPr lang="en-US" dirty="0"/>
              <a:t>Can I test in the middle?</a:t>
            </a:r>
          </a:p>
        </p:txBody>
      </p:sp>
    </p:spTree>
    <p:extLst>
      <p:ext uri="{BB962C8B-B14F-4D97-AF65-F5344CB8AC3E}">
        <p14:creationId xmlns:p14="http://schemas.microsoft.com/office/powerpoint/2010/main" val="3692081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format of “while”?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8F2867E-437D-1548-E376-D637A175583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70325" y="2214958"/>
            <a:ext cx="5273675" cy="3015460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AC53EAF-BD9C-4B66-B45F-BCCAD597AC55}"/>
              </a:ext>
            </a:extLst>
          </p:cNvPr>
          <p:cNvSpPr/>
          <p:nvPr/>
        </p:nvSpPr>
        <p:spPr>
          <a:xfrm>
            <a:off x="3870325" y="1014629"/>
            <a:ext cx="4706507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dirty="0">
                <a:solidFill>
                  <a:srgbClr val="FF0066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FF0066"/>
                </a:solidFill>
                <a:latin typeface="Consolas" panose="020B0609020204030204" pitchFamily="49" charset="0"/>
              </a:rPr>
              <a:t>}</a:t>
            </a:r>
            <a:endParaRPr lang="en-IN" dirty="0">
              <a:solidFill>
                <a:srgbClr val="FF0066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E3F98DC-A720-0740-AD69-5453340DF63C}"/>
              </a:ext>
            </a:extLst>
          </p:cNvPr>
          <p:cNvSpPr/>
          <p:nvPr/>
        </p:nvSpPr>
        <p:spPr bwMode="auto">
          <a:xfrm>
            <a:off x="6037702" y="5591913"/>
            <a:ext cx="2320851" cy="637620"/>
          </a:xfrm>
          <a:prstGeom prst="wedgeRoundRectCallout">
            <a:avLst>
              <a:gd name="adj1" fmla="val -64090"/>
              <a:gd name="adj2" fmla="val -329485"/>
              <a:gd name="adj3" fmla="val 16667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total = total + age;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AC4F45-363B-2CBB-735F-327E1D877B76}"/>
              </a:ext>
            </a:extLst>
          </p:cNvPr>
          <p:cNvSpPr txBox="1"/>
          <p:nvPr/>
        </p:nvSpPr>
        <p:spPr>
          <a:xfrm>
            <a:off x="850118" y="327670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age&gt;0</a:t>
            </a:r>
            <a:endParaRPr lang="en-US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7AE98-8494-AF5B-3588-6B5755B950C1}"/>
              </a:ext>
            </a:extLst>
          </p:cNvPr>
          <p:cNvSpPr txBox="1"/>
          <p:nvPr/>
        </p:nvSpPr>
        <p:spPr>
          <a:xfrm>
            <a:off x="797208" y="4049435"/>
            <a:ext cx="20537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total+=age;</a:t>
            </a:r>
          </a:p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Read age.</a:t>
            </a:r>
            <a:endParaRPr lang="en-US" sz="24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052B1D-CA99-A99E-9FFC-A36E713FD75B}"/>
              </a:ext>
            </a:extLst>
          </p:cNvPr>
          <p:cNvSpPr txBox="1"/>
          <p:nvPr/>
        </p:nvSpPr>
        <p:spPr>
          <a:xfrm>
            <a:off x="990600" y="968462"/>
            <a:ext cx="1252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dirty="0">
                <a:solidFill>
                  <a:schemeClr val="tx2"/>
                </a:solidFill>
                <a:latin typeface="Consolas" panose="020B0609020204030204" pitchFamily="49" charset="0"/>
              </a:rPr>
              <a:t>Read age</a:t>
            </a:r>
          </a:p>
          <a:p>
            <a:pPr algn="ctr"/>
            <a:r>
              <a:rPr lang="en-CA" dirty="0">
                <a:solidFill>
                  <a:schemeClr val="tx2"/>
                </a:solidFill>
                <a:latin typeface="Consolas" panose="020B0609020204030204" pitchFamily="49" charset="0"/>
              </a:rPr>
              <a:t>Total=0;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1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format of “for”?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2BC22A6-FC3A-D125-9424-E5DD3B0690D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70325" y="2205545"/>
            <a:ext cx="5273675" cy="3034286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76F2DD8-5CBA-410D-BA62-95B3BFC1BEE8}"/>
              </a:ext>
            </a:extLst>
          </p:cNvPr>
          <p:cNvSpPr/>
          <p:nvPr/>
        </p:nvSpPr>
        <p:spPr>
          <a:xfrm>
            <a:off x="2583593" y="834930"/>
            <a:ext cx="6538365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(initialize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condition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 increment)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}</a:t>
            </a:r>
            <a:endParaRPr lang="en-IN" sz="2000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43E974-53C7-E245-436D-CEF441BE0BC0}"/>
              </a:ext>
            </a:extLst>
          </p:cNvPr>
          <p:cNvSpPr txBox="1"/>
          <p:nvPr/>
        </p:nvSpPr>
        <p:spPr>
          <a:xfrm>
            <a:off x="984884" y="335335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k&lt;5</a:t>
            </a:r>
            <a:endParaRPr lang="en-US" sz="24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86370A-9CD4-953E-BE79-2EBAFF11968F}"/>
              </a:ext>
            </a:extLst>
          </p:cNvPr>
          <p:cNvSpPr txBox="1"/>
          <p:nvPr/>
        </p:nvSpPr>
        <p:spPr>
          <a:xfrm>
            <a:off x="1027608" y="4052086"/>
            <a:ext cx="13740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sum+=k;</a:t>
            </a:r>
          </a:p>
          <a:p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k++;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DD8AA4-9287-568E-34DE-517E20D16B20}"/>
              </a:ext>
            </a:extLst>
          </p:cNvPr>
          <p:cNvSpPr txBox="1"/>
          <p:nvPr/>
        </p:nvSpPr>
        <p:spPr>
          <a:xfrm>
            <a:off x="1086034" y="811698"/>
            <a:ext cx="13740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sum=0; </a:t>
            </a:r>
          </a:p>
          <a:p>
            <a:pPr algn="ctr"/>
            <a:r>
              <a:rPr lang="en-CA" sz="2400" dirty="0">
                <a:solidFill>
                  <a:schemeClr val="tx2"/>
                </a:solidFill>
                <a:latin typeface="Consolas" panose="020B0609020204030204" pitchFamily="49" charset="0"/>
              </a:rPr>
              <a:t>k=0;</a:t>
            </a:r>
          </a:p>
        </p:txBody>
      </p:sp>
    </p:spTree>
    <p:extLst>
      <p:ext uri="{BB962C8B-B14F-4D97-AF65-F5344CB8AC3E}">
        <p14:creationId xmlns:p14="http://schemas.microsoft.com/office/powerpoint/2010/main" val="3230949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Q3. </a:t>
            </a:r>
            <a:r>
              <a:rPr lang="en-US" dirty="0"/>
              <a:t>Is it better to use “for” or “while”?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38316B4-1D9E-4938-A8F4-4E787A740373}"/>
              </a:ext>
            </a:extLst>
          </p:cNvPr>
          <p:cNvSpPr/>
          <p:nvPr/>
        </p:nvSpPr>
        <p:spPr>
          <a:xfrm>
            <a:off x="381831" y="2620856"/>
            <a:ext cx="4619047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(number of loops known)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	use a “for” loop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	use a “while” loop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endParaRPr lang="en-IN" sz="2400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5D4EB-882A-8E6C-2FF2-58E089E83D95}"/>
              </a:ext>
            </a:extLst>
          </p:cNvPr>
          <p:cNvSpPr txBox="1"/>
          <p:nvPr/>
        </p:nvSpPr>
        <p:spPr>
          <a:xfrm>
            <a:off x="1938877" y="1022381"/>
            <a:ext cx="2209279" cy="10772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Depends on Problem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B4214F-F041-2636-B178-9122BDF30290}"/>
              </a:ext>
            </a:extLst>
          </p:cNvPr>
          <p:cNvGrpSpPr/>
          <p:nvPr/>
        </p:nvGrpSpPr>
        <p:grpSpPr>
          <a:xfrm>
            <a:off x="6095032" y="883925"/>
            <a:ext cx="3012714" cy="1733409"/>
            <a:chOff x="5533885" y="1156667"/>
            <a:chExt cx="3012714" cy="1733409"/>
          </a:xfrm>
        </p:grpSpPr>
        <p:pic>
          <p:nvPicPr>
            <p:cNvPr id="15" name="Content Placeholder 8">
              <a:extLst>
                <a:ext uri="{FF2B5EF4-FFF2-40B4-BE49-F238E27FC236}">
                  <a16:creationId xmlns:a16="http://schemas.microsoft.com/office/drawing/2014/main" id="{F0524649-C06D-9AAD-2B4F-C2AFFAC16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5533885" y="1156667"/>
              <a:ext cx="3012714" cy="1733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Circle: Hollow 15">
              <a:extLst>
                <a:ext uri="{FF2B5EF4-FFF2-40B4-BE49-F238E27FC236}">
                  <a16:creationId xmlns:a16="http://schemas.microsoft.com/office/drawing/2014/main" id="{53F56800-EED3-FB46-F091-F0B5ED3F0529}"/>
                </a:ext>
              </a:extLst>
            </p:cNvPr>
            <p:cNvSpPr/>
            <p:nvPr/>
          </p:nvSpPr>
          <p:spPr bwMode="auto">
            <a:xfrm>
              <a:off x="7900836" y="2036155"/>
              <a:ext cx="463580" cy="476344"/>
            </a:xfrm>
            <a:prstGeom prst="donut">
              <a:avLst>
                <a:gd name="adj" fmla="val 18522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4E62685-1025-06AB-00F1-766471C49072}"/>
              </a:ext>
            </a:extLst>
          </p:cNvPr>
          <p:cNvGrpSpPr/>
          <p:nvPr/>
        </p:nvGrpSpPr>
        <p:grpSpPr>
          <a:xfrm>
            <a:off x="6122004" y="2744404"/>
            <a:ext cx="2958769" cy="2219077"/>
            <a:chOff x="6185231" y="946154"/>
            <a:chExt cx="2958769" cy="221907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2C4DB5A-4641-1FB4-924D-90C333EF6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5231" y="946154"/>
              <a:ext cx="2958769" cy="2219077"/>
            </a:xfrm>
            <a:prstGeom prst="rect">
              <a:avLst/>
            </a:prstGeom>
          </p:spPr>
        </p:pic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4E88E6F5-E3A0-F69B-CA8C-0E0F0F5DE63C}"/>
                </a:ext>
              </a:extLst>
            </p:cNvPr>
            <p:cNvSpPr/>
            <p:nvPr/>
          </p:nvSpPr>
          <p:spPr bwMode="auto">
            <a:xfrm>
              <a:off x="8297265" y="1500789"/>
              <a:ext cx="768742" cy="598810"/>
            </a:xfrm>
            <a:prstGeom prst="triangle">
              <a:avLst/>
            </a:prstGeom>
            <a:solidFill>
              <a:srgbClr val="FFFF00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3DB35C-2BAB-790A-B4F5-233B11D0328A}"/>
              </a:ext>
            </a:extLst>
          </p:cNvPr>
          <p:cNvCxnSpPr>
            <a:cxnSpLocks/>
          </p:cNvCxnSpPr>
          <p:nvPr/>
        </p:nvCxnSpPr>
        <p:spPr bwMode="auto">
          <a:xfrm flipV="1">
            <a:off x="3878267" y="1697589"/>
            <a:ext cx="2110250" cy="15554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9EDB366B-4177-2104-0C4F-9FC4493D1C7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4"/>
          <a:stretch>
            <a:fillRect/>
          </a:stretch>
        </p:blipFill>
        <p:spPr>
          <a:xfrm>
            <a:off x="2711963" y="4754296"/>
            <a:ext cx="3276554" cy="1873517"/>
          </a:xfrm>
        </p:spPr>
      </p:pic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F91BB427-DCF6-6F50-CE84-E398358FC2A5}"/>
              </a:ext>
            </a:extLst>
          </p:cNvPr>
          <p:cNvSpPr/>
          <p:nvPr/>
        </p:nvSpPr>
        <p:spPr bwMode="auto">
          <a:xfrm>
            <a:off x="5447271" y="4814864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0CA7CA-D178-61DB-1924-0C86548E2D4A}"/>
              </a:ext>
            </a:extLst>
          </p:cNvPr>
          <p:cNvCxnSpPr>
            <a:cxnSpLocks/>
          </p:cNvCxnSpPr>
          <p:nvPr/>
        </p:nvCxnSpPr>
        <p:spPr bwMode="auto">
          <a:xfrm>
            <a:off x="2735108" y="4145255"/>
            <a:ext cx="784927" cy="6047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037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C6AB539-CA6E-32DE-A622-EA3519B0BA13}"/>
              </a:ext>
            </a:extLst>
          </p:cNvPr>
          <p:cNvCxnSpPr>
            <a:cxnSpLocks/>
          </p:cNvCxnSpPr>
          <p:nvPr/>
        </p:nvCxnSpPr>
        <p:spPr bwMode="auto">
          <a:xfrm flipH="1">
            <a:off x="6957885" y="2031095"/>
            <a:ext cx="613334" cy="496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it better to use “for” or “while”?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309F0D-B818-CA99-DE19-434806CA7A74}"/>
              </a:ext>
            </a:extLst>
          </p:cNvPr>
          <p:cNvGrpSpPr/>
          <p:nvPr/>
        </p:nvGrpSpPr>
        <p:grpSpPr>
          <a:xfrm>
            <a:off x="5067300" y="1201358"/>
            <a:ext cx="3540728" cy="5081327"/>
            <a:chOff x="635383" y="1217082"/>
            <a:chExt cx="3540728" cy="508132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E83120D-BC26-2E3D-881D-00A3B997CCEB}"/>
                </a:ext>
              </a:extLst>
            </p:cNvPr>
            <p:cNvSpPr/>
            <p:nvPr/>
          </p:nvSpPr>
          <p:spPr bwMode="auto">
            <a:xfrm>
              <a:off x="2646771" y="3307229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for</a:t>
              </a:r>
            </a:p>
          </p:txBody>
        </p:sp>
        <p:sp>
          <p:nvSpPr>
            <p:cNvPr id="9" name="Diamond 8">
              <a:extLst>
                <a:ext uri="{FF2B5EF4-FFF2-40B4-BE49-F238E27FC236}">
                  <a16:creationId xmlns:a16="http://schemas.microsoft.com/office/drawing/2014/main" id="{291149DF-B036-ABDE-3FC3-F8F111F9E2FE}"/>
                </a:ext>
              </a:extLst>
            </p:cNvPr>
            <p:cNvSpPr/>
            <p:nvPr/>
          </p:nvSpPr>
          <p:spPr bwMode="auto">
            <a:xfrm>
              <a:off x="2204748" y="2393180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2E6B37E-6606-519B-A85B-FD77DD94C2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5832" y="170045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B31219C-842F-674C-1160-FC3DFC8C44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9477" y="2637315"/>
              <a:ext cx="76527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C3A4202-F6C1-FA37-B2E7-C0ECBDC64F0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2637315"/>
              <a:ext cx="83683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9C20357-F6C7-7436-2390-E26F0B997D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3661" y="2619127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691E5A1-87FA-29D9-C21C-8514438AFB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2380" y="261450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82EA53B-A68A-FF94-1016-53C241C2135D}"/>
                </a:ext>
              </a:extLst>
            </p:cNvPr>
            <p:cNvSpPr/>
            <p:nvPr/>
          </p:nvSpPr>
          <p:spPr bwMode="auto">
            <a:xfrm>
              <a:off x="635383" y="3318857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while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B7CB702-B05A-1497-9EA2-7E2E106AB2B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39477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83850DD-4B67-3060-7492-E468F1E903A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2795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6B42C17A-7038-6FF7-1A76-81D00BFA5B6F}"/>
                </a:ext>
              </a:extLst>
            </p:cNvPr>
            <p:cNvSpPr/>
            <p:nvPr/>
          </p:nvSpPr>
          <p:spPr bwMode="auto">
            <a:xfrm>
              <a:off x="2204748" y="4344352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0A23F3F-EF23-F60F-61F0-BF04BBFBF5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477" y="4577705"/>
              <a:ext cx="76527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B0D8B65-7CB0-864B-23C0-69697AA3EA0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4572813"/>
              <a:ext cx="877248" cy="81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C614BB8-863D-39D4-A67F-FC322E4439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0148" y="4814716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Flowchart: Connector 22">
              <a:extLst>
                <a:ext uri="{FF2B5EF4-FFF2-40B4-BE49-F238E27FC236}">
                  <a16:creationId xmlns:a16="http://schemas.microsoft.com/office/drawing/2014/main" id="{EDDFEAB7-4ED8-117C-116D-A21082003567}"/>
                </a:ext>
              </a:extLst>
            </p:cNvPr>
            <p:cNvSpPr/>
            <p:nvPr/>
          </p:nvSpPr>
          <p:spPr bwMode="auto">
            <a:xfrm>
              <a:off x="2147938" y="1217082"/>
              <a:ext cx="528513" cy="470363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5CD8162-A3C8-45D9-A7C2-49C68F3DA5ED}"/>
                </a:ext>
              </a:extLst>
            </p:cNvPr>
            <p:cNvGrpSpPr/>
            <p:nvPr/>
          </p:nvGrpSpPr>
          <p:grpSpPr>
            <a:xfrm>
              <a:off x="2011331" y="5522684"/>
              <a:ext cx="817630" cy="775725"/>
              <a:chOff x="1198328" y="4746501"/>
              <a:chExt cx="507350" cy="464917"/>
            </a:xfrm>
          </p:grpSpPr>
          <p:sp>
            <p:nvSpPr>
              <p:cNvPr id="25" name="Flowchart: Connector 24">
                <a:extLst>
                  <a:ext uri="{FF2B5EF4-FFF2-40B4-BE49-F238E27FC236}">
                    <a16:creationId xmlns:a16="http://schemas.microsoft.com/office/drawing/2014/main" id="{4A37BDE9-28C9-83C0-2DE8-CDC3524A22A4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" name="Flowchart: Connector 25">
                <a:extLst>
                  <a:ext uri="{FF2B5EF4-FFF2-40B4-BE49-F238E27FC236}">
                    <a16:creationId xmlns:a16="http://schemas.microsoft.com/office/drawing/2014/main" id="{73F253BA-3B79-EBAA-022B-44AFAAB0C310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4034035-8FA0-0CD1-AB82-91DC2F2F16DE}"/>
              </a:ext>
            </a:extLst>
          </p:cNvPr>
          <p:cNvSpPr txBox="1"/>
          <p:nvPr/>
        </p:nvSpPr>
        <p:spPr>
          <a:xfrm>
            <a:off x="7324997" y="226260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yes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9" name="Rectangle: Single Corner Snipped 28">
            <a:extLst>
              <a:ext uri="{FF2B5EF4-FFF2-40B4-BE49-F238E27FC236}">
                <a16:creationId xmlns:a16="http://schemas.microsoft.com/office/drawing/2014/main" id="{68EB08B5-4D11-9947-BC9E-47B5DD96CA65}"/>
              </a:ext>
            </a:extLst>
          </p:cNvPr>
          <p:cNvSpPr/>
          <p:nvPr/>
        </p:nvSpPr>
        <p:spPr bwMode="auto">
          <a:xfrm>
            <a:off x="7319452" y="1582348"/>
            <a:ext cx="1369670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Know how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many loops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8378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“for” or “while”? Which is Faster?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239C24-FAB0-2430-E0E7-8119139C9DE5}"/>
              </a:ext>
            </a:extLst>
          </p:cNvPr>
          <p:cNvSpPr txBox="1"/>
          <p:nvPr/>
        </p:nvSpPr>
        <p:spPr>
          <a:xfrm>
            <a:off x="2245694" y="971137"/>
            <a:ext cx="2723909" cy="12003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No difference (OC same)!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6357B6-0F09-4CB7-7B13-396E695E9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076" y="971137"/>
            <a:ext cx="2958769" cy="221907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4" name="Content Placeholder 8">
            <a:extLst>
              <a:ext uri="{FF2B5EF4-FFF2-40B4-BE49-F238E27FC236}">
                <a16:creationId xmlns:a16="http://schemas.microsoft.com/office/drawing/2014/main" id="{F41B46B0-5DE1-2D51-6A1A-49D621C1B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98131" y="3429000"/>
            <a:ext cx="3012714" cy="17334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: Rounded Corners 3">
            <a:hlinkClick r:id="rId4"/>
            <a:extLst>
              <a:ext uri="{FF2B5EF4-FFF2-40B4-BE49-F238E27FC236}">
                <a16:creationId xmlns:a16="http://schemas.microsoft.com/office/drawing/2014/main" id="{8513BF19-6CAA-6BFB-0E27-309D80FBD86A}"/>
              </a:ext>
            </a:extLst>
          </p:cNvPr>
          <p:cNvSpPr/>
          <p:nvPr/>
        </p:nvSpPr>
        <p:spPr bwMode="auto">
          <a:xfrm>
            <a:off x="5584461" y="5386647"/>
            <a:ext cx="2366356" cy="870067"/>
          </a:xfrm>
          <a:prstGeom prst="roundRect">
            <a:avLst>
              <a:gd name="adj" fmla="val 49426"/>
            </a:avLst>
          </a:prstGeom>
          <a:solidFill>
            <a:schemeClr val="tx1">
              <a:lumMod val="60000"/>
              <a:lumOff val="40000"/>
            </a:schemeClr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SDBA  §7.3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VP OC counts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076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CC61-A30E-1EDD-45E9-5E1D58CB9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C9FAE-F644-AA00-205B-421237A32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Can </a:t>
            </a:r>
            <a:r>
              <a:rPr lang="en-US" dirty="0"/>
              <a:t>I test at the end of a loop?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943E248-A060-32D5-6E2E-E8ED5D65929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E14AD9-617A-9CA1-9283-6AE865484FDE}"/>
              </a:ext>
            </a:extLst>
          </p:cNvPr>
          <p:cNvSpPr txBox="1"/>
          <p:nvPr/>
        </p:nvSpPr>
        <p:spPr>
          <a:xfrm>
            <a:off x="2065968" y="1484940"/>
            <a:ext cx="231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Test Before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F9EAF-8612-4C27-A736-1AF5FD31D438}"/>
              </a:ext>
            </a:extLst>
          </p:cNvPr>
          <p:cNvSpPr txBox="1"/>
          <p:nvPr/>
        </p:nvSpPr>
        <p:spPr>
          <a:xfrm>
            <a:off x="5201532" y="5013244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Test After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64D3BBC-6A89-B973-5346-DC27C36045B7}"/>
              </a:ext>
            </a:extLst>
          </p:cNvPr>
          <p:cNvGrpSpPr/>
          <p:nvPr/>
        </p:nvGrpSpPr>
        <p:grpSpPr>
          <a:xfrm>
            <a:off x="5887943" y="1164865"/>
            <a:ext cx="2786344" cy="5062375"/>
            <a:chOff x="6360851" y="3108780"/>
            <a:chExt cx="1507146" cy="265732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B1AC0B0-2B24-253F-F741-AC2B149CD6D0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0D66341-7F74-9AD3-B870-609DD23E69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1CF8B8C-1F0C-E6A6-8772-D34066665F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3124" y="3281275"/>
              <a:ext cx="7958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A73AEBA-64B1-7DAA-8843-2B30C6B697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0851" y="5021382"/>
              <a:ext cx="62521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6CE6283-FF91-0E87-BC6E-7CAF6B3C7E1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83124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D77742D-5762-E16A-8D21-7B1764B31F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A48A76D-08D7-0848-F260-797A287A67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8BE25114-34DB-EEBF-6230-E39D7740781D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7920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Can </a:t>
            </a:r>
            <a:r>
              <a:rPr lang="en-US" dirty="0"/>
              <a:t>I test at the end of a loop?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9707E3-6889-0651-7EAF-1383B7FA94A3}"/>
              </a:ext>
            </a:extLst>
          </p:cNvPr>
          <p:cNvSpPr txBox="1"/>
          <p:nvPr/>
        </p:nvSpPr>
        <p:spPr>
          <a:xfrm>
            <a:off x="989727" y="714758"/>
            <a:ext cx="231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Test Before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992485-DE07-2DAB-6A82-944A84646DC7}"/>
              </a:ext>
            </a:extLst>
          </p:cNvPr>
          <p:cNvSpPr txBox="1"/>
          <p:nvPr/>
        </p:nvSpPr>
        <p:spPr>
          <a:xfrm>
            <a:off x="5929120" y="714758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Test After</a:t>
            </a:r>
          </a:p>
        </p:txBody>
      </p:sp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603FC672-34AF-A39A-C148-C48EF106D0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>
            <a:off x="125360" y="1746088"/>
            <a:ext cx="4446640" cy="25425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DB112D-31AB-E36F-02F2-6D95604D15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7000"/>
          </a:blip>
          <a:stretch>
            <a:fillRect/>
          </a:stretch>
        </p:blipFill>
        <p:spPr>
          <a:xfrm>
            <a:off x="4827143" y="1746088"/>
            <a:ext cx="4142941" cy="244544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1A7BC7B-5EC3-D947-0ABB-2DF12D545235}"/>
              </a:ext>
            </a:extLst>
          </p:cNvPr>
          <p:cNvGrpSpPr/>
          <p:nvPr/>
        </p:nvGrpSpPr>
        <p:grpSpPr>
          <a:xfrm>
            <a:off x="1512333" y="4456412"/>
            <a:ext cx="1028291" cy="2044170"/>
            <a:chOff x="6106775" y="1725318"/>
            <a:chExt cx="1982074" cy="329423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2F8E25F-00EA-A74B-9016-A581B102EFC1}"/>
                </a:ext>
              </a:extLst>
            </p:cNvPr>
            <p:cNvSpPr/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Diamond 19">
              <a:extLst>
                <a:ext uri="{FF2B5EF4-FFF2-40B4-BE49-F238E27FC236}">
                  <a16:creationId xmlns:a16="http://schemas.microsoft.com/office/drawing/2014/main" id="{87F854C7-B719-702D-09F5-568B13324C3F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7FBCA04-391F-71EE-4AC4-AE2BD95103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F2C1D9A-E1C6-EE33-98C0-581F10ED2E6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4CCFFE0-F1C8-3DD1-CA6F-68CDEA64E3B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021FCC3-4DD0-7567-D924-3E1A065572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58328B5-0ADA-CFF7-7CBD-8D5D2547A91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34D1EC8-6235-F913-C0F7-30D338E98F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8EE9502-417F-09C7-A15C-45FA9C9F10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37A1A73-DEBD-E7B1-FD98-17ED5826E8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C06731F-4C2D-FC28-2D93-7480C828D2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BDC7FCD-BFAF-25CE-5B36-5F3DD877E3A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D18FD2-58B6-C790-2742-EE2CC685FCBA}"/>
              </a:ext>
            </a:extLst>
          </p:cNvPr>
          <p:cNvGrpSpPr/>
          <p:nvPr/>
        </p:nvGrpSpPr>
        <p:grpSpPr>
          <a:xfrm>
            <a:off x="6307669" y="4365551"/>
            <a:ext cx="1181887" cy="2048791"/>
            <a:chOff x="6360851" y="3108780"/>
            <a:chExt cx="1507146" cy="2657322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07BD4360-92CB-4AE1-2DD5-5EB382694A0A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D834D94-C754-04F8-9A68-05B0E3BDD3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A44D0B7-5DA8-BABC-FE0F-4B24765541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3124" y="3281275"/>
              <a:ext cx="7958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A31C661-7BC1-85F2-D967-344F141A4B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0851" y="5021382"/>
              <a:ext cx="62521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D9BEA36-805E-FF4A-A245-2A62685FA5A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83124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424F795-4111-9754-5E7D-3F489778D4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A48CA2D-8D0D-DBC0-FA30-525E5B56C8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Diamond 38">
              <a:extLst>
                <a:ext uri="{FF2B5EF4-FFF2-40B4-BE49-F238E27FC236}">
                  <a16:creationId xmlns:a16="http://schemas.microsoft.com/office/drawing/2014/main" id="{78BFA93B-7EA5-7A77-52EB-22D5C7BB8A8D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050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73BE806-AE90-49C0-9497-62DE16E8C2A2}"/>
              </a:ext>
            </a:extLst>
          </p:cNvPr>
          <p:cNvGrpSpPr/>
          <p:nvPr/>
        </p:nvGrpSpPr>
        <p:grpSpPr>
          <a:xfrm>
            <a:off x="270346" y="1089328"/>
            <a:ext cx="2786344" cy="5062375"/>
            <a:chOff x="6360851" y="3108780"/>
            <a:chExt cx="1507146" cy="265732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086146F-ED8C-49B3-91E8-B382099AE9A1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4E39241-F7DF-4555-AC3E-CACEDA7B4E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22BA33F-CA1A-4BC2-8146-7A3B3158AB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3124" y="3281275"/>
              <a:ext cx="7958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42E488E-2B3B-4DB1-8B70-0BE1D8120B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0851" y="5021382"/>
              <a:ext cx="62521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5E0EFA1-E70E-40DB-BE35-1649104E2B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83124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270CDE58-D57D-448D-896A-33CFE3C5CE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924C311-3084-4748-9AEF-37B723B772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Diamond 40">
              <a:extLst>
                <a:ext uri="{FF2B5EF4-FFF2-40B4-BE49-F238E27FC236}">
                  <a16:creationId xmlns:a16="http://schemas.microsoft.com/office/drawing/2014/main" id="{EDFE5092-032F-49B1-B12F-ADE3EE7D1501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AB9D689-3C35-7089-00FE-E86D6195131D}"/>
              </a:ext>
            </a:extLst>
          </p:cNvPr>
          <p:cNvSpPr/>
          <p:nvPr/>
        </p:nvSpPr>
        <p:spPr>
          <a:xfrm>
            <a:off x="3945356" y="4512184"/>
            <a:ext cx="442001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	statements to execute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	statements to execute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2400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21BB716-5986-491E-48D2-2C3420D8B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62" y="304800"/>
            <a:ext cx="8471138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Q5. </a:t>
            </a:r>
            <a:r>
              <a:rPr lang="en-US" dirty="0"/>
              <a:t>How can I test at the end of a loop?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22E587-9DC1-8ECD-F696-8566E82BA8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>
            <a:off x="4827143" y="1746088"/>
            <a:ext cx="4142941" cy="244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0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I test in Middle of Loop?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77E704-5DE3-85B3-82A2-B16476C5940D}"/>
              </a:ext>
            </a:extLst>
          </p:cNvPr>
          <p:cNvGrpSpPr/>
          <p:nvPr/>
        </p:nvGrpSpPr>
        <p:grpSpPr>
          <a:xfrm>
            <a:off x="6616021" y="1092261"/>
            <a:ext cx="2099535" cy="3392273"/>
            <a:chOff x="3563290" y="1418497"/>
            <a:chExt cx="1886455" cy="325191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8DFC11C-6921-DA4B-8978-84CE21F555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0" y="1418497"/>
              <a:ext cx="0" cy="325191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AFFC358-7FCA-143E-1ED6-717477675D40}"/>
                </a:ext>
              </a:extLst>
            </p:cNvPr>
            <p:cNvSpPr/>
            <p:nvPr/>
          </p:nvSpPr>
          <p:spPr bwMode="auto">
            <a:xfrm>
              <a:off x="3939374" y="356543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40D8409-028C-058B-9470-3F430E04DFA2}"/>
                </a:ext>
              </a:extLst>
            </p:cNvPr>
            <p:cNvSpPr/>
            <p:nvPr/>
          </p:nvSpPr>
          <p:spPr bwMode="auto">
            <a:xfrm>
              <a:off x="3887165" y="209549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EE6CA23B-29D0-6BA4-5194-1BFB54431700}"/>
                </a:ext>
              </a:extLst>
            </p:cNvPr>
            <p:cNvSpPr/>
            <p:nvPr/>
          </p:nvSpPr>
          <p:spPr bwMode="auto">
            <a:xfrm>
              <a:off x="4379089" y="289960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3449544-35AE-FD84-164B-1BC51BF061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3290" y="1746050"/>
              <a:ext cx="100871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83A9CDF-0890-A481-B2F0-8FF6C6E577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4912" y="3096084"/>
              <a:ext cx="68483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F48E0DE-BB1B-5D34-ABBC-002083B365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690" y="1733750"/>
              <a:ext cx="0" cy="292866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96EEBD0-8A39-4FA5-ADA1-D26F4D915A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690" y="4662412"/>
              <a:ext cx="99231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52257B7-F113-C92E-E90D-7D16BE19F76F}"/>
              </a:ext>
            </a:extLst>
          </p:cNvPr>
          <p:cNvGrpSpPr/>
          <p:nvPr/>
        </p:nvGrpSpPr>
        <p:grpSpPr>
          <a:xfrm>
            <a:off x="225699" y="1183184"/>
            <a:ext cx="1028291" cy="2044170"/>
            <a:chOff x="6106775" y="1725318"/>
            <a:chExt cx="1982074" cy="3294236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108BC18B-ED8A-F29F-DC28-890181669E7B}"/>
                </a:ext>
              </a:extLst>
            </p:cNvPr>
            <p:cNvSpPr/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Diamond 26">
              <a:extLst>
                <a:ext uri="{FF2B5EF4-FFF2-40B4-BE49-F238E27FC236}">
                  <a16:creationId xmlns:a16="http://schemas.microsoft.com/office/drawing/2014/main" id="{43B8CDA8-98A1-E1AA-2A9A-FDD04585A0F4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3916CEA-61E5-BB99-6FBC-63575AAE9D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399B7-38A7-B06B-E09E-92D8308A037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0B86226-E2E8-6FB3-0036-3D8558EB114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35C41D5-D96D-7AE9-96D2-68014A0C31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A55C21-E077-0A1E-3578-E2896775D15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95FC719-D770-F931-0EFA-61478D2ADA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5518C66-34DE-51C1-57EE-32773E0169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A2D05AE-5A6E-872F-E6DE-C9698802AB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6DC1BDC-705D-2F95-EE7D-825F45BCDF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A823707-C611-812B-8F8C-5B0D193706B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60475C5-1EAB-4B91-6BAC-4D23A1F36133}"/>
              </a:ext>
            </a:extLst>
          </p:cNvPr>
          <p:cNvSpPr txBox="1"/>
          <p:nvPr/>
        </p:nvSpPr>
        <p:spPr>
          <a:xfrm>
            <a:off x="785433" y="1306036"/>
            <a:ext cx="1252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Test 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2B0A21-5BE5-32AD-717B-C8C3C391ABC5}"/>
              </a:ext>
            </a:extLst>
          </p:cNvPr>
          <p:cNvSpPr txBox="1"/>
          <p:nvPr/>
        </p:nvSpPr>
        <p:spPr>
          <a:xfrm>
            <a:off x="866063" y="5002981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Test After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10FE26-77DE-515B-433A-E26B0D1ED5DD}"/>
              </a:ext>
            </a:extLst>
          </p:cNvPr>
          <p:cNvGrpSpPr/>
          <p:nvPr/>
        </p:nvGrpSpPr>
        <p:grpSpPr>
          <a:xfrm>
            <a:off x="235707" y="3980191"/>
            <a:ext cx="1181887" cy="2048791"/>
            <a:chOff x="6360851" y="3108780"/>
            <a:chExt cx="1507146" cy="265732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822742C-B5E9-CB5E-C8DE-152048681F02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090F2EF-C3CC-DE65-16E6-BA43B2A62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E7F5F9C-29FF-9F08-FBD3-FF5B42D553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3124" y="3281275"/>
              <a:ext cx="79585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701E5B5-0B6D-45C1-35F7-A5CD25A81E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0851" y="5021382"/>
              <a:ext cx="62521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21A4D64-9176-8498-F5D2-61AEDF6FE1F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83124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D802925-89E2-1FA7-80C1-0F5C28B4E4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54FD906-12A8-A0FF-1B89-D389D5F085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58483FE5-BA37-7C1C-3600-0C344118B702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572F482-45E2-98C0-4E49-0DEC0C16DB6A}"/>
              </a:ext>
            </a:extLst>
          </p:cNvPr>
          <p:cNvSpPr txBox="1"/>
          <p:nvPr/>
        </p:nvSpPr>
        <p:spPr>
          <a:xfrm>
            <a:off x="5061331" y="718764"/>
            <a:ext cx="26773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dirty="0">
                <a:solidFill>
                  <a:schemeClr val="tx2"/>
                </a:solidFill>
              </a:rPr>
              <a:t>YES but…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BC25B0-2CA2-5481-882D-B50A3EE553AB}"/>
              </a:ext>
            </a:extLst>
          </p:cNvPr>
          <p:cNvSpPr txBox="1"/>
          <p:nvPr/>
        </p:nvSpPr>
        <p:spPr>
          <a:xfrm>
            <a:off x="3292849" y="4526037"/>
            <a:ext cx="5293367" cy="193899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(Analogy) You want a new phone:</a:t>
            </a:r>
          </a:p>
          <a:p>
            <a:pPr marL="571500" indent="-571500">
              <a:buFontTx/>
              <a:buChar char="-"/>
            </a:pPr>
            <a:r>
              <a:rPr lang="en-US" sz="2400" dirty="0">
                <a:solidFill>
                  <a:schemeClr val="tx2"/>
                </a:solidFill>
              </a:rPr>
              <a:t>You can first pay for the phone ($$$)</a:t>
            </a:r>
          </a:p>
          <a:p>
            <a:pPr marL="571500" indent="-571500">
              <a:buFontTx/>
              <a:buChar char="-"/>
            </a:pPr>
            <a:r>
              <a:rPr lang="en-US" sz="2400" dirty="0">
                <a:solidFill>
                  <a:schemeClr val="tx2"/>
                </a:solidFill>
              </a:rPr>
              <a:t>You can pay later (Signed Contract)</a:t>
            </a:r>
          </a:p>
          <a:p>
            <a:pPr marL="571500" indent="-571500">
              <a:buFontTx/>
              <a:buChar char="-"/>
            </a:pPr>
            <a:r>
              <a:rPr lang="en-US" sz="2400" dirty="0">
                <a:solidFill>
                  <a:schemeClr val="tx2"/>
                </a:solidFill>
              </a:rPr>
              <a:t>Make off with the phone (steal)</a:t>
            </a:r>
          </a:p>
          <a:p>
            <a:pPr marL="571500" indent="-571500">
              <a:buFontTx/>
              <a:buChar char="-"/>
            </a:pPr>
            <a:r>
              <a:rPr lang="en-US" sz="2400" dirty="0">
                <a:solidFill>
                  <a:schemeClr val="tx2"/>
                </a:solidFill>
              </a:rPr>
              <a:t>Make out with the shop owner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12C8739-C457-E7E8-7881-E09EB5297F79}"/>
              </a:ext>
            </a:extLst>
          </p:cNvPr>
          <p:cNvGrpSpPr/>
          <p:nvPr/>
        </p:nvGrpSpPr>
        <p:grpSpPr>
          <a:xfrm>
            <a:off x="3657563" y="2451343"/>
            <a:ext cx="3795199" cy="769441"/>
            <a:chOff x="1660218" y="880949"/>
            <a:chExt cx="3795199" cy="76944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481EA42-C7B3-9C7E-E357-A1BF6191B5BD}"/>
                </a:ext>
              </a:extLst>
            </p:cNvPr>
            <p:cNvGrpSpPr/>
            <p:nvPr/>
          </p:nvGrpSpPr>
          <p:grpSpPr>
            <a:xfrm>
              <a:off x="1660218" y="880949"/>
              <a:ext cx="768742" cy="769441"/>
              <a:chOff x="7009053" y="4627864"/>
              <a:chExt cx="768742" cy="769441"/>
            </a:xfrm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766C1600-924A-FD2E-119E-E9343B88FB10}"/>
                  </a:ext>
                </a:extLst>
              </p:cNvPr>
              <p:cNvSpPr/>
              <p:nvPr/>
            </p:nvSpPr>
            <p:spPr bwMode="auto">
              <a:xfrm>
                <a:off x="7009053" y="4664279"/>
                <a:ext cx="768742" cy="598810"/>
              </a:xfrm>
              <a:prstGeom prst="triangl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04C96A3-8B8D-C721-22F0-EF09A13E5FC2}"/>
                  </a:ext>
                </a:extLst>
              </p:cNvPr>
              <p:cNvSpPr txBox="1"/>
              <p:nvPr/>
            </p:nvSpPr>
            <p:spPr>
              <a:xfrm>
                <a:off x="7207315" y="4627864"/>
                <a:ext cx="37221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4400" dirty="0">
                    <a:solidFill>
                      <a:schemeClr val="tx2"/>
                    </a:solidFill>
                  </a:rPr>
                  <a:t>!</a:t>
                </a:r>
                <a:endParaRPr lang="en-US" sz="4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250B80F-2D71-DBDA-925F-72ACD92E35B3}"/>
                </a:ext>
              </a:extLst>
            </p:cNvPr>
            <p:cNvSpPr txBox="1"/>
            <p:nvPr/>
          </p:nvSpPr>
          <p:spPr>
            <a:xfrm>
              <a:off x="2428960" y="910891"/>
              <a:ext cx="3026457" cy="6463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tx2"/>
                  </a:solidFill>
                </a:rPr>
                <a:t>Not Good, i.e., HORRIBLE</a:t>
              </a:r>
            </a:p>
            <a:p>
              <a:r>
                <a:rPr lang="en-CA" dirty="0">
                  <a:solidFill>
                    <a:schemeClr val="tx2"/>
                  </a:solidFill>
                </a:rPr>
                <a:t>Programming Style!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59" name="Circle: Hollow 58">
            <a:extLst>
              <a:ext uri="{FF2B5EF4-FFF2-40B4-BE49-F238E27FC236}">
                <a16:creationId xmlns:a16="http://schemas.microsoft.com/office/drawing/2014/main" id="{6D8163D7-BEDF-F731-C242-9C467D424BF9}"/>
              </a:ext>
            </a:extLst>
          </p:cNvPr>
          <p:cNvSpPr/>
          <p:nvPr/>
        </p:nvSpPr>
        <p:spPr bwMode="auto">
          <a:xfrm>
            <a:off x="40867" y="804477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Circle: Hollow 59">
            <a:extLst>
              <a:ext uri="{FF2B5EF4-FFF2-40B4-BE49-F238E27FC236}">
                <a16:creationId xmlns:a16="http://schemas.microsoft.com/office/drawing/2014/main" id="{C32124AF-A1CA-B617-0515-517844521EC4}"/>
              </a:ext>
            </a:extLst>
          </p:cNvPr>
          <p:cNvSpPr/>
          <p:nvPr/>
        </p:nvSpPr>
        <p:spPr bwMode="auto">
          <a:xfrm>
            <a:off x="66569" y="3570344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61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6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Repetition Summary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E5943B-2963-4B03-B7F3-4A9D8C6FE17D}"/>
              </a:ext>
            </a:extLst>
          </p:cNvPr>
          <p:cNvGrpSpPr/>
          <p:nvPr/>
        </p:nvGrpSpPr>
        <p:grpSpPr>
          <a:xfrm>
            <a:off x="225699" y="1183184"/>
            <a:ext cx="1028291" cy="2044170"/>
            <a:chOff x="6106775" y="1725318"/>
            <a:chExt cx="1982074" cy="3294236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DD0786B-C0E1-4922-87F1-B1F694C0285C}"/>
                </a:ext>
              </a:extLst>
            </p:cNvPr>
            <p:cNvSpPr/>
            <p:nvPr/>
          </p:nvSpPr>
          <p:spPr bwMode="auto">
            <a:xfrm>
              <a:off x="6309701" y="32297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Diamond 21">
              <a:extLst>
                <a:ext uri="{FF2B5EF4-FFF2-40B4-BE49-F238E27FC236}">
                  <a16:creationId xmlns:a16="http://schemas.microsoft.com/office/drawing/2014/main" id="{C455F2A1-4DDC-44D5-8300-EF403E65A30F}"/>
                </a:ext>
              </a:extLst>
            </p:cNvPr>
            <p:cNvSpPr/>
            <p:nvPr/>
          </p:nvSpPr>
          <p:spPr bwMode="auto">
            <a:xfrm>
              <a:off x="6799863" y="2304051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AFF0A02-4034-4BCA-A969-BE853ACEB4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030" y="1725318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5214E45-6F19-43D2-B7BC-EE824B48E98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91907" y="3789179"/>
              <a:ext cx="0" cy="26219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879A702-9294-49BD-8F63-A567C1B7A34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85685" y="2508013"/>
              <a:ext cx="9031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C7B0ED1-1FCA-4136-A9D9-AD11739EBC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774" y="2651003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212003B-7DEF-4D7B-BDFC-999CE7AF520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76401" y="2492817"/>
              <a:ext cx="0" cy="196343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EC4DA78-A2A4-4669-8597-A48EBF0559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1975" y="4456253"/>
              <a:ext cx="106687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5A39951-3EEC-4ADE-AD33-139E393B5F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6065" y="1963112"/>
              <a:ext cx="8658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3395717-24A4-470F-9E77-DA61431B3A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7498" y="4440821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3914AED-58EE-4EC2-A6AA-B6CE2407AC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6775" y="4051374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B4B3E42-5ABC-44FA-A92F-DB36C358824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26065" y="1943822"/>
              <a:ext cx="0" cy="21075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C578C3-9B24-4A6B-90B8-C292C2EF053A}"/>
              </a:ext>
            </a:extLst>
          </p:cNvPr>
          <p:cNvCxnSpPr/>
          <p:nvPr/>
        </p:nvCxnSpPr>
        <p:spPr bwMode="auto">
          <a:xfrm flipH="1">
            <a:off x="0" y="3681603"/>
            <a:ext cx="918258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ED7D61B-4DD5-45EF-92BF-22DE0400149D}"/>
              </a:ext>
            </a:extLst>
          </p:cNvPr>
          <p:cNvGrpSpPr/>
          <p:nvPr/>
        </p:nvGrpSpPr>
        <p:grpSpPr>
          <a:xfrm>
            <a:off x="150623" y="4075952"/>
            <a:ext cx="1166255" cy="2026519"/>
            <a:chOff x="6085499" y="3108780"/>
            <a:chExt cx="1782498" cy="265732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2DD3CBB3-1D39-44DA-90C9-7A56060FF4FB}"/>
                </a:ext>
              </a:extLst>
            </p:cNvPr>
            <p:cNvSpPr/>
            <p:nvPr/>
          </p:nvSpPr>
          <p:spPr bwMode="auto">
            <a:xfrm>
              <a:off x="6498327" y="368751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8ACD638-10F5-4F0F-BCE5-AC853F3E7D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0533" y="3108780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9785B7E-7273-49C6-A0D6-61DAC6C394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3562" y="3281275"/>
              <a:ext cx="107541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0456E55-31C6-45EA-9825-59EF36AEFB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5499" y="5021382"/>
              <a:ext cx="90056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162DBD3-4E3F-4828-86A2-514D63673B2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03562" y="3260203"/>
              <a:ext cx="0" cy="17611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1CF9D3D-0334-4BD3-9CAC-0209A6ACDE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5187369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C861E62-6E34-435B-B0E9-E6857E3779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974" y="4246956"/>
              <a:ext cx="0" cy="5787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Diamond 50">
              <a:extLst>
                <a:ext uri="{FF2B5EF4-FFF2-40B4-BE49-F238E27FC236}">
                  <a16:creationId xmlns:a16="http://schemas.microsoft.com/office/drawing/2014/main" id="{0A2FAB3D-346E-4471-AFC1-818C46B7929C}"/>
                </a:ext>
              </a:extLst>
            </p:cNvPr>
            <p:cNvSpPr/>
            <p:nvPr/>
          </p:nvSpPr>
          <p:spPr bwMode="auto">
            <a:xfrm>
              <a:off x="6986063" y="4825689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139F4F3-DB95-646E-EF87-0E4CE5EA1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294" y="4052580"/>
            <a:ext cx="3307743" cy="1952457"/>
          </a:xfrm>
          <a:prstGeom prst="rect">
            <a:avLst/>
          </a:prstGeo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23BFB188-CE1F-736B-1A77-F921CE2E7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15191" y="1317790"/>
            <a:ext cx="3012714" cy="173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1B719AE-8F0E-74CA-94A0-DA7A5A5AFD25}"/>
              </a:ext>
            </a:extLst>
          </p:cNvPr>
          <p:cNvGrpSpPr/>
          <p:nvPr/>
        </p:nvGrpSpPr>
        <p:grpSpPr>
          <a:xfrm>
            <a:off x="5880960" y="4240890"/>
            <a:ext cx="1164331" cy="1702622"/>
            <a:chOff x="3563290" y="1418497"/>
            <a:chExt cx="1886455" cy="325191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1275F2-8E7B-FCBB-25A0-3F2FAF9DBA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0" y="1418497"/>
              <a:ext cx="0" cy="325191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6F51809-C597-E51A-8E4C-C55CF1E37EEA}"/>
                </a:ext>
              </a:extLst>
            </p:cNvPr>
            <p:cNvSpPr/>
            <p:nvPr/>
          </p:nvSpPr>
          <p:spPr bwMode="auto">
            <a:xfrm>
              <a:off x="3939374" y="356543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DF7E777-C7D3-E727-A182-4E06A62BCA6B}"/>
                </a:ext>
              </a:extLst>
            </p:cNvPr>
            <p:cNvSpPr/>
            <p:nvPr/>
          </p:nvSpPr>
          <p:spPr bwMode="auto">
            <a:xfrm>
              <a:off x="3887165" y="209549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B90AE917-5A8A-EED2-1A71-EBF0E214B87E}"/>
                </a:ext>
              </a:extLst>
            </p:cNvPr>
            <p:cNvSpPr/>
            <p:nvPr/>
          </p:nvSpPr>
          <p:spPr bwMode="auto">
            <a:xfrm>
              <a:off x="4379089" y="2899602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55AAD71-316F-5530-89D7-ECD6A338AF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3290" y="1746050"/>
              <a:ext cx="100871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911D848-153F-DEFD-63B1-6D89D855FB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4912" y="3096084"/>
              <a:ext cx="68483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44D7A3-FCEF-4AA4-B07B-D044951958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690" y="1733750"/>
              <a:ext cx="0" cy="292866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580F1B1-9599-BB88-5E66-42122EA6CD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690" y="4662412"/>
              <a:ext cx="99231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ED2E35C2-5840-B499-6C86-0AF33D4AB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193" y="1277930"/>
            <a:ext cx="3275269" cy="1872781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FE1B05C-E3D7-5C7D-3094-E76584CB86A1}"/>
              </a:ext>
            </a:extLst>
          </p:cNvPr>
          <p:cNvCxnSpPr/>
          <p:nvPr/>
        </p:nvCxnSpPr>
        <p:spPr bwMode="auto">
          <a:xfrm flipH="1" flipV="1">
            <a:off x="5271961" y="3681603"/>
            <a:ext cx="1" cy="2890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90746C-DF78-CB32-3E24-D5DED735AE5F}"/>
              </a:ext>
            </a:extLst>
          </p:cNvPr>
          <p:cNvGrpSpPr/>
          <p:nvPr/>
        </p:nvGrpSpPr>
        <p:grpSpPr>
          <a:xfrm>
            <a:off x="6842901" y="5497074"/>
            <a:ext cx="768742" cy="769441"/>
            <a:chOff x="7009053" y="4627864"/>
            <a:chExt cx="768742" cy="769441"/>
          </a:xfrm>
        </p:grpSpPr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72A9F43E-E3E6-4E45-530F-F244736C2F5A}"/>
                </a:ext>
              </a:extLst>
            </p:cNvPr>
            <p:cNvSpPr/>
            <p:nvPr/>
          </p:nvSpPr>
          <p:spPr bwMode="auto">
            <a:xfrm>
              <a:off x="7009053" y="4664279"/>
              <a:ext cx="768742" cy="598810"/>
            </a:xfrm>
            <a:prstGeom prst="triangle">
              <a:avLst/>
            </a:prstGeom>
            <a:solidFill>
              <a:srgbClr val="FFFF00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2B1E03-F688-B623-9CF5-F928C7937A71}"/>
                </a:ext>
              </a:extLst>
            </p:cNvPr>
            <p:cNvSpPr txBox="1"/>
            <p:nvPr/>
          </p:nvSpPr>
          <p:spPr>
            <a:xfrm>
              <a:off x="7207315" y="4627864"/>
              <a:ext cx="37221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4400" dirty="0">
                  <a:solidFill>
                    <a:schemeClr val="tx2"/>
                  </a:solidFill>
                </a:rPr>
                <a:t>!</a:t>
              </a:r>
              <a:endParaRPr lang="en-US" sz="4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0D348B9C-4594-9A7E-2875-DDB9AA606711}"/>
              </a:ext>
            </a:extLst>
          </p:cNvPr>
          <p:cNvSpPr/>
          <p:nvPr/>
        </p:nvSpPr>
        <p:spPr bwMode="auto">
          <a:xfrm>
            <a:off x="954346" y="3025938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34BDF680-B3A4-35B0-8E9F-B718AC0C071D}"/>
              </a:ext>
            </a:extLst>
          </p:cNvPr>
          <p:cNvSpPr/>
          <p:nvPr/>
        </p:nvSpPr>
        <p:spPr bwMode="auto">
          <a:xfrm>
            <a:off x="1000035" y="5602661"/>
            <a:ext cx="463580" cy="476344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8512C-08C9-77C2-4856-096307E0E029}"/>
              </a:ext>
            </a:extLst>
          </p:cNvPr>
          <p:cNvSpPr txBox="1"/>
          <p:nvPr/>
        </p:nvSpPr>
        <p:spPr>
          <a:xfrm>
            <a:off x="1973718" y="804050"/>
            <a:ext cx="6146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>
                <a:solidFill>
                  <a:schemeClr val="tx2"/>
                </a:solidFill>
              </a:rPr>
              <a:t>#</a:t>
            </a:r>
            <a:r>
              <a:rPr lang="en-US" sz="2400" b="1" dirty="0">
                <a:solidFill>
                  <a:schemeClr val="tx2"/>
                </a:solidFill>
              </a:rPr>
              <a:t> loops fixed                 # loops depend on data</a:t>
            </a:r>
          </a:p>
        </p:txBody>
      </p:sp>
    </p:spTree>
    <p:extLst>
      <p:ext uri="{BB962C8B-B14F-4D97-AF65-F5344CB8AC3E}">
        <p14:creationId xmlns:p14="http://schemas.microsoft.com/office/powerpoint/2010/main" val="3814295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Apply Repetition to Optics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85D9E5-0D70-45A8-9FE7-60D53FF952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66479" y="812710"/>
            <a:ext cx="5977522" cy="5473700"/>
          </a:xfrm>
        </p:spPr>
        <p:txBody>
          <a:bodyPr>
            <a:normAutofit/>
          </a:bodyPr>
          <a:lstStyle/>
          <a:p>
            <a:r>
              <a:rPr lang="en-US" dirty="0"/>
              <a:t>Multiple Lens case</a:t>
            </a:r>
          </a:p>
          <a:p>
            <a:r>
              <a:rPr lang="en-US" dirty="0"/>
              <a:t>For example, </a:t>
            </a:r>
            <a:r>
              <a:rPr lang="en-US" dirty="0" err="1"/>
              <a:t>i</a:t>
            </a:r>
            <a:r>
              <a:rPr lang="en-US" dirty="0"/>
              <a:t>-phone 6…</a:t>
            </a:r>
          </a:p>
          <a:p>
            <a:pPr lvl="1"/>
            <a:r>
              <a:rPr lang="en-US" dirty="0"/>
              <a:t>3 cameras </a:t>
            </a:r>
          </a:p>
          <a:p>
            <a:pPr lvl="1"/>
            <a:r>
              <a:rPr lang="en-US" dirty="0"/>
              <a:t>each camera being proceeded by a series of 6 or 7 lens.</a:t>
            </a:r>
          </a:p>
          <a:p>
            <a:pPr lvl="1"/>
            <a:r>
              <a:rPr lang="en-US" dirty="0"/>
              <a:t>21 lens elements to optimize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452C885-CFD4-E203-073D-2EB2A6514827}"/>
              </a:ext>
            </a:extLst>
          </p:cNvPr>
          <p:cNvSpPr/>
          <p:nvPr/>
        </p:nvSpPr>
        <p:spPr bwMode="auto">
          <a:xfrm flipH="1">
            <a:off x="4454267" y="4312985"/>
            <a:ext cx="215845" cy="1732305"/>
          </a:xfrm>
          <a:prstGeom prst="ellips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82FCF9F-5720-F12F-9032-9B5019797812}"/>
              </a:ext>
            </a:extLst>
          </p:cNvPr>
          <p:cNvSpPr/>
          <p:nvPr/>
        </p:nvSpPr>
        <p:spPr bwMode="auto">
          <a:xfrm flipH="1">
            <a:off x="7648126" y="4712627"/>
            <a:ext cx="215845" cy="530457"/>
          </a:xfrm>
          <a:prstGeom prst="ellips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ACE501-FD76-4107-60B1-85E0CCA5DA8D}"/>
              </a:ext>
            </a:extLst>
          </p:cNvPr>
          <p:cNvSpPr/>
          <p:nvPr/>
        </p:nvSpPr>
        <p:spPr bwMode="auto">
          <a:xfrm>
            <a:off x="8535708" y="4762010"/>
            <a:ext cx="47094" cy="324096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3562E54-C554-C9DF-6E30-7EB4250FE675}"/>
              </a:ext>
            </a:extLst>
          </p:cNvPr>
          <p:cNvSpPr/>
          <p:nvPr/>
        </p:nvSpPr>
        <p:spPr bwMode="auto">
          <a:xfrm flipH="1">
            <a:off x="5355259" y="4311023"/>
            <a:ext cx="321152" cy="1732305"/>
          </a:xfrm>
          <a:prstGeom prst="ellips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05B4C8-2370-85EE-AD36-89B5F2154844}"/>
              </a:ext>
            </a:extLst>
          </p:cNvPr>
          <p:cNvSpPr/>
          <p:nvPr/>
        </p:nvSpPr>
        <p:spPr bwMode="auto">
          <a:xfrm flipH="1">
            <a:off x="6414045" y="4628906"/>
            <a:ext cx="321152" cy="914400"/>
          </a:xfrm>
          <a:prstGeom prst="ellipse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Moon 9">
            <a:extLst>
              <a:ext uri="{FF2B5EF4-FFF2-40B4-BE49-F238E27FC236}">
                <a16:creationId xmlns:a16="http://schemas.microsoft.com/office/drawing/2014/main" id="{59F8D5EB-EF5C-CA84-1BF6-AFADBB3499DB}"/>
              </a:ext>
            </a:extLst>
          </p:cNvPr>
          <p:cNvSpPr/>
          <p:nvPr/>
        </p:nvSpPr>
        <p:spPr bwMode="auto">
          <a:xfrm flipH="1">
            <a:off x="7096414" y="4710666"/>
            <a:ext cx="215844" cy="706403"/>
          </a:xfrm>
          <a:prstGeom prst="moon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Moon 10">
            <a:extLst>
              <a:ext uri="{FF2B5EF4-FFF2-40B4-BE49-F238E27FC236}">
                <a16:creationId xmlns:a16="http://schemas.microsoft.com/office/drawing/2014/main" id="{384FFB49-1169-7446-67A4-CE606EC36815}"/>
              </a:ext>
            </a:extLst>
          </p:cNvPr>
          <p:cNvSpPr/>
          <p:nvPr/>
        </p:nvSpPr>
        <p:spPr bwMode="auto">
          <a:xfrm>
            <a:off x="5922999" y="4590969"/>
            <a:ext cx="372822" cy="1204810"/>
          </a:xfrm>
          <a:prstGeom prst="moon">
            <a:avLst/>
          </a:prstGeom>
          <a:solidFill>
            <a:srgbClr val="FFFF00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20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E868A-4CBD-EFFF-569A-DC7385CA5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466AC-3EE9-AC60-D4A1-9E219756C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46" y="230187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Apply Repetition to Falling Object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0566F-AA23-DF03-7DDB-8BF0E76682C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15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GB" dirty="0"/>
              <a:t>Apply Repetition + Decision </a:t>
            </a:r>
            <a:r>
              <a:rPr lang="en-GB" dirty="0">
                <a:sym typeface="Wingdings" panose="05000000000000000000" pitchFamily="2" charset="2"/>
              </a:rPr>
              <a:t> Root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8F1A9E-8FE3-3FC2-E6C1-90384107D9A6}"/>
                  </a:ext>
                </a:extLst>
              </p:cNvPr>
              <p:cNvSpPr txBox="1"/>
              <p:nvPr/>
            </p:nvSpPr>
            <p:spPr>
              <a:xfrm>
                <a:off x="3294941" y="803884"/>
                <a:ext cx="2191578" cy="1574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IN" sz="9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9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rad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8F1A9E-8FE3-3FC2-E6C1-90384107D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4941" y="803884"/>
                <a:ext cx="2191578" cy="15746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34B50DE9-E4CA-5E2C-A50D-F58C1D5E084C}"/>
              </a:ext>
            </a:extLst>
          </p:cNvPr>
          <p:cNvGrpSpPr/>
          <p:nvPr/>
        </p:nvGrpSpPr>
        <p:grpSpPr>
          <a:xfrm>
            <a:off x="5266151" y="1591215"/>
            <a:ext cx="3540728" cy="3806980"/>
            <a:chOff x="635383" y="1700458"/>
            <a:chExt cx="3540728" cy="380698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E00B976-904E-16A1-ED8C-F900DFD96A08}"/>
                </a:ext>
              </a:extLst>
            </p:cNvPr>
            <p:cNvSpPr/>
            <p:nvPr/>
          </p:nvSpPr>
          <p:spPr bwMode="auto">
            <a:xfrm>
              <a:off x="2646771" y="3307229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CA" sz="32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40E99A68-21FB-B218-2CB5-FC58969EA350}"/>
                </a:ext>
              </a:extLst>
            </p:cNvPr>
            <p:cNvSpPr/>
            <p:nvPr/>
          </p:nvSpPr>
          <p:spPr bwMode="auto">
            <a:xfrm>
              <a:off x="2204748" y="2393180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B787E78-E351-E34B-E250-AF73DB27C9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5832" y="170045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6D6EA2C-394D-3CBC-CCAF-B08E75540A8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9477" y="2637315"/>
              <a:ext cx="76527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471434E-6453-623A-C3F6-D77C50A67A8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2637315"/>
              <a:ext cx="83683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5D9EFE7-6AB8-A13E-50C4-24DA63D78E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3661" y="2619127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707541F-D0A7-CBB7-BA0C-BF98D77AC8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2380" y="2614508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64EFFFA-7C46-8C1E-35BB-D61C71E6F6CC}"/>
                </a:ext>
              </a:extLst>
            </p:cNvPr>
            <p:cNvSpPr/>
            <p:nvPr/>
          </p:nvSpPr>
          <p:spPr bwMode="auto">
            <a:xfrm>
              <a:off x="635383" y="3318857"/>
              <a:ext cx="1529340" cy="66963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CA" sz="3200" dirty="0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98986A-F875-4697-9719-B102409F673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39477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B8870F1-A6C8-4F83-ED34-E2582A146C5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2795" y="3985817"/>
              <a:ext cx="0" cy="5918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415EF868-A3C0-9250-14A2-E6FB4E481724}"/>
                </a:ext>
              </a:extLst>
            </p:cNvPr>
            <p:cNvSpPr/>
            <p:nvPr/>
          </p:nvSpPr>
          <p:spPr bwMode="auto">
            <a:xfrm>
              <a:off x="2204748" y="4344352"/>
              <a:ext cx="430799" cy="470364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B22012D-EDAC-FD7E-A658-11A0C444C0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477" y="4577705"/>
              <a:ext cx="76527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1DA2871-B825-785F-65EF-FC357A5DA5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5547" y="4572813"/>
              <a:ext cx="877248" cy="816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8D71A5B-7A86-34F5-0C13-1C9245F3BF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0148" y="4814716"/>
              <a:ext cx="0" cy="69272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71824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41F925-D7F7-8B97-50A7-E3BC2AB7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CS = is not Math =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7A6289-DCF1-4A6D-C067-47B61FE17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Left Side = Right Side in CS means…</a:t>
            </a:r>
          </a:p>
          <a:p>
            <a:pPr lvl="1" indent="-34290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Calculate the value on the right side</a:t>
            </a:r>
          </a:p>
          <a:p>
            <a:pPr lvl="1" indent="-34290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Put it into the container referenced on the left side.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E.g.</a:t>
            </a:r>
          </a:p>
          <a:p>
            <a:pPr marL="742950" lvl="1" indent="-285750" algn="l" rtl="0">
              <a:spcBef>
                <a:spcPts val="518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dirty="0" err="1"/>
              <a:t>fred</a:t>
            </a:r>
            <a:r>
              <a:rPr lang="en-US" dirty="0"/>
              <a:t> = 6; place the value of 6 into the memory location (container) named Fred.</a:t>
            </a:r>
          </a:p>
          <a:p>
            <a:pPr marL="742950" lvl="1" indent="-285750" algn="l" rtl="0">
              <a:spcBef>
                <a:spcPts val="518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dirty="0" err="1"/>
              <a:t>fred</a:t>
            </a:r>
            <a:r>
              <a:rPr lang="en-US" dirty="0"/>
              <a:t> = </a:t>
            </a:r>
            <a:r>
              <a:rPr lang="en-US" dirty="0" err="1"/>
              <a:t>susan</a:t>
            </a:r>
            <a:r>
              <a:rPr lang="en-US" dirty="0"/>
              <a:t>; Take the value that is stored in the container named </a:t>
            </a:r>
            <a:r>
              <a:rPr lang="en-US" dirty="0" err="1"/>
              <a:t>susan</a:t>
            </a:r>
            <a:r>
              <a:rPr lang="en-US" dirty="0"/>
              <a:t> and place a copy in the container named </a:t>
            </a:r>
            <a:r>
              <a:rPr lang="en-US" dirty="0" err="1"/>
              <a:t>fred</a:t>
            </a:r>
            <a:r>
              <a:rPr lang="en-US" dirty="0"/>
              <a:t>.</a:t>
            </a:r>
          </a:p>
          <a:p>
            <a:pPr marL="742950" lvl="1" indent="-285750" algn="l" rtl="0">
              <a:spcBef>
                <a:spcPts val="518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–"/>
            </a:pPr>
            <a:r>
              <a:rPr lang="en-US" dirty="0" err="1"/>
              <a:t>fred</a:t>
            </a:r>
            <a:r>
              <a:rPr lang="en-US" dirty="0"/>
              <a:t> = Fred + 5; take value that is stored in the container named Fred, add 5 to it and put the result back into the container Fred.</a:t>
            </a:r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Remember:</a:t>
            </a:r>
          </a:p>
          <a:p>
            <a:pPr lvl="1" indent="-34290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Left Side is the container</a:t>
            </a:r>
          </a:p>
          <a:p>
            <a:pPr lvl="1" indent="-342900">
              <a:spcBef>
                <a:spcPts val="592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imes New Roman"/>
              <a:buChar char="•"/>
            </a:pPr>
            <a:r>
              <a:rPr lang="en-US" dirty="0"/>
              <a:t>Right Side is the contents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19446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5179</TotalTime>
  <Words>1531</Words>
  <Application>Microsoft Office PowerPoint</Application>
  <PresentationFormat>On-screen Show (4:3)</PresentationFormat>
  <Paragraphs>287</Paragraphs>
  <Slides>43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新細明體</vt:lpstr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Program Flow: Sequence, Decision, Repetition</vt:lpstr>
      <vt:lpstr>Flow Lesson 1 </vt:lpstr>
      <vt:lpstr>Flow Lesson 2 </vt:lpstr>
      <vt:lpstr>Flow Lesson 3 </vt:lpstr>
      <vt:lpstr>Program Flow: Sequence, Decision, Repetition</vt:lpstr>
      <vt:lpstr>Review: 3 Constructs for Algorithms</vt:lpstr>
      <vt:lpstr>Sequence</vt:lpstr>
      <vt:lpstr>Decision (Conditional)</vt:lpstr>
      <vt:lpstr>Repetition (Loops)</vt:lpstr>
      <vt:lpstr>Review: 3 Constructs Summary</vt:lpstr>
      <vt:lpstr>Program Flow: Sequence, Decision, Repetition</vt:lpstr>
      <vt:lpstr>Why do we need Sequence?</vt:lpstr>
      <vt:lpstr>Why do We Need Decision?</vt:lpstr>
      <vt:lpstr>Why do we need Repetition?</vt:lpstr>
      <vt:lpstr>Program Flow: Sequence, Decision, Repetition</vt:lpstr>
      <vt:lpstr>How do we code decision?</vt:lpstr>
      <vt:lpstr>Decision Code Analysis</vt:lpstr>
      <vt:lpstr>Questions about Decision</vt:lpstr>
      <vt:lpstr>What is the format of decision?</vt:lpstr>
      <vt:lpstr>What conditions can we test?</vt:lpstr>
      <vt:lpstr>How to handle multiple conditions?</vt:lpstr>
      <vt:lpstr>What about multiple paths?</vt:lpstr>
      <vt:lpstr>What about multiple paths?</vt:lpstr>
      <vt:lpstr>What about multiple paths?</vt:lpstr>
      <vt:lpstr>What about multiple paths? (switch)</vt:lpstr>
      <vt:lpstr>What about multiple paths? (switch)</vt:lpstr>
      <vt:lpstr>Apply Decision to Optics (Lens)</vt:lpstr>
      <vt:lpstr>How do we code repetition?</vt:lpstr>
      <vt:lpstr>Repetition</vt:lpstr>
      <vt:lpstr>What is the format of “while”?</vt:lpstr>
      <vt:lpstr>What is the format of “for”?</vt:lpstr>
      <vt:lpstr>Q3. Is it better to use “for” or “while”?</vt:lpstr>
      <vt:lpstr>Is it better to use “for” or “while”?</vt:lpstr>
      <vt:lpstr>“for” or “while”? Which is Faster?</vt:lpstr>
      <vt:lpstr>Can I test at the end of a loop?</vt:lpstr>
      <vt:lpstr>Can I test at the end of a loop?</vt:lpstr>
      <vt:lpstr>Q5. How can I test at the end of a loop?</vt:lpstr>
      <vt:lpstr>Can I test in Middle of Loop?</vt:lpstr>
      <vt:lpstr>Repetition Summary</vt:lpstr>
      <vt:lpstr>Apply Repetition to Optics</vt:lpstr>
      <vt:lpstr>Apply Repetition to Falling Object</vt:lpstr>
      <vt:lpstr>Apply Repetition + Decision  Root</vt:lpstr>
      <vt:lpstr>Reminder: CS = is not Math =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232</cp:revision>
  <dcterms:created xsi:type="dcterms:W3CDTF">2021-11-11T14:49:04Z</dcterms:created>
  <dcterms:modified xsi:type="dcterms:W3CDTF">2025-04-28T10:04:06Z</dcterms:modified>
  <cp:category>course</cp:category>
</cp:coreProperties>
</file>