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75" r:id="rId5"/>
    <p:sldId id="260" r:id="rId6"/>
    <p:sldId id="261" r:id="rId7"/>
    <p:sldId id="262" r:id="rId8"/>
    <p:sldId id="278" r:id="rId9"/>
    <p:sldId id="263" r:id="rId10"/>
    <p:sldId id="267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2" r:id="rId19"/>
    <p:sldId id="276" r:id="rId20"/>
    <p:sldId id="277" r:id="rId21"/>
    <p:sldId id="27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9" d="100"/>
          <a:sy n="79" d="100"/>
        </p:scale>
        <p:origin x="149" y="35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ctr">
              <a:defRPr sz="9600">
                <a:latin typeface="HanWangKaiMediumChuIn" panose="040B0700000000000000" pitchFamily="82" charset="-120"/>
                <a:ea typeface="HanWangKaiMediumChuIn" panose="040B0700000000000000" pitchFamily="82" charset="-12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7350-5417-4459-AE44-3C0B694147AB}" type="datetimeFigureOut">
              <a:rPr lang="en-US" smtClean="0"/>
              <a:t>2017-09-14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9BA9-F0B6-4869-BF38-AE3CD5DE7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41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7350-5417-4459-AE44-3C0B694147AB}" type="datetimeFigureOut">
              <a:rPr lang="en-US" smtClean="0"/>
              <a:t>2017-09-14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9BA9-F0B6-4869-BF38-AE3CD5DE712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271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157" y="826718"/>
            <a:ext cx="5944644" cy="60312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826718"/>
            <a:ext cx="5827735" cy="60312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7350-5417-4459-AE44-3C0B694147AB}" type="datetimeFigureOut">
              <a:rPr lang="en-US" smtClean="0"/>
              <a:t>2017-09-14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9BA9-F0B6-4869-BF38-AE3CD5DE7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67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Content_No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19800" y="1"/>
            <a:ext cx="6172200" cy="826718"/>
          </a:xfrm>
        </p:spPr>
        <p:txBody>
          <a:bodyPr/>
          <a:lstStyle/>
          <a:p>
            <a:r>
              <a:rPr lang="en-US" dirty="0" smtClean="0"/>
              <a:t>Click to edit 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0416" y="0"/>
            <a:ext cx="5819384" cy="6858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826718"/>
            <a:ext cx="6019800" cy="60312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7350-5417-4459-AE44-3C0B694147AB}" type="datetimeFigureOut">
              <a:rPr lang="en-US" smtClean="0"/>
              <a:t>2017-09-14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9BA9-F0B6-4869-BF38-AE3CD5DE7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21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7350-5417-4459-AE44-3C0B694147AB}" type="datetimeFigureOut">
              <a:rPr lang="en-US" smtClean="0"/>
              <a:t>2017-09-14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9BA9-F0B6-4869-BF38-AE3CD5DE7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20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7350-5417-4459-AE44-3C0B694147AB}" type="datetimeFigureOut">
              <a:rPr lang="en-US" smtClean="0"/>
              <a:t>2017-09-14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9BA9-F0B6-4869-BF38-AE3CD5DE7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223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890" y="1"/>
            <a:ext cx="11699310" cy="826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208" y="826719"/>
            <a:ext cx="11786992" cy="6031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7350-5417-4459-AE44-3C0B694147AB}" type="datetimeFigureOut">
              <a:rPr lang="en-US" smtClean="0"/>
              <a:t>2017-09-14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Viewgraphs  modified by J D White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0" y="632629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29BA9-F0B6-4869-BF38-AE3CD5DE71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632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4" r:id="rId5"/>
    <p:sldLayoutId id="2147483655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rgbClr val="FFFF00"/>
          </a:solidFill>
          <a:latin typeface="HanWangKaiMediumChuIn" panose="040B0700000000000000" pitchFamily="82" charset="-120"/>
          <a:ea typeface="HanWangKaiMediumChuIn" panose="040B0700000000000000" pitchFamily="82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400" b="1" kern="1200">
          <a:solidFill>
            <a:srgbClr val="FF00FF"/>
          </a:solidFill>
          <a:latin typeface="HanWangKaiMediumChuIn" panose="040B0700000000000000" pitchFamily="82" charset="-120"/>
          <a:ea typeface="HanWangKaiMediumChuIn" panose="040B0700000000000000" pitchFamily="82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400" b="1" kern="1200">
          <a:solidFill>
            <a:schemeClr val="tx1"/>
          </a:solidFill>
          <a:latin typeface="HanWangKaiMediumChuIn" panose="040B0700000000000000" pitchFamily="82" charset="-120"/>
          <a:ea typeface="HanWangKaiMediumChuIn" panose="040B0700000000000000" pitchFamily="82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400" b="1" kern="1200">
          <a:solidFill>
            <a:schemeClr val="tx1"/>
          </a:solidFill>
          <a:latin typeface="HanWangKaiMediumChuIn" panose="040B0700000000000000" pitchFamily="82" charset="-120"/>
          <a:ea typeface="HanWangKaiMediumChuIn" panose="040B0700000000000000" pitchFamily="82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400" b="1" kern="1200">
          <a:solidFill>
            <a:schemeClr val="tx1"/>
          </a:solidFill>
          <a:latin typeface="HanWangKaiMediumChuIn" panose="040B0700000000000000" pitchFamily="82" charset="-120"/>
          <a:ea typeface="HanWangKaiMediumChuIn" panose="040B0700000000000000" pitchFamily="82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400" b="1" kern="1200">
          <a:solidFill>
            <a:schemeClr val="tx1"/>
          </a:solidFill>
          <a:latin typeface="HanWangKaiMediumChuIn" panose="040B0700000000000000" pitchFamily="82" charset="-120"/>
          <a:ea typeface="HanWangKaiMediumChuIn" panose="040B0700000000000000" pitchFamily="82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光學實驗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Photonics Engineering Lab Course 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89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0160" y="1094414"/>
            <a:ext cx="9683423" cy="5331323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 smtClean="0"/>
              <a:t>行事曆 </a:t>
            </a:r>
            <a:r>
              <a:rPr lang="en-US" altLang="zh-CN" dirty="0" smtClean="0"/>
              <a:t>(Time Table)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 smtClean="0"/>
              <a:t>行事曆 </a:t>
            </a:r>
            <a:r>
              <a:rPr lang="en-US" altLang="zh-CN" dirty="0" smtClean="0"/>
              <a:t>(Time Table)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4507" y="827088"/>
            <a:ext cx="9658199" cy="603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22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 smtClean="0"/>
              <a:t>行事曆 </a:t>
            </a:r>
            <a:r>
              <a:rPr lang="en-US" altLang="zh-CN" dirty="0" smtClean="0"/>
              <a:t>(Time Table)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75" y="2946861"/>
            <a:ext cx="11787188" cy="179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2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檢查表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If you do not complete the steps and have TA check, you need to start again. </a:t>
            </a:r>
            <a:endParaRPr lang="en-US" dirty="0"/>
          </a:p>
        </p:txBody>
      </p:sp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797150"/>
              </p:ext>
            </p:extLst>
          </p:nvPr>
        </p:nvGraphicFramePr>
        <p:xfrm>
          <a:off x="-1" y="1"/>
          <a:ext cx="5210827" cy="7373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Acrobat Document" r:id="rId3" imgW="5667128" imgH="8019903" progId="AcroExch.Document.7">
                  <p:embed/>
                </p:oleObj>
              </mc:Choice>
              <mc:Fallback>
                <p:oleObj name="Acrobat Document" r:id="rId3" imgW="5667128" imgH="8019903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1"/>
                        <a:ext cx="5210827" cy="7373691"/>
                      </a:xfrm>
                      <a:prstGeom prst="rect">
                        <a:avLst/>
                      </a:prstGeom>
                      <a:noFill/>
                      <a:ln w="38100" algn="ctr">
                        <a:solidFill>
                          <a:srgbClr val="CCCC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771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儀器使用紀錄</a:t>
            </a:r>
            <a:endParaRPr lang="en-US" dirty="0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547156"/>
              </p:ext>
            </p:extLst>
          </p:nvPr>
        </p:nvGraphicFramePr>
        <p:xfrm>
          <a:off x="1183840" y="826719"/>
          <a:ext cx="8534766" cy="6031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Acrobat Document" r:id="rId3" imgW="8020050" imgH="5667375" progId="AcroExch.Document.7">
                  <p:embed/>
                </p:oleObj>
              </mc:Choice>
              <mc:Fallback>
                <p:oleObj name="Acrobat Document" r:id="rId3" imgW="8020050" imgH="5667375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3840" y="826719"/>
                        <a:ext cx="8534766" cy="6031281"/>
                      </a:xfrm>
                      <a:prstGeom prst="rect">
                        <a:avLst/>
                      </a:prstGeom>
                      <a:noFill/>
                      <a:ln w="38100" algn="ctr">
                        <a:solidFill>
                          <a:srgbClr val="CCCC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4311977" y="5805161"/>
            <a:ext cx="1612900" cy="819150"/>
          </a:xfrm>
          <a:prstGeom prst="ellipse">
            <a:avLst/>
          </a:prstGeom>
          <a:solidFill>
            <a:schemeClr val="bg1">
              <a:alpha val="0"/>
            </a:schemeClr>
          </a:solidFill>
          <a:ln w="7620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/>
          </a:p>
        </p:txBody>
      </p:sp>
      <p:grpSp>
        <p:nvGrpSpPr>
          <p:cNvPr id="11" name="Group 10"/>
          <p:cNvGrpSpPr/>
          <p:nvPr/>
        </p:nvGrpSpPr>
        <p:grpSpPr>
          <a:xfrm>
            <a:off x="9949633" y="692582"/>
            <a:ext cx="2014576" cy="5016758"/>
            <a:chOff x="10177424" y="1469196"/>
            <a:chExt cx="2014576" cy="5016758"/>
          </a:xfrm>
        </p:grpSpPr>
        <p:sp>
          <p:nvSpPr>
            <p:cNvPr id="9" name="Rectangle 8"/>
            <p:cNvSpPr/>
            <p:nvPr/>
          </p:nvSpPr>
          <p:spPr>
            <a:xfrm>
              <a:off x="11173374" y="1469196"/>
              <a:ext cx="1018626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4000" b="1" dirty="0" smtClean="0">
                  <a:latin typeface="HanWangKaiMediumChuIn" panose="040B0700000000000000" pitchFamily="82" charset="-120"/>
                  <a:ea typeface="HanWangKaiMediumChuIn" panose="040B0700000000000000" pitchFamily="82" charset="-120"/>
                </a:rPr>
                <a:t>若有遺失</a:t>
              </a:r>
              <a:r>
                <a:rPr lang="zh-TW" altLang="en-US" sz="4000" b="1" dirty="0" smtClean="0">
                  <a:solidFill>
                    <a:srgbClr val="FFFF00"/>
                  </a:solidFill>
                  <a:latin typeface="HanWangKaiMediumChuIn" panose="040B0700000000000000" pitchFamily="82" charset="-120"/>
                  <a:ea typeface="HanWangKaiMediumChuIn" panose="040B0700000000000000" pitchFamily="82" charset="-120"/>
                </a:rPr>
                <a:t>、</a:t>
              </a:r>
              <a:endParaRPr lang="zh-TW" altLang="en-US" sz="4000" b="1" dirty="0">
                <a:solidFill>
                  <a:srgbClr val="FFFF0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0177424" y="1469196"/>
              <a:ext cx="537132" cy="50167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4000" b="1" dirty="0" smtClean="0">
                  <a:latin typeface="HanWangKaiMediumChuIn" panose="040B0700000000000000" pitchFamily="82" charset="-120"/>
                  <a:ea typeface="HanWangKaiMediumChuIn" panose="040B0700000000000000" pitchFamily="82" charset="-120"/>
                </a:rPr>
                <a:t>損壞請記錄在此欄</a:t>
              </a:r>
              <a:endParaRPr lang="en-US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9727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890" y="1"/>
            <a:ext cx="11699310" cy="826718"/>
          </a:xfrm>
        </p:spPr>
        <p:txBody>
          <a:bodyPr/>
          <a:lstStyle/>
          <a:p>
            <a:r>
              <a:rPr lang="zh-CN" altLang="en-US" dirty="0" smtClean="0"/>
              <a:t>成績計算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208" y="977030"/>
            <a:ext cx="11786992" cy="5774499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出席：</a:t>
            </a:r>
            <a:r>
              <a:rPr lang="en-US" altLang="zh-TW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10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分 </a:t>
            </a:r>
            <a:endParaRPr lang="en-US" altLang="zh-TW" dirty="0" smtClean="0"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  <a:p>
            <a:pPr lvl="1"/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超過</a:t>
            </a:r>
            <a:r>
              <a:rPr lang="en-US" altLang="zh-TW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5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分鐘為遲到，超過</a:t>
            </a:r>
            <a:r>
              <a:rPr lang="en-US" altLang="zh-TW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20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分鐘為曠課</a:t>
            </a:r>
            <a:endParaRPr lang="en-US" altLang="zh-TW" dirty="0" smtClean="0"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  <a:p>
            <a:pPr lvl="1"/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遲到扣總成績</a:t>
            </a:r>
            <a:r>
              <a:rPr lang="en-US" altLang="zh-TW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1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分，曠課扣總成績</a:t>
            </a:r>
            <a:r>
              <a:rPr lang="en-US" altLang="zh-TW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1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分，</a:t>
            </a:r>
          </a:p>
          <a:p>
            <a:pPr lvl="1"/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並需於期末補做，無補做扣總成績</a:t>
            </a:r>
            <a:r>
              <a:rPr lang="en-US" altLang="zh-TW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10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分</a:t>
            </a:r>
            <a:endParaRPr lang="en-US" altLang="zh-TW" dirty="0" smtClean="0"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  <a:p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結報：</a:t>
            </a:r>
            <a:r>
              <a:rPr lang="en-US" altLang="zh-TW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50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分 </a:t>
            </a:r>
            <a:endParaRPr lang="en-US" altLang="zh-TW" dirty="0" smtClean="0"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  <a:p>
            <a:pPr lvl="1"/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數據處理、數據分析、問題回答、心得</a:t>
            </a:r>
            <a:endParaRPr lang="en-US" altLang="zh-TW" dirty="0" smtClean="0"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  <a:p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操作考：</a:t>
            </a:r>
            <a:r>
              <a:rPr lang="en-US" altLang="zh-TW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25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分 </a:t>
            </a:r>
            <a:endParaRPr lang="en-US" altLang="zh-TW" dirty="0" smtClean="0"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  <a:p>
            <a:pPr lvl="1"/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題目為麥克森干涉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，</a:t>
            </a:r>
            <a:endParaRPr lang="en-US" altLang="zh-TW" dirty="0" smtClean="0"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  <a:p>
            <a:pPr lvl="1"/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每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次每人</a:t>
            </a:r>
            <a:r>
              <a:rPr lang="en-US" altLang="zh-TW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1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小時不帶課本</a:t>
            </a:r>
            <a:r>
              <a:rPr lang="en-US" altLang="zh-TW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!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    </a:t>
            </a:r>
            <a:endParaRPr lang="en-US" altLang="zh-TW" dirty="0" smtClean="0"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  <a:p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筆試：</a:t>
            </a:r>
            <a:r>
              <a:rPr lang="en-US" altLang="zh-TW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15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分 </a:t>
            </a:r>
            <a:r>
              <a:rPr lang="en-US" altLang="zh-TW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(</a:t>
            </a:r>
            <a:r>
              <a:rPr lang="zh-TW" altLang="en-US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主要以各實驗之現象</a:t>
            </a:r>
            <a:r>
              <a:rPr lang="en-US" altLang="zh-TW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)</a:t>
            </a:r>
            <a:endParaRPr lang="zh-TW" altLang="en-US" dirty="0" smtClean="0"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902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712" y="1496290"/>
            <a:ext cx="11674991" cy="286232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pPr algn="ctr"/>
            <a:r>
              <a:rPr lang="zh-TW" altLang="en-US" sz="6000" b="1" dirty="0">
                <a:solidFill>
                  <a:srgbClr val="FFFF0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實</a:t>
            </a:r>
            <a:r>
              <a:rPr lang="zh-TW" altLang="en-US" sz="6000" b="1" dirty="0" smtClean="0">
                <a:solidFill>
                  <a:srgbClr val="FFFF0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驗</a:t>
            </a:r>
            <a:endParaRPr lang="en-US" altLang="zh-TW" sz="6000" b="1" dirty="0" smtClean="0">
              <a:solidFill>
                <a:srgbClr val="FFFF00"/>
              </a:solidFill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  <a:p>
            <a:pPr algn="ctr"/>
            <a:r>
              <a:rPr lang="zh-TW" altLang="en-US" sz="6000" b="1" dirty="0" smtClean="0">
                <a:solidFill>
                  <a:srgbClr val="FFFF0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若</a:t>
            </a:r>
            <a:r>
              <a:rPr lang="zh-TW" altLang="en-US" sz="6000" b="1" dirty="0">
                <a:solidFill>
                  <a:srgbClr val="FFFF0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無法於</a:t>
            </a:r>
            <a:r>
              <a:rPr lang="en-US" altLang="zh-TW" sz="6000" b="1" dirty="0">
                <a:solidFill>
                  <a:srgbClr val="FFFF0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4.5</a:t>
            </a:r>
            <a:r>
              <a:rPr lang="zh-TW" altLang="en-US" sz="6000" b="1" dirty="0">
                <a:solidFill>
                  <a:srgbClr val="FFFF0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小時內結</a:t>
            </a:r>
            <a:r>
              <a:rPr lang="zh-TW" altLang="en-US" sz="6000" b="1" dirty="0" smtClean="0">
                <a:solidFill>
                  <a:srgbClr val="FFFF0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束</a:t>
            </a:r>
            <a:r>
              <a:rPr lang="en-US" altLang="zh-TW" sz="6000" b="1" dirty="0" smtClean="0">
                <a:solidFill>
                  <a:srgbClr val="FFFF0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,</a:t>
            </a:r>
          </a:p>
          <a:p>
            <a:pPr algn="ctr"/>
            <a:r>
              <a:rPr lang="zh-TW" altLang="en-US" sz="6000" b="1" dirty="0" smtClean="0">
                <a:solidFill>
                  <a:srgbClr val="FFFF0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於</a:t>
            </a:r>
            <a:r>
              <a:rPr lang="zh-TW" altLang="en-US" sz="6000" b="1" dirty="0">
                <a:solidFill>
                  <a:srgbClr val="FFFF0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補做週補做</a:t>
            </a:r>
            <a:r>
              <a:rPr lang="en-US" altLang="zh-TW" sz="6000" b="1" dirty="0" smtClean="0">
                <a:solidFill>
                  <a:srgbClr val="FFFF0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!</a:t>
            </a:r>
            <a:endParaRPr lang="en-US" altLang="zh-TW" sz="6000" b="1" dirty="0">
              <a:solidFill>
                <a:srgbClr val="FFFF00"/>
              </a:solidFill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080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890" y="1"/>
            <a:ext cx="11699310" cy="826718"/>
          </a:xfrm>
        </p:spPr>
        <p:txBody>
          <a:bodyPr/>
          <a:lstStyle/>
          <a:p>
            <a:r>
              <a:rPr lang="zh-CN" altLang="en-US" smtClean="0"/>
              <a:t>操作考</a:t>
            </a:r>
            <a:endParaRPr lang="zh-CN" altLang="en-US" dirty="0"/>
          </a:p>
        </p:txBody>
      </p:sp>
      <p:pic>
        <p:nvPicPr>
          <p:cNvPr id="4" name="Picture 2" descr="G:\IMG_305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4195" y="1142986"/>
            <a:ext cx="7198822" cy="5399116"/>
          </a:xfrm>
        </p:spPr>
      </p:pic>
    </p:spTree>
    <p:extLst>
      <p:ext uri="{BB962C8B-B14F-4D97-AF65-F5344CB8AC3E}">
        <p14:creationId xmlns:p14="http://schemas.microsoft.com/office/powerpoint/2010/main" val="412585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mtClean="0"/>
              <a:t>實驗</a:t>
            </a:r>
            <a:r>
              <a:rPr lang="zh-CN" altLang="en-US" smtClean="0"/>
              <a:t>机器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Equipment in the Lab and Proper Usage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22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890" y="1"/>
            <a:ext cx="11699310" cy="826718"/>
          </a:xfrm>
        </p:spPr>
        <p:txBody>
          <a:bodyPr/>
          <a:lstStyle/>
          <a:p>
            <a:r>
              <a:rPr lang="zh-CN" altLang="en-US" smtClean="0"/>
              <a:t>底板壓條</a:t>
            </a:r>
            <a:endParaRPr lang="zh-CN" altLang="en-US" dirty="0"/>
          </a:p>
        </p:txBody>
      </p:sp>
      <p:pic>
        <p:nvPicPr>
          <p:cNvPr id="4" name="Picture 4" descr="IMG_309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4195" y="1142986"/>
            <a:ext cx="7198822" cy="5399116"/>
          </a:xfrm>
        </p:spPr>
      </p:pic>
      <p:sp>
        <p:nvSpPr>
          <p:cNvPr id="5" name="Rectangle 4"/>
          <p:cNvSpPr/>
          <p:nvPr/>
        </p:nvSpPr>
        <p:spPr>
          <a:xfrm>
            <a:off x="5477813" y="1430936"/>
            <a:ext cx="2715808" cy="707886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rgbClr val="0070C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底板</a:t>
            </a:r>
            <a:r>
              <a:rPr lang="en-US" sz="4000" b="1" dirty="0" smtClean="0">
                <a:solidFill>
                  <a:srgbClr val="0070C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Base</a:t>
            </a:r>
            <a:endParaRPr lang="en-US" sz="4000" b="1" dirty="0">
              <a:solidFill>
                <a:srgbClr val="0070C0"/>
              </a:solidFill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08300" y="5629723"/>
            <a:ext cx="3691002" cy="12003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rgbClr val="0070C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壓條</a:t>
            </a:r>
          </a:p>
          <a:p>
            <a:pPr algn="ctr"/>
            <a:r>
              <a:rPr lang="en-US" sz="3600" b="1" dirty="0" smtClean="0">
                <a:solidFill>
                  <a:srgbClr val="0070C0"/>
                </a:solidFill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Clamping Fork</a:t>
            </a:r>
            <a:endParaRPr lang="en-US" sz="3600" b="1" dirty="0">
              <a:solidFill>
                <a:srgbClr val="0070C0"/>
              </a:solidFill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13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壓板</a:t>
            </a:r>
            <a:endParaRPr lang="zh-CN" altLang="en-US" dirty="0"/>
          </a:p>
        </p:txBody>
      </p:sp>
      <p:pic>
        <p:nvPicPr>
          <p:cNvPr id="6" name="Content Placeholder 5" descr="IMG_31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3057" y="1142986"/>
            <a:ext cx="4048298" cy="5399116"/>
          </a:xfrm>
        </p:spPr>
      </p:pic>
      <p:pic>
        <p:nvPicPr>
          <p:cNvPr id="7" name="Picture 4" descr="IMG_310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61907" y="1142986"/>
            <a:ext cx="4048298" cy="5399116"/>
          </a:xfrm>
        </p:spPr>
      </p:pic>
      <p:sp>
        <p:nvSpPr>
          <p:cNvPr id="8" name="AutoShape 9"/>
          <p:cNvSpPr>
            <a:spLocks noChangeArrowheads="1"/>
          </p:cNvSpPr>
          <p:nvPr/>
        </p:nvSpPr>
        <p:spPr bwMode="auto">
          <a:xfrm rot="16200000">
            <a:off x="3396810" y="3704425"/>
            <a:ext cx="1851069" cy="998916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136578079 h 21600"/>
              <a:gd name="T4" fmla="*/ 2147483646 w 21600"/>
              <a:gd name="T5" fmla="*/ 273155622 h 21600"/>
              <a:gd name="T6" fmla="*/ 2147483646 w 21600"/>
              <a:gd name="T7" fmla="*/ 13657807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B050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9945233" y="2835459"/>
            <a:ext cx="914833" cy="1623807"/>
          </a:xfrm>
          <a:prstGeom prst="curvedLeftArrow">
            <a:avLst>
              <a:gd name="adj1" fmla="val 34618"/>
              <a:gd name="adj2" fmla="val 69237"/>
              <a:gd name="adj3" fmla="val 33333"/>
            </a:avLst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/>
          </a:p>
        </p:txBody>
      </p:sp>
    </p:spTree>
    <p:extLst>
      <p:ext uri="{BB962C8B-B14F-4D97-AF65-F5344CB8AC3E}">
        <p14:creationId xmlns:p14="http://schemas.microsoft.com/office/powerpoint/2010/main" val="337027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890" y="1"/>
            <a:ext cx="11699310" cy="826718"/>
          </a:xfrm>
        </p:spPr>
        <p:txBody>
          <a:bodyPr/>
          <a:lstStyle/>
          <a:p>
            <a:r>
              <a:rPr lang="zh-CN" altLang="en-US" smtClean="0"/>
              <a:t>光度計</a:t>
            </a:r>
            <a:endParaRPr lang="en-US" dirty="0"/>
          </a:p>
        </p:txBody>
      </p:sp>
      <p:pic>
        <p:nvPicPr>
          <p:cNvPr id="4" name="Picture 5" descr="IMG_337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2998" y="827088"/>
            <a:ext cx="8041216" cy="6030912"/>
          </a:xfrm>
        </p:spPr>
      </p:pic>
      <p:grpSp>
        <p:nvGrpSpPr>
          <p:cNvPr id="3" name="Group 2"/>
          <p:cNvGrpSpPr/>
          <p:nvPr/>
        </p:nvGrpSpPr>
        <p:grpSpPr>
          <a:xfrm>
            <a:off x="8398193" y="5966169"/>
            <a:ext cx="2843673" cy="646331"/>
            <a:chOff x="8398193" y="5966169"/>
            <a:chExt cx="2843673" cy="646331"/>
          </a:xfrm>
        </p:grpSpPr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8398193" y="6072750"/>
              <a:ext cx="539750" cy="539750"/>
            </a:xfrm>
            <a:prstGeom prst="ellipse">
              <a:avLst/>
            </a:prstGeom>
            <a:noFill/>
            <a:ln w="76200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 b="1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endParaRPr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8979708" y="5966169"/>
              <a:ext cx="2262158" cy="64633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3600" b="1">
                  <a:solidFill>
                    <a:srgbClr val="0070C0"/>
                  </a:solidFill>
                  <a:latin typeface="HanWangMingMediumChuIn" panose="040B0700000000000000" pitchFamily="82" charset="-120"/>
                  <a:ea typeface="HanWangMingMediumChuIn" panose="040B0700000000000000" pitchFamily="82" charset="-120"/>
                </a:rPr>
                <a:t>歸零鈕</a:t>
              </a:r>
            </a:p>
          </p:txBody>
        </p:sp>
      </p:grp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331149" y="1971311"/>
            <a:ext cx="2416047" cy="1200329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3600" b="1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rPr>
              <a:t>Detector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3600" b="1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rPr>
              <a:t>偵測器</a:t>
            </a:r>
            <a:r>
              <a:rPr lang="zh-TW" altLang="en-US" sz="2400" b="1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rPr>
              <a:t> 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5599348" y="2814281"/>
            <a:ext cx="1160681" cy="523220"/>
          </a:xfrm>
          <a:prstGeom prst="rect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800" b="1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rPr>
              <a:t>Meter 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1876425" y="5516563"/>
            <a:ext cx="1569660" cy="646331"/>
          </a:xfrm>
          <a:prstGeom prst="rect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 b="1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rPr>
              <a:t>蓋子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8149463" y="2712934"/>
            <a:ext cx="3582724" cy="646331"/>
            <a:chOff x="8149463" y="2712934"/>
            <a:chExt cx="3582724" cy="646331"/>
          </a:xfrm>
        </p:grpSpPr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8777532" y="2712934"/>
              <a:ext cx="2954655" cy="64633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3600" b="1" dirty="0">
                  <a:solidFill>
                    <a:srgbClr val="0070C0"/>
                  </a:solidFill>
                  <a:latin typeface="HanWangMingMediumChuIn" panose="040B0700000000000000" pitchFamily="82" charset="-120"/>
                  <a:ea typeface="HanWangMingMediumChuIn" panose="040B0700000000000000" pitchFamily="82" charset="-120"/>
                </a:rPr>
                <a:t>波長選擇</a:t>
              </a:r>
            </a:p>
          </p:txBody>
        </p:sp>
        <p:sp>
          <p:nvSpPr>
            <p:cNvPr id="12" name="Oval 6"/>
            <p:cNvSpPr>
              <a:spLocks noChangeArrowheads="1"/>
            </p:cNvSpPr>
            <p:nvPr/>
          </p:nvSpPr>
          <p:spPr bwMode="auto">
            <a:xfrm>
              <a:off x="8149463" y="2806016"/>
              <a:ext cx="539750" cy="539750"/>
            </a:xfrm>
            <a:prstGeom prst="ellipse">
              <a:avLst/>
            </a:prstGeom>
            <a:noFill/>
            <a:ln w="76200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 b="1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073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偵測器底座    光孔罩 </a:t>
            </a:r>
            <a:endParaRPr lang="en-US" dirty="0"/>
          </a:p>
        </p:txBody>
      </p:sp>
      <p:pic>
        <p:nvPicPr>
          <p:cNvPr id="9" name="Picture 6" descr="IMG_3535"/>
          <p:cNvPicPr>
            <a:picLocks noGrp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 t="9573" r="3967"/>
          <a:stretch>
            <a:fillRect/>
          </a:stretch>
        </p:blipFill>
        <p:spPr>
          <a:xfrm>
            <a:off x="676405" y="977030"/>
            <a:ext cx="4647157" cy="5880970"/>
          </a:xfrm>
        </p:spPr>
      </p:pic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748199" y="5898470"/>
            <a:ext cx="2492990" cy="707886"/>
          </a:xfrm>
          <a:prstGeom prst="rect">
            <a:avLst/>
          </a:prstGeom>
          <a:solidFill>
            <a:schemeClr val="tx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4000" b="1" dirty="0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rPr>
              <a:t>勿拆開</a:t>
            </a:r>
            <a:endParaRPr lang="zh-TW" altLang="en-US" sz="4000" b="1" dirty="0">
              <a:solidFill>
                <a:srgbClr val="0070C0"/>
              </a:solidFill>
              <a:latin typeface="HanWangMingMediumChuIn" panose="040B0700000000000000" pitchFamily="82" charset="-120"/>
              <a:ea typeface="HanWangMingMediumChuIn" panose="040B0700000000000000" pitchFamily="82" charset="-120"/>
            </a:endParaRPr>
          </a:p>
        </p:txBody>
      </p:sp>
      <p:sp>
        <p:nvSpPr>
          <p:cNvPr id="15" name="Line 10"/>
          <p:cNvSpPr>
            <a:spLocks noChangeShapeType="1"/>
          </p:cNvSpPr>
          <p:nvPr/>
        </p:nvSpPr>
        <p:spPr bwMode="auto">
          <a:xfrm flipH="1">
            <a:off x="1994694" y="1880210"/>
            <a:ext cx="865188" cy="863600"/>
          </a:xfrm>
          <a:prstGeom prst="line">
            <a:avLst/>
          </a:prstGeom>
          <a:noFill/>
          <a:ln w="76200">
            <a:solidFill>
              <a:srgbClr val="00B050"/>
            </a:solidFill>
            <a:round/>
            <a:headEnd type="none" w="sm" len="lg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 b="1">
              <a:solidFill>
                <a:srgbClr val="0070C0"/>
              </a:solidFill>
              <a:latin typeface="HanWangMingMediumChuIn" panose="040B0700000000000000" pitchFamily="82" charset="-120"/>
              <a:ea typeface="HanWangMingMediumChuIn" panose="040B0700000000000000" pitchFamily="82" charset="-120"/>
            </a:endParaRPr>
          </a:p>
        </p:txBody>
      </p:sp>
      <p:sp>
        <p:nvSpPr>
          <p:cNvPr id="16" name="Freeform 11"/>
          <p:cNvSpPr>
            <a:spLocks/>
          </p:cNvSpPr>
          <p:nvPr/>
        </p:nvSpPr>
        <p:spPr bwMode="auto">
          <a:xfrm>
            <a:off x="3312983" y="2030654"/>
            <a:ext cx="831850" cy="915987"/>
          </a:xfrm>
          <a:custGeom>
            <a:avLst/>
            <a:gdLst>
              <a:gd name="T0" fmla="*/ 0 w 524"/>
              <a:gd name="T1" fmla="*/ 0 h 577"/>
              <a:gd name="T2" fmla="*/ 1320561875 w 524"/>
              <a:gd name="T3" fmla="*/ 1454128569 h 577"/>
              <a:gd name="T4" fmla="*/ 0 60000 65536"/>
              <a:gd name="T5" fmla="*/ 0 60000 65536"/>
              <a:gd name="T6" fmla="*/ 0 w 524"/>
              <a:gd name="T7" fmla="*/ 0 h 577"/>
              <a:gd name="T8" fmla="*/ 524 w 524"/>
              <a:gd name="T9" fmla="*/ 577 h 57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24" h="577">
                <a:moveTo>
                  <a:pt x="0" y="0"/>
                </a:moveTo>
                <a:lnTo>
                  <a:pt x="524" y="577"/>
                </a:lnTo>
              </a:path>
            </a:pathLst>
          </a:custGeom>
          <a:noFill/>
          <a:ln w="76200">
            <a:solidFill>
              <a:srgbClr val="00B050"/>
            </a:solidFill>
            <a:round/>
            <a:headEnd type="none" w="sm" len="lg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400" b="1">
              <a:solidFill>
                <a:srgbClr val="0070C0"/>
              </a:solidFill>
              <a:latin typeface="HanWangMingMediumChuIn" panose="040B0700000000000000" pitchFamily="82" charset="-120"/>
              <a:ea typeface="HanWangMingMediumChuIn" panose="040B0700000000000000" pitchFamily="82" charset="-120"/>
            </a:endParaRPr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1237124" y="1055838"/>
            <a:ext cx="3647152" cy="646331"/>
          </a:xfrm>
          <a:prstGeom prst="rect">
            <a:avLst/>
          </a:prstGeom>
          <a:solidFill>
            <a:schemeClr val="tx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3600" b="1" dirty="0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rPr>
              <a:t>可夾光孔罩</a:t>
            </a:r>
            <a:endParaRPr lang="zh-TW" altLang="en-US" sz="3600" b="1" dirty="0">
              <a:solidFill>
                <a:srgbClr val="0070C0"/>
              </a:solidFill>
              <a:latin typeface="HanWangMingMediumChuIn" panose="040B0700000000000000" pitchFamily="82" charset="-120"/>
              <a:ea typeface="HanWangMingMediumChuIn" panose="040B0700000000000000" pitchFamily="82" charset="-12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32365" y="827088"/>
            <a:ext cx="4622772" cy="6030912"/>
          </a:xfrm>
          <a:prstGeom prst="rect">
            <a:avLst/>
          </a:prstGeom>
        </p:spPr>
      </p:pic>
      <p:sp>
        <p:nvSpPr>
          <p:cNvPr id="3" name="Curved Down Arrow 2"/>
          <p:cNvSpPr/>
          <p:nvPr/>
        </p:nvSpPr>
        <p:spPr>
          <a:xfrm flipH="1" flipV="1">
            <a:off x="2710695" y="4150157"/>
            <a:ext cx="6466555" cy="1951143"/>
          </a:xfrm>
          <a:prstGeom prst="curved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71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 smtClean="0"/>
              <a:t>線轉折器     </a:t>
            </a:r>
            <a:r>
              <a:rPr lang="zh-TW" altLang="en-US" sz="4800" dirty="0" smtClean="0"/>
              <a:t>可調傾角鏡架</a:t>
            </a:r>
            <a:endParaRPr lang="en-US" sz="4800" dirty="0"/>
          </a:p>
        </p:txBody>
      </p:sp>
      <p:pic>
        <p:nvPicPr>
          <p:cNvPr id="5" name="Picture 9" descr="IMG_3394"/>
          <p:cNvPicPr>
            <a:picLocks noGrp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"/>
          <a:stretch>
            <a:fillRect/>
          </a:stretch>
        </p:blipFill>
        <p:spPr>
          <a:xfrm>
            <a:off x="1689371" y="1413782"/>
            <a:ext cx="3597412" cy="4858789"/>
          </a:xfrm>
        </p:spPr>
      </p:pic>
      <p:pic>
        <p:nvPicPr>
          <p:cNvPr id="6" name="Picture 4" descr="IMG_3539"/>
          <p:cNvPicPr preferRelativeResize="0">
            <a:picLocks noGrp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0" b="2191"/>
          <a:stretch>
            <a:fillRect/>
          </a:stretch>
        </p:blipFill>
        <p:spPr>
          <a:xfrm>
            <a:off x="7286351" y="1413782"/>
            <a:ext cx="3599411" cy="4857524"/>
          </a:xfrm>
        </p:spPr>
      </p:pic>
      <p:sp>
        <p:nvSpPr>
          <p:cNvPr id="10" name="Freeform 6"/>
          <p:cNvSpPr>
            <a:spLocks/>
          </p:cNvSpPr>
          <p:nvPr/>
        </p:nvSpPr>
        <p:spPr bwMode="auto">
          <a:xfrm>
            <a:off x="8997043" y="1968161"/>
            <a:ext cx="130628" cy="901310"/>
          </a:xfrm>
          <a:custGeom>
            <a:avLst/>
            <a:gdLst>
              <a:gd name="T0" fmla="*/ 0 w 4"/>
              <a:gd name="T1" fmla="*/ 0 h 322"/>
              <a:gd name="T2" fmla="*/ 10080625 w 4"/>
              <a:gd name="T3" fmla="*/ 811490313 h 322"/>
              <a:gd name="T4" fmla="*/ 0 60000 65536"/>
              <a:gd name="T5" fmla="*/ 0 60000 65536"/>
              <a:gd name="T6" fmla="*/ 0 w 4"/>
              <a:gd name="T7" fmla="*/ 0 h 322"/>
              <a:gd name="T8" fmla="*/ 4 w 4"/>
              <a:gd name="T9" fmla="*/ 322 h 32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22">
                <a:moveTo>
                  <a:pt x="0" y="0"/>
                </a:moveTo>
                <a:lnTo>
                  <a:pt x="4" y="322"/>
                </a:lnTo>
              </a:path>
            </a:pathLst>
          </a:custGeom>
          <a:noFill/>
          <a:ln w="76200">
            <a:solidFill>
              <a:srgbClr val="00B050"/>
            </a:solidFill>
            <a:round/>
            <a:headEnd type="none" w="med" len="med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7410333" y="1260274"/>
            <a:ext cx="3262432" cy="707886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4000" b="1" dirty="0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rPr>
              <a:t>平板玻璃</a:t>
            </a:r>
            <a:endParaRPr lang="zh-TW" altLang="en-US" sz="4000" b="1" dirty="0">
              <a:solidFill>
                <a:srgbClr val="0070C0"/>
              </a:solidFill>
              <a:latin typeface="HanWangMingMediumChuIn" panose="040B0700000000000000" pitchFamily="82" charset="-120"/>
              <a:ea typeface="HanWangMingMediumChuIn" panose="040B0700000000000000" pitchFamily="82" charset="-12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245985" y="4436050"/>
            <a:ext cx="6350" cy="511175"/>
          </a:xfrm>
          <a:custGeom>
            <a:avLst/>
            <a:gdLst>
              <a:gd name="T0" fmla="*/ 0 w 4"/>
              <a:gd name="T1" fmla="*/ 0 h 322"/>
              <a:gd name="T2" fmla="*/ 10080625 w 4"/>
              <a:gd name="T3" fmla="*/ 811490313 h 322"/>
              <a:gd name="T4" fmla="*/ 0 60000 65536"/>
              <a:gd name="T5" fmla="*/ 0 60000 65536"/>
              <a:gd name="T6" fmla="*/ 0 w 4"/>
              <a:gd name="T7" fmla="*/ 0 h 322"/>
              <a:gd name="T8" fmla="*/ 4 w 4"/>
              <a:gd name="T9" fmla="*/ 322 h 32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22">
                <a:moveTo>
                  <a:pt x="0" y="0"/>
                </a:moveTo>
                <a:lnTo>
                  <a:pt x="4" y="322"/>
                </a:lnTo>
              </a:path>
            </a:pathLst>
          </a:custGeom>
          <a:noFill/>
          <a:ln w="76200">
            <a:solidFill>
              <a:srgbClr val="00B050"/>
            </a:solidFill>
            <a:round/>
            <a:headEnd type="none" w="med" len="med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V="1">
            <a:off x="3245985" y="3337719"/>
            <a:ext cx="0" cy="504825"/>
          </a:xfrm>
          <a:prstGeom prst="line">
            <a:avLst/>
          </a:prstGeom>
          <a:noFill/>
          <a:ln w="76200">
            <a:solidFill>
              <a:srgbClr val="00B050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1824152" y="3842544"/>
            <a:ext cx="2843666" cy="5847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b="1" dirty="0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rPr>
              <a:t>45</a:t>
            </a:r>
            <a:r>
              <a:rPr kumimoji="0" lang="en-US" altLang="zh-TW" b="1" baseline="30000" dirty="0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rPr>
              <a:t>O</a:t>
            </a:r>
            <a:r>
              <a:rPr kumimoji="0" lang="zh-TW" altLang="en-US" b="1" dirty="0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rPr>
              <a:t>反射鏡</a:t>
            </a:r>
            <a:endParaRPr lang="zh-TW" altLang="en-US" b="1" dirty="0">
              <a:solidFill>
                <a:srgbClr val="0070C0"/>
              </a:solidFill>
              <a:latin typeface="HanWangMingMediumChuIn" panose="040B0700000000000000" pitchFamily="82" charset="-120"/>
              <a:ea typeface="HanWangMingMediumChuIn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162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光譜儀      光學麵包板</a:t>
            </a:r>
            <a:endParaRPr lang="en-US" dirty="0"/>
          </a:p>
        </p:txBody>
      </p:sp>
      <p:pic>
        <p:nvPicPr>
          <p:cNvPr id="10" name="Picture 5" descr="IMG_3573"/>
          <p:cNvPicPr>
            <a:picLocks noGrp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47501" y="1413149"/>
            <a:ext cx="3599411" cy="4858789"/>
          </a:xfrm>
        </p:spPr>
      </p:pic>
      <p:pic>
        <p:nvPicPr>
          <p:cNvPr id="11" name="Picture 4" descr="IMG_3574"/>
          <p:cNvPicPr>
            <a:picLocks noGrp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86351" y="1413149"/>
            <a:ext cx="3599411" cy="4858789"/>
          </a:xfrm>
        </p:spPr>
      </p:pic>
    </p:spTree>
    <p:extLst>
      <p:ext uri="{BB962C8B-B14F-4D97-AF65-F5344CB8AC3E}">
        <p14:creationId xmlns:p14="http://schemas.microsoft.com/office/powerpoint/2010/main" val="107285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準直</a:t>
            </a:r>
          </a:p>
        </p:txBody>
      </p:sp>
      <p:pic>
        <p:nvPicPr>
          <p:cNvPr id="5" name="Content Placeholder 4" descr="IMG_31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6094" y="-16975"/>
            <a:ext cx="5135670" cy="6849318"/>
          </a:xfrm>
        </p:spPr>
      </p:pic>
      <p:sp>
        <p:nvSpPr>
          <p:cNvPr id="9" name="Rectangle 8"/>
          <p:cNvSpPr/>
          <p:nvPr/>
        </p:nvSpPr>
        <p:spPr>
          <a:xfrm>
            <a:off x="579852" y="4134777"/>
            <a:ext cx="1823302" cy="1323439"/>
          </a:xfrm>
          <a:prstGeom prst="rect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0070C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rPr>
              <a:t>距離過短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620027" y="5073041"/>
            <a:ext cx="626301" cy="951978"/>
          </a:xfrm>
          <a:prstGeom prst="straightConnector1">
            <a:avLst/>
          </a:prstGeom>
          <a:ln w="762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352162" y="1415270"/>
            <a:ext cx="49611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架設重點：</a:t>
            </a:r>
          </a:p>
          <a:p>
            <a:r>
              <a:rPr lang="zh-TW" altLang="en-US" sz="4800" dirty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須將光圈架設於光學桌前後兩端</a:t>
            </a:r>
            <a:r>
              <a:rPr lang="en-US" altLang="zh-TW" sz="4800" dirty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,</a:t>
            </a:r>
            <a:r>
              <a:rPr lang="zh-TW" altLang="en-US" sz="4800" dirty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勿將兩光圈以短距離架設</a:t>
            </a:r>
            <a:r>
              <a:rPr lang="en-US" altLang="zh-TW" sz="4800" dirty="0" smtClean="0">
                <a:latin typeface="HanWangKaiMediumChuIn" panose="040B0700000000000000" pitchFamily="82" charset="-120"/>
                <a:ea typeface="HanWangKaiMediumChuIn" panose="040B0700000000000000" pitchFamily="82" charset="-120"/>
              </a:rPr>
              <a:t>!</a:t>
            </a:r>
            <a:endParaRPr lang="en-US" altLang="zh-TW" sz="4800" dirty="0">
              <a:latin typeface="HanWangKaiMediumChuIn" panose="040B0700000000000000" pitchFamily="82" charset="-120"/>
              <a:ea typeface="HanWangKaiMediumChuIn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17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IMG_309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4195" y="1142986"/>
            <a:ext cx="7198822" cy="539911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光學桌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3093379" y="5103328"/>
            <a:ext cx="1983951" cy="1200329"/>
            <a:chOff x="3093379" y="5103328"/>
            <a:chExt cx="1983951" cy="1200329"/>
          </a:xfrm>
        </p:grpSpPr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 rot="809136">
              <a:off x="3781930" y="5686904"/>
              <a:ext cx="1295400" cy="360363"/>
            </a:xfrm>
            <a:custGeom>
              <a:avLst/>
              <a:gdLst>
                <a:gd name="T0" fmla="*/ 2147483646 w 21600"/>
                <a:gd name="T1" fmla="*/ 0 h 21600"/>
                <a:gd name="T2" fmla="*/ 0 w 21600"/>
                <a:gd name="T3" fmla="*/ 50151535 h 21600"/>
                <a:gd name="T4" fmla="*/ 2147483646 w 21600"/>
                <a:gd name="T5" fmla="*/ 100302803 h 21600"/>
                <a:gd name="T6" fmla="*/ 2147483646 w 21600"/>
                <a:gd name="T7" fmla="*/ 50151535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B050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B05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093379" y="5103328"/>
              <a:ext cx="73903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 smtClean="0">
                  <a:solidFill>
                    <a:srgbClr val="00B050"/>
                  </a:solidFill>
                </a:rPr>
                <a:t>1</a:t>
              </a:r>
              <a:endParaRPr lang="en-US" sz="72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14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IMG_309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4195" y="1142986"/>
            <a:ext cx="7198822" cy="539911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光學桌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3093379" y="5103328"/>
            <a:ext cx="1983951" cy="1200329"/>
            <a:chOff x="3093379" y="5103328"/>
            <a:chExt cx="1983951" cy="1200329"/>
          </a:xfrm>
        </p:grpSpPr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 rot="809136">
              <a:off x="3781930" y="5686904"/>
              <a:ext cx="1295400" cy="360363"/>
            </a:xfrm>
            <a:custGeom>
              <a:avLst/>
              <a:gdLst>
                <a:gd name="T0" fmla="*/ 2147483646 w 21600"/>
                <a:gd name="T1" fmla="*/ 0 h 21600"/>
                <a:gd name="T2" fmla="*/ 0 w 21600"/>
                <a:gd name="T3" fmla="*/ 50151535 h 21600"/>
                <a:gd name="T4" fmla="*/ 2147483646 w 21600"/>
                <a:gd name="T5" fmla="*/ 100302803 h 21600"/>
                <a:gd name="T6" fmla="*/ 2147483646 w 21600"/>
                <a:gd name="T7" fmla="*/ 50151535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B050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B05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093379" y="5103328"/>
              <a:ext cx="73903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 smtClean="0">
                  <a:solidFill>
                    <a:srgbClr val="00B050"/>
                  </a:solidFill>
                </a:rPr>
                <a:t>1</a:t>
              </a:r>
              <a:endParaRPr lang="en-US" sz="72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270630" y="3842544"/>
            <a:ext cx="3532370" cy="2699558"/>
            <a:chOff x="5270630" y="3842544"/>
            <a:chExt cx="3532370" cy="2699558"/>
          </a:xfrm>
        </p:grpSpPr>
        <p:pic>
          <p:nvPicPr>
            <p:cNvPr id="7" name="Picture 6" descr="IMG_309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0630" y="3932252"/>
              <a:ext cx="3481388" cy="2609850"/>
            </a:xfrm>
            <a:prstGeom prst="rect">
              <a:avLst/>
            </a:prstGeom>
            <a:noFill/>
            <a:ln w="38100" algn="ctr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8063966" y="3842544"/>
              <a:ext cx="73903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 smtClean="0">
                  <a:solidFill>
                    <a:srgbClr val="00B050"/>
                  </a:solidFill>
                </a:rPr>
                <a:t>2</a:t>
              </a:r>
              <a:endParaRPr lang="en-US" sz="72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392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IMG_309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4195" y="1142986"/>
            <a:ext cx="7198822" cy="539911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光學桌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3093379" y="5103328"/>
            <a:ext cx="1983951" cy="1200329"/>
            <a:chOff x="3093379" y="5103328"/>
            <a:chExt cx="1983951" cy="1200329"/>
          </a:xfrm>
        </p:grpSpPr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 rot="809136">
              <a:off x="3781930" y="5686904"/>
              <a:ext cx="1295400" cy="360363"/>
            </a:xfrm>
            <a:custGeom>
              <a:avLst/>
              <a:gdLst>
                <a:gd name="T0" fmla="*/ 2147483646 w 21600"/>
                <a:gd name="T1" fmla="*/ 0 h 21600"/>
                <a:gd name="T2" fmla="*/ 0 w 21600"/>
                <a:gd name="T3" fmla="*/ 50151535 h 21600"/>
                <a:gd name="T4" fmla="*/ 2147483646 w 21600"/>
                <a:gd name="T5" fmla="*/ 100302803 h 21600"/>
                <a:gd name="T6" fmla="*/ 2147483646 w 21600"/>
                <a:gd name="T7" fmla="*/ 50151535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B050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B05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093379" y="5103328"/>
              <a:ext cx="73903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 smtClean="0">
                  <a:solidFill>
                    <a:srgbClr val="00B050"/>
                  </a:solidFill>
                </a:rPr>
                <a:t>1</a:t>
              </a:r>
              <a:endParaRPr lang="en-US" sz="72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270630" y="3842544"/>
            <a:ext cx="3532370" cy="2699558"/>
            <a:chOff x="5270630" y="3842544"/>
            <a:chExt cx="3532370" cy="2699558"/>
          </a:xfrm>
        </p:grpSpPr>
        <p:pic>
          <p:nvPicPr>
            <p:cNvPr id="7" name="Picture 6" descr="IMG_309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0630" y="3932252"/>
              <a:ext cx="3481388" cy="2609850"/>
            </a:xfrm>
            <a:prstGeom prst="rect">
              <a:avLst/>
            </a:prstGeom>
            <a:noFill/>
            <a:ln w="38100" algn="ctr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8063966" y="3842544"/>
              <a:ext cx="73903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 smtClean="0">
                  <a:solidFill>
                    <a:srgbClr val="00B050"/>
                  </a:solidFill>
                </a:rPr>
                <a:t>2</a:t>
              </a:r>
              <a:endParaRPr lang="en-US" sz="72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91318" y="1793644"/>
            <a:ext cx="3410173" cy="2582151"/>
            <a:chOff x="1691318" y="1793644"/>
            <a:chExt cx="3410173" cy="2582151"/>
          </a:xfrm>
        </p:grpSpPr>
        <p:pic>
          <p:nvPicPr>
            <p:cNvPr id="8" name="Picture 7" descr="IMG_310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0498" y="1937395"/>
              <a:ext cx="3251200" cy="2438400"/>
            </a:xfrm>
            <a:prstGeom prst="rect">
              <a:avLst/>
            </a:prstGeom>
            <a:noFill/>
            <a:ln w="38100" algn="ctr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4362457" y="1793644"/>
              <a:ext cx="73903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 smtClean="0">
                  <a:solidFill>
                    <a:srgbClr val="00B050"/>
                  </a:solidFill>
                </a:rPr>
                <a:t>3</a:t>
              </a:r>
              <a:endParaRPr lang="en-US" sz="7200" dirty="0">
                <a:solidFill>
                  <a:srgbClr val="00B050"/>
                </a:solidFill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3294746" y="3059856"/>
              <a:ext cx="14157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b="1" dirty="0">
                  <a:solidFill>
                    <a:srgbClr val="00B050"/>
                  </a:solidFill>
                  <a:latin typeface="HanWangMingMediumChuIn" panose="040B0700000000000000" pitchFamily="82" charset="-120"/>
                  <a:ea typeface="HanWangMingMediumChuIn" panose="040B0700000000000000" pitchFamily="82" charset="-120"/>
                </a:rPr>
                <a:t>粗調</a:t>
              </a:r>
            </a:p>
          </p:txBody>
        </p:sp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1691318" y="3156595"/>
              <a:ext cx="800219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b="1" dirty="0" smtClean="0">
                  <a:solidFill>
                    <a:srgbClr val="00B050"/>
                  </a:solidFill>
                  <a:latin typeface="HanWangMingMediumChuIn" panose="040B0700000000000000" pitchFamily="82" charset="-120"/>
                  <a:ea typeface="HanWangMingMediumChuIn" panose="040B0700000000000000" pitchFamily="82" charset="-120"/>
                </a:rPr>
                <a:t>細</a:t>
              </a:r>
              <a:endParaRPr lang="en-US" altLang="zh-TW" b="1" dirty="0" smtClean="0">
                <a:solidFill>
                  <a:srgbClr val="00B05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b="1" dirty="0" smtClean="0">
                  <a:solidFill>
                    <a:srgbClr val="00B050"/>
                  </a:solidFill>
                  <a:latin typeface="HanWangMingMediumChuIn" panose="040B0700000000000000" pitchFamily="82" charset="-120"/>
                  <a:ea typeface="HanWangMingMediumChuIn" panose="040B0700000000000000" pitchFamily="82" charset="-120"/>
                </a:rPr>
                <a:t>調</a:t>
              </a:r>
              <a:endParaRPr lang="zh-TW" altLang="en-US" b="1" dirty="0">
                <a:solidFill>
                  <a:srgbClr val="00B050"/>
                </a:solidFill>
                <a:latin typeface="HanWangMingMediumChuIn" panose="040B0700000000000000" pitchFamily="82" charset="-120"/>
                <a:ea typeface="HanWangMingMediumChuIn" panose="040B0700000000000000" pitchFamily="82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995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Choosing starting experiment bench…</a:t>
            </a:r>
          </a:p>
          <a:p>
            <a:pPr lvl="1"/>
            <a:r>
              <a:rPr lang="zh-TW" altLang="en-US" dirty="0"/>
              <a:t>每組寫你們的名字在紙上 </a:t>
            </a:r>
            <a:r>
              <a:rPr lang="en-US" dirty="0" smtClean="0"/>
              <a:t>Write </a:t>
            </a:r>
            <a:r>
              <a:rPr lang="en-US" dirty="0" smtClean="0"/>
              <a:t>your </a:t>
            </a:r>
            <a:r>
              <a:rPr lang="en-US" dirty="0" smtClean="0"/>
              <a:t>group member names </a:t>
            </a:r>
            <a:r>
              <a:rPr lang="en-US" dirty="0" smtClean="0"/>
              <a:t>on </a:t>
            </a:r>
            <a:r>
              <a:rPr lang="en-US" dirty="0" smtClean="0"/>
              <a:t>paper</a:t>
            </a:r>
            <a:endParaRPr lang="en-US" dirty="0" smtClean="0"/>
          </a:p>
          <a:p>
            <a:pPr lvl="1"/>
            <a:r>
              <a:rPr lang="en-US" dirty="0" smtClean="0"/>
              <a:t>We will randomly select starting Bench</a:t>
            </a:r>
          </a:p>
          <a:p>
            <a:pPr lvl="1"/>
            <a:r>
              <a:rPr lang="en-US" dirty="0" smtClean="0"/>
              <a:t>Rotate weekly: 1</a:t>
            </a:r>
            <a:r>
              <a:rPr lang="en-US" dirty="0" smtClean="0">
                <a:sym typeface="Wingdings" panose="05000000000000000000" pitchFamily="2" charset="2"/>
              </a:rPr>
              <a:t>234...101</a:t>
            </a:r>
            <a:endParaRPr lang="en-US" dirty="0" smtClean="0"/>
          </a:p>
          <a:p>
            <a:r>
              <a:rPr lang="en-US" dirty="0" smtClean="0"/>
              <a:t>Bench 3: </a:t>
            </a:r>
            <a:r>
              <a:rPr lang="zh-CN" altLang="en-US" dirty="0" smtClean="0"/>
              <a:t>第</a:t>
            </a:r>
            <a:r>
              <a:rPr lang="zh-CN" altLang="en-US" dirty="0"/>
              <a:t>一</a:t>
            </a:r>
            <a:r>
              <a:rPr lang="zh-CN" altLang="en-US" dirty="0" smtClean="0"/>
              <a:t>組</a:t>
            </a:r>
            <a:r>
              <a:rPr lang="zh-TW" altLang="en-US" dirty="0" smtClean="0"/>
              <a:t>考操</a:t>
            </a:r>
            <a:r>
              <a:rPr lang="zh-TW" altLang="en-US" dirty="0"/>
              <a:t>作</a:t>
            </a:r>
            <a:r>
              <a:rPr lang="zh-TW" altLang="en-US" dirty="0" smtClean="0"/>
              <a:t>考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Week 2: </a:t>
            </a:r>
            <a:r>
              <a:rPr lang="zh-TW" altLang="en-US" dirty="0" smtClean="0"/>
              <a:t>麥</a:t>
            </a:r>
            <a:r>
              <a:rPr lang="zh-TW" altLang="en-US" dirty="0"/>
              <a:t>克森干涉</a:t>
            </a:r>
            <a:r>
              <a:rPr lang="zh-TW" altLang="en-US" dirty="0" smtClean="0"/>
              <a:t>實驗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Week 3: </a:t>
            </a:r>
            <a:r>
              <a:rPr lang="zh-TW" altLang="en-US" dirty="0" smtClean="0"/>
              <a:t>操</a:t>
            </a:r>
            <a:r>
              <a:rPr lang="zh-TW" altLang="en-US" dirty="0"/>
              <a:t>作</a:t>
            </a:r>
            <a:r>
              <a:rPr lang="zh-TW" altLang="en-US" dirty="0" smtClean="0"/>
              <a:t>考</a:t>
            </a:r>
            <a:r>
              <a:rPr lang="en-US" altLang="zh-TW" dirty="0"/>
              <a:t> </a:t>
            </a:r>
            <a:r>
              <a:rPr lang="en-US" altLang="zh-TW" dirty="0" smtClean="0"/>
              <a:t>(</a:t>
            </a:r>
            <a:r>
              <a:rPr lang="zh-CN" altLang="en-US" dirty="0"/>
              <a:t>恭喜你</a:t>
            </a:r>
            <a:r>
              <a:rPr lang="en-US" altLang="zh-TW" dirty="0" smtClean="0"/>
              <a:t>)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and Starting Experiment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66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439</Words>
  <Application>Microsoft Office PowerPoint</Application>
  <PresentationFormat>Widescreen</PresentationFormat>
  <Paragraphs>70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HanWangKaiMediumChuIn</vt:lpstr>
      <vt:lpstr>HanWangMingMediumChuIn</vt:lpstr>
      <vt:lpstr>新細明體</vt:lpstr>
      <vt:lpstr>Arial</vt:lpstr>
      <vt:lpstr>Calibri</vt:lpstr>
      <vt:lpstr>Wingdings</vt:lpstr>
      <vt:lpstr>Office Theme</vt:lpstr>
      <vt:lpstr>Acrobat Document</vt:lpstr>
      <vt:lpstr>光學實驗</vt:lpstr>
      <vt:lpstr>行事曆 (Time Table)</vt:lpstr>
      <vt:lpstr>行事曆 (Time Table)</vt:lpstr>
      <vt:lpstr>行事曆 (Time Table)</vt:lpstr>
      <vt:lpstr>檢查表</vt:lpstr>
      <vt:lpstr>儀器使用紀錄</vt:lpstr>
      <vt:lpstr>成績計算</vt:lpstr>
      <vt:lpstr>PowerPoint Presentation</vt:lpstr>
      <vt:lpstr>操作考</vt:lpstr>
      <vt:lpstr>實驗机器</vt:lpstr>
      <vt:lpstr>底板壓條</vt:lpstr>
      <vt:lpstr>壓板</vt:lpstr>
      <vt:lpstr>光度計</vt:lpstr>
      <vt:lpstr>偵測器底座    光孔罩 </vt:lpstr>
      <vt:lpstr>線轉折器     可調傾角鏡架</vt:lpstr>
      <vt:lpstr>光譜儀      光學麵包板</vt:lpstr>
      <vt:lpstr>準直</vt:lpstr>
      <vt:lpstr>光學桌</vt:lpstr>
      <vt:lpstr>光學桌</vt:lpstr>
      <vt:lpstr>光學桌</vt:lpstr>
      <vt:lpstr>Group and Starting Experiment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光學實驗</dc:title>
  <dc:creator>Jonathon David White</dc:creator>
  <cp:lastModifiedBy>Jonathon David White</cp:lastModifiedBy>
  <cp:revision>19</cp:revision>
  <dcterms:created xsi:type="dcterms:W3CDTF">2017-09-13T10:04:21Z</dcterms:created>
  <dcterms:modified xsi:type="dcterms:W3CDTF">2017-09-14T03:27:32Z</dcterms:modified>
</cp:coreProperties>
</file>